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11"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315" r:id="rId17"/>
    <p:sldId id="271" r:id="rId18"/>
    <p:sldId id="272" r:id="rId19"/>
    <p:sldId id="273" r:id="rId20"/>
    <p:sldId id="316" r:id="rId21"/>
    <p:sldId id="274" r:id="rId22"/>
    <p:sldId id="275" r:id="rId23"/>
    <p:sldId id="276" r:id="rId24"/>
    <p:sldId id="313" r:id="rId25"/>
    <p:sldId id="31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8" roundtripDataSignature="AMtx7mhlfRjCkgPvyQDY6DZGH8H6SdmTU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C1CC21-D65B-46BC-A269-20376A0A52CF}">
  <a:tblStyle styleId="{8EC1CC21-D65B-46BC-A269-20376A0A52C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890AF1E-1B7B-48DF-A270-38C7D61D7DAC}"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94694"/>
  </p:normalViewPr>
  <p:slideViewPr>
    <p:cSldViewPr snapToGrid="0">
      <p:cViewPr varScale="1">
        <p:scale>
          <a:sx n="117" d="100"/>
          <a:sy n="117" d="100"/>
        </p:scale>
        <p:origin x="576" y="1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hyperlink" Target="https://www.saveenergynb.ca/fr/pour-votre-maison/programme-econergetique-ameliore/" TargetMode="External"/><Relationship Id="rId5" Type="http://schemas.openxmlformats.org/officeDocument/2006/relationships/image" Target="../media/image17.png"/><Relationship Id="rId4" Type="http://schemas.openxmlformats.org/officeDocument/2006/relationships/image" Target="../media/image1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saveenergynb.ca/fr/pour-votre-maison/programme-econergetique-ameliore/" TargetMode="External"/><Relationship Id="rId1" Type="http://schemas.openxmlformats.org/officeDocument/2006/relationships/image" Target="../media/image14.png"/><Relationship Id="rId5" Type="http://schemas.openxmlformats.org/officeDocument/2006/relationships/image" Target="../media/image17.png"/><Relationship Id="rId4"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FBCC6E-2B7A-4048-AF17-40DF95C380FE}"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450AAB75-8B5F-44B6-B90D-44E0F8A47C3E}">
      <dgm:prSet custT="1"/>
      <dgm:spPr>
        <a:solidFill>
          <a:srgbClr val="00446A"/>
        </a:solidFill>
      </dgm:spPr>
      <dgm:t>
        <a:bodyPr/>
        <a:lstStyle/>
        <a:p>
          <a:r>
            <a:rPr lang="fr-CA" sz="1400" dirty="0"/>
            <a:t>Partie 1 : Stratégie pour l’électricité propre</a:t>
          </a:r>
        </a:p>
      </dgm:t>
    </dgm:pt>
    <dgm:pt modelId="{37DB7FD5-A09D-4946-9923-BBE2F0DEFA99}" type="parTrans" cxnId="{C1859CC1-3512-481A-8372-72D07C24D07F}">
      <dgm:prSet/>
      <dgm:spPr/>
      <dgm:t>
        <a:bodyPr/>
        <a:lstStyle/>
        <a:p>
          <a:endParaRPr lang="en-US"/>
        </a:p>
      </dgm:t>
    </dgm:pt>
    <dgm:pt modelId="{8168F2D7-E107-4D63-B763-DC65FF066BD6}" type="sibTrans" cxnId="{C1859CC1-3512-481A-8372-72D07C24D07F}">
      <dgm:prSet/>
      <dgm:spPr/>
      <dgm:t>
        <a:bodyPr/>
        <a:lstStyle/>
        <a:p>
          <a:endParaRPr lang="en-US"/>
        </a:p>
      </dgm:t>
    </dgm:pt>
    <dgm:pt modelId="{F0915BCA-7D74-4206-85DF-568F3FAE47E5}">
      <dgm:prSet/>
      <dgm:spPr>
        <a:solidFill>
          <a:schemeClr val="accent1">
            <a:lumMod val="20000"/>
            <a:lumOff val="80000"/>
            <a:alpha val="90000"/>
          </a:schemeClr>
        </a:solidFill>
      </dgm:spPr>
      <dgm:t>
        <a:bodyPr/>
        <a:lstStyle/>
        <a:p>
          <a:pPr>
            <a:lnSpc>
              <a:spcPct val="100000"/>
            </a:lnSpc>
            <a:spcBef>
              <a:spcPts val="600"/>
            </a:spcBef>
            <a:spcAft>
              <a:spcPts val="600"/>
            </a:spcAft>
          </a:pPr>
          <a:r>
            <a:rPr lang="fr-CA" dirty="0"/>
            <a:t>Investir dans une approche par portefeuille en accordant la principale priorité à l’énergie renouvelable en association avec des options d’entreposage/ batteries.</a:t>
          </a:r>
        </a:p>
      </dgm:t>
    </dgm:pt>
    <dgm:pt modelId="{1D6C6F1C-F808-45B1-9F91-8905F219B2A9}" type="parTrans" cxnId="{CDC54598-3776-4C08-81F1-55F7F290DF74}">
      <dgm:prSet/>
      <dgm:spPr/>
      <dgm:t>
        <a:bodyPr/>
        <a:lstStyle/>
        <a:p>
          <a:endParaRPr lang="en-US"/>
        </a:p>
      </dgm:t>
    </dgm:pt>
    <dgm:pt modelId="{2A2CA4CD-79A8-4D56-B916-7505598754CC}" type="sibTrans" cxnId="{CDC54598-3776-4C08-81F1-55F7F290DF74}">
      <dgm:prSet/>
      <dgm:spPr/>
      <dgm:t>
        <a:bodyPr/>
        <a:lstStyle/>
        <a:p>
          <a:endParaRPr lang="en-US"/>
        </a:p>
      </dgm:t>
    </dgm:pt>
    <dgm:pt modelId="{A9FA1DA9-C322-44FB-B7E8-5364E9493F38}">
      <dgm:prSet/>
      <dgm:spPr>
        <a:solidFill>
          <a:schemeClr val="accent1">
            <a:lumMod val="20000"/>
            <a:lumOff val="80000"/>
            <a:alpha val="90000"/>
          </a:schemeClr>
        </a:solidFill>
      </dgm:spPr>
      <dgm:t>
        <a:bodyPr/>
        <a:lstStyle/>
        <a:p>
          <a:pPr>
            <a:lnSpc>
              <a:spcPct val="100000"/>
            </a:lnSpc>
            <a:spcBef>
              <a:spcPts val="600"/>
            </a:spcBef>
            <a:spcAft>
              <a:spcPts val="600"/>
            </a:spcAft>
          </a:pPr>
          <a:r>
            <a:rPr lang="fr-CA"/>
            <a:t>Évaluer la viabilité des ressources énergétiques distribuées (RED) avec la technologie du réseau intelligent.</a:t>
          </a:r>
        </a:p>
      </dgm:t>
    </dgm:pt>
    <dgm:pt modelId="{7140F93D-A982-40D0-BF48-5B18D500B46C}" type="parTrans" cxnId="{6797A05D-84B6-4B64-92B3-D07E595A8880}">
      <dgm:prSet/>
      <dgm:spPr/>
      <dgm:t>
        <a:bodyPr/>
        <a:lstStyle/>
        <a:p>
          <a:endParaRPr lang="en-US"/>
        </a:p>
      </dgm:t>
    </dgm:pt>
    <dgm:pt modelId="{BFA2ED3C-A0AB-4B67-8462-34183288C064}" type="sibTrans" cxnId="{6797A05D-84B6-4B64-92B3-D07E595A8880}">
      <dgm:prSet/>
      <dgm:spPr/>
      <dgm:t>
        <a:bodyPr/>
        <a:lstStyle/>
        <a:p>
          <a:endParaRPr lang="en-US"/>
        </a:p>
      </dgm:t>
    </dgm:pt>
    <dgm:pt modelId="{DB84C5AD-9C43-4E0E-BAB9-BDFD4AED88E8}">
      <dgm:prSet/>
      <dgm:spPr>
        <a:solidFill>
          <a:schemeClr val="accent1">
            <a:lumMod val="20000"/>
            <a:lumOff val="80000"/>
            <a:alpha val="90000"/>
          </a:schemeClr>
        </a:solidFill>
      </dgm:spPr>
      <dgm:t>
        <a:bodyPr/>
        <a:lstStyle/>
        <a:p>
          <a:pPr>
            <a:lnSpc>
              <a:spcPct val="100000"/>
            </a:lnSpc>
            <a:spcBef>
              <a:spcPts val="600"/>
            </a:spcBef>
            <a:spcAft>
              <a:spcPts val="600"/>
            </a:spcAft>
          </a:pPr>
          <a:r>
            <a:rPr lang="fr-CA"/>
            <a:t>Augmenter les infrastructures de transmission comme la boucle de l’Atlantique.</a:t>
          </a:r>
        </a:p>
      </dgm:t>
    </dgm:pt>
    <dgm:pt modelId="{EC3E5BAA-0678-4060-BB79-F6683AF631F9}" type="parTrans" cxnId="{C9202DF3-D1B9-48E7-86DD-4806C8225D43}">
      <dgm:prSet/>
      <dgm:spPr/>
      <dgm:t>
        <a:bodyPr/>
        <a:lstStyle/>
        <a:p>
          <a:endParaRPr lang="en-US"/>
        </a:p>
      </dgm:t>
    </dgm:pt>
    <dgm:pt modelId="{41A2FFAC-5445-42EB-8B06-778FC663C894}" type="sibTrans" cxnId="{C9202DF3-D1B9-48E7-86DD-4806C8225D43}">
      <dgm:prSet/>
      <dgm:spPr/>
      <dgm:t>
        <a:bodyPr/>
        <a:lstStyle/>
        <a:p>
          <a:endParaRPr lang="en-US"/>
        </a:p>
      </dgm:t>
    </dgm:pt>
    <dgm:pt modelId="{1FC3D35D-6041-401A-81BB-EDE86B86DD8B}">
      <dgm:prSet/>
      <dgm:spPr>
        <a:solidFill>
          <a:schemeClr val="accent1">
            <a:lumMod val="20000"/>
            <a:lumOff val="80000"/>
            <a:alpha val="90000"/>
          </a:schemeClr>
        </a:solidFill>
      </dgm:spPr>
      <dgm:t>
        <a:bodyPr/>
        <a:lstStyle/>
        <a:p>
          <a:pPr>
            <a:lnSpc>
              <a:spcPct val="100000"/>
            </a:lnSpc>
            <a:spcBef>
              <a:spcPts val="600"/>
            </a:spcBef>
            <a:spcAft>
              <a:spcPts val="600"/>
            </a:spcAft>
          </a:pPr>
          <a:r>
            <a:rPr lang="fr-CA" dirty="0"/>
            <a:t>Commander une évaluation indépendante de divers scénarios carboneutres au N.-B.</a:t>
          </a:r>
        </a:p>
      </dgm:t>
    </dgm:pt>
    <dgm:pt modelId="{FCBE9086-9FCF-466F-A2AE-0C436D747D3A}" type="parTrans" cxnId="{A63BD859-F1FC-475C-8079-931E6F74C20D}">
      <dgm:prSet/>
      <dgm:spPr/>
      <dgm:t>
        <a:bodyPr/>
        <a:lstStyle/>
        <a:p>
          <a:endParaRPr lang="en-US"/>
        </a:p>
      </dgm:t>
    </dgm:pt>
    <dgm:pt modelId="{D24110A5-1EC1-4A1E-8F08-3BEB508805EF}" type="sibTrans" cxnId="{A63BD859-F1FC-475C-8079-931E6F74C20D}">
      <dgm:prSet/>
      <dgm:spPr/>
      <dgm:t>
        <a:bodyPr/>
        <a:lstStyle/>
        <a:p>
          <a:endParaRPr lang="en-US"/>
        </a:p>
      </dgm:t>
    </dgm:pt>
    <dgm:pt modelId="{4577F0B9-957A-416A-AD60-349194F4BC44}">
      <dgm:prSet custT="1"/>
      <dgm:spPr>
        <a:solidFill>
          <a:srgbClr val="00446A"/>
        </a:solidFill>
      </dgm:spPr>
      <dgm:t>
        <a:bodyPr/>
        <a:lstStyle/>
        <a:p>
          <a:r>
            <a:rPr lang="fr-CA" sz="1600"/>
            <a:t>Partie 2 : Abordabilité</a:t>
          </a:r>
        </a:p>
      </dgm:t>
    </dgm:pt>
    <dgm:pt modelId="{7CF3AF66-D4A1-4A2C-895C-792D1C403492}" type="parTrans" cxnId="{E63F4419-1820-4A84-BD52-899117C82251}">
      <dgm:prSet/>
      <dgm:spPr/>
      <dgm:t>
        <a:bodyPr/>
        <a:lstStyle/>
        <a:p>
          <a:endParaRPr lang="en-US"/>
        </a:p>
      </dgm:t>
    </dgm:pt>
    <dgm:pt modelId="{6E53CA27-40E2-4482-A74A-7C84D9E0C5D4}" type="sibTrans" cxnId="{E63F4419-1820-4A84-BD52-899117C82251}">
      <dgm:prSet/>
      <dgm:spPr/>
      <dgm:t>
        <a:bodyPr/>
        <a:lstStyle/>
        <a:p>
          <a:endParaRPr lang="en-US"/>
        </a:p>
      </dgm:t>
    </dgm:pt>
    <dgm:pt modelId="{77123E80-6438-4EC2-A99B-AA40B8F01F8E}">
      <dgm:prSet custT="1"/>
      <dgm:spPr>
        <a:solidFill>
          <a:schemeClr val="accent1">
            <a:lumMod val="20000"/>
            <a:lumOff val="80000"/>
            <a:alpha val="90000"/>
          </a:schemeClr>
        </a:solidFill>
      </dgm:spPr>
      <dgm:t>
        <a:bodyPr/>
        <a:lstStyle/>
        <a:p>
          <a:pPr>
            <a:lnSpc>
              <a:spcPct val="100000"/>
            </a:lnSpc>
            <a:spcBef>
              <a:spcPts val="600"/>
            </a:spcBef>
            <a:spcAft>
              <a:spcPts val="600"/>
            </a:spcAft>
          </a:pPr>
          <a:r>
            <a:rPr lang="fr-CA" sz="1600"/>
            <a:t>Remédier à l’arriéré d’Énergie NB auprès du Programme éconergétique amélioré.</a:t>
          </a:r>
        </a:p>
      </dgm:t>
    </dgm:pt>
    <dgm:pt modelId="{F5659EF5-6375-422C-8C7B-339879F8CB64}" type="parTrans" cxnId="{13D3740A-5079-4F24-92FD-446555F1DBD7}">
      <dgm:prSet/>
      <dgm:spPr/>
      <dgm:t>
        <a:bodyPr/>
        <a:lstStyle/>
        <a:p>
          <a:endParaRPr lang="en-US"/>
        </a:p>
      </dgm:t>
    </dgm:pt>
    <dgm:pt modelId="{6E27683A-33B3-48D2-B5EF-B89941A0B51A}" type="sibTrans" cxnId="{13D3740A-5079-4F24-92FD-446555F1DBD7}">
      <dgm:prSet/>
      <dgm:spPr/>
      <dgm:t>
        <a:bodyPr/>
        <a:lstStyle/>
        <a:p>
          <a:endParaRPr lang="en-US"/>
        </a:p>
      </dgm:t>
    </dgm:pt>
    <dgm:pt modelId="{2D8C264F-0D5D-4127-9154-76186F661D3B}">
      <dgm:prSet custT="1"/>
      <dgm:spPr>
        <a:solidFill>
          <a:schemeClr val="accent1">
            <a:lumMod val="20000"/>
            <a:lumOff val="80000"/>
            <a:alpha val="90000"/>
          </a:schemeClr>
        </a:solidFill>
      </dgm:spPr>
      <dgm:t>
        <a:bodyPr/>
        <a:lstStyle/>
        <a:p>
          <a:pPr>
            <a:lnSpc>
              <a:spcPct val="100000"/>
            </a:lnSpc>
            <a:spcBef>
              <a:spcPts val="600"/>
            </a:spcBef>
            <a:spcAft>
              <a:spcPts val="600"/>
            </a:spcAft>
          </a:pPr>
          <a:r>
            <a:rPr lang="fr-CA" sz="1600"/>
            <a:t>Étendre la définition de la pauvreté énergétique pour tenir compte des facteurs sociaux.</a:t>
          </a:r>
        </a:p>
      </dgm:t>
    </dgm:pt>
    <dgm:pt modelId="{B0D7962A-F6C1-4D77-9E4D-ACD37B61A6DF}" type="parTrans" cxnId="{C559DE02-1820-44B0-BA7A-A4A7DA2D0E78}">
      <dgm:prSet/>
      <dgm:spPr/>
      <dgm:t>
        <a:bodyPr/>
        <a:lstStyle/>
        <a:p>
          <a:endParaRPr lang="en-US"/>
        </a:p>
      </dgm:t>
    </dgm:pt>
    <dgm:pt modelId="{C4727D4E-2053-41F2-8F5F-468A24EE6634}" type="sibTrans" cxnId="{C559DE02-1820-44B0-BA7A-A4A7DA2D0E78}">
      <dgm:prSet/>
      <dgm:spPr/>
      <dgm:t>
        <a:bodyPr/>
        <a:lstStyle/>
        <a:p>
          <a:endParaRPr lang="en-US"/>
        </a:p>
      </dgm:t>
    </dgm:pt>
    <dgm:pt modelId="{86A9EEF3-22AC-47B6-9619-171EF7EA09AD}">
      <dgm:prSet custT="1"/>
      <dgm:spPr>
        <a:solidFill>
          <a:srgbClr val="00446A"/>
        </a:solidFill>
      </dgm:spPr>
      <dgm:t>
        <a:bodyPr/>
        <a:lstStyle/>
        <a:p>
          <a:r>
            <a:rPr lang="fr-CA" sz="1400" dirty="0"/>
            <a:t>Partie 3 : Recommandations politiques</a:t>
          </a:r>
        </a:p>
      </dgm:t>
    </dgm:pt>
    <dgm:pt modelId="{425AB2B3-D166-49DA-8C3F-C702EF5D5D65}" type="parTrans" cxnId="{1F4CE03D-701D-46F4-9659-28239028937D}">
      <dgm:prSet/>
      <dgm:spPr/>
      <dgm:t>
        <a:bodyPr/>
        <a:lstStyle/>
        <a:p>
          <a:endParaRPr lang="en-US"/>
        </a:p>
      </dgm:t>
    </dgm:pt>
    <dgm:pt modelId="{5C5A403E-CFE2-47B5-88E8-993E287E73A3}" type="sibTrans" cxnId="{1F4CE03D-701D-46F4-9659-28239028937D}">
      <dgm:prSet/>
      <dgm:spPr/>
      <dgm:t>
        <a:bodyPr/>
        <a:lstStyle/>
        <a:p>
          <a:endParaRPr lang="en-US"/>
        </a:p>
      </dgm:t>
    </dgm:pt>
    <dgm:pt modelId="{D6633E8B-3983-4E39-BA64-671C33473636}">
      <dgm:prSet custT="1"/>
      <dgm:spPr>
        <a:solidFill>
          <a:schemeClr val="accent1">
            <a:lumMod val="20000"/>
            <a:lumOff val="80000"/>
            <a:alpha val="90000"/>
          </a:schemeClr>
        </a:solidFill>
      </dgm:spPr>
      <dgm:t>
        <a:bodyPr/>
        <a:lstStyle/>
        <a:p>
          <a:pPr>
            <a:lnSpc>
              <a:spcPct val="100000"/>
            </a:lnSpc>
            <a:spcBef>
              <a:spcPts val="600"/>
            </a:spcBef>
            <a:spcAft>
              <a:spcPts val="600"/>
            </a:spcAft>
          </a:pPr>
          <a:r>
            <a:rPr lang="fr-CA" sz="1600"/>
            <a:t>Mettre à jour et moderniser la </a:t>
          </a:r>
          <a:r>
            <a:rPr lang="fr-CA" sz="1600" i="1"/>
            <a:t>Loi sur l’électricité.</a:t>
          </a:r>
        </a:p>
      </dgm:t>
    </dgm:pt>
    <dgm:pt modelId="{96A6C04E-074F-4B25-92A4-35B25720FD06}" type="parTrans" cxnId="{918D9BD7-AD37-4A20-B2E7-FE07963E811F}">
      <dgm:prSet/>
      <dgm:spPr/>
      <dgm:t>
        <a:bodyPr/>
        <a:lstStyle/>
        <a:p>
          <a:endParaRPr lang="en-US"/>
        </a:p>
      </dgm:t>
    </dgm:pt>
    <dgm:pt modelId="{A553B0B5-F537-4EFC-A7B4-86B068E5D05D}" type="sibTrans" cxnId="{918D9BD7-AD37-4A20-B2E7-FE07963E811F}">
      <dgm:prSet/>
      <dgm:spPr/>
      <dgm:t>
        <a:bodyPr/>
        <a:lstStyle/>
        <a:p>
          <a:endParaRPr lang="en-US"/>
        </a:p>
      </dgm:t>
    </dgm:pt>
    <dgm:pt modelId="{473D1E6D-C97C-4934-AC65-21C463B4F7B6}">
      <dgm:prSet custT="1"/>
      <dgm:spPr>
        <a:solidFill>
          <a:schemeClr val="accent1">
            <a:lumMod val="20000"/>
            <a:lumOff val="80000"/>
            <a:alpha val="90000"/>
          </a:schemeClr>
        </a:solidFill>
      </dgm:spPr>
      <dgm:t>
        <a:bodyPr/>
        <a:lstStyle/>
        <a:p>
          <a:pPr>
            <a:lnSpc>
              <a:spcPct val="100000"/>
            </a:lnSpc>
            <a:spcBef>
              <a:spcPts val="600"/>
            </a:spcBef>
            <a:spcAft>
              <a:spcPts val="600"/>
            </a:spcAft>
          </a:pPr>
          <a:r>
            <a:rPr lang="fr-CA" sz="1600" dirty="0"/>
            <a:t>Inclure un « mandat carboneutre durable » à la </a:t>
          </a:r>
          <a:r>
            <a:rPr lang="fr-CA" sz="1600" i="1" dirty="0"/>
            <a:t>Loi sur la Commission de l’énergie et des services publics.</a:t>
          </a:r>
        </a:p>
      </dgm:t>
    </dgm:pt>
    <dgm:pt modelId="{3E69624D-9224-4333-A0AE-7C9D14D3A771}" type="parTrans" cxnId="{FCEF15EF-2E20-4265-8EF6-BE19B7743441}">
      <dgm:prSet/>
      <dgm:spPr/>
      <dgm:t>
        <a:bodyPr/>
        <a:lstStyle/>
        <a:p>
          <a:endParaRPr lang="en-US"/>
        </a:p>
      </dgm:t>
    </dgm:pt>
    <dgm:pt modelId="{FB2C312C-5A4C-468A-B499-AD5AEFF5AB13}" type="sibTrans" cxnId="{FCEF15EF-2E20-4265-8EF6-BE19B7743441}">
      <dgm:prSet/>
      <dgm:spPr/>
      <dgm:t>
        <a:bodyPr/>
        <a:lstStyle/>
        <a:p>
          <a:endParaRPr lang="en-US"/>
        </a:p>
      </dgm:t>
    </dgm:pt>
    <dgm:pt modelId="{C22FA1E3-3B12-4D49-B857-5CCBBEF94807}" type="pres">
      <dgm:prSet presAssocID="{2FFBCC6E-2B7A-4048-AF17-40DF95C380FE}" presName="Name0" presStyleCnt="0">
        <dgm:presLayoutVars>
          <dgm:dir/>
          <dgm:animLvl val="lvl"/>
          <dgm:resizeHandles val="exact"/>
        </dgm:presLayoutVars>
      </dgm:prSet>
      <dgm:spPr/>
    </dgm:pt>
    <dgm:pt modelId="{B05BA201-FBC8-5D4A-82CE-CE8F81B03816}" type="pres">
      <dgm:prSet presAssocID="{450AAB75-8B5F-44B6-B90D-44E0F8A47C3E}" presName="composite" presStyleCnt="0"/>
      <dgm:spPr/>
    </dgm:pt>
    <dgm:pt modelId="{5F18B052-94D3-7E47-9EBC-70B61CA78834}" type="pres">
      <dgm:prSet presAssocID="{450AAB75-8B5F-44B6-B90D-44E0F8A47C3E}" presName="parTx" presStyleLbl="alignNode1" presStyleIdx="0" presStyleCnt="3" custLinFactNeighborX="-27675" custLinFactNeighborY="-3346">
        <dgm:presLayoutVars>
          <dgm:chMax val="0"/>
          <dgm:chPref val="0"/>
          <dgm:bulletEnabled val="1"/>
        </dgm:presLayoutVars>
      </dgm:prSet>
      <dgm:spPr/>
    </dgm:pt>
    <dgm:pt modelId="{F8933E51-D182-CB4D-B569-DD6E59E8B5F2}" type="pres">
      <dgm:prSet presAssocID="{450AAB75-8B5F-44B6-B90D-44E0F8A47C3E}" presName="desTx" presStyleLbl="alignAccFollowNode1" presStyleIdx="0" presStyleCnt="3">
        <dgm:presLayoutVars>
          <dgm:bulletEnabled val="1"/>
        </dgm:presLayoutVars>
      </dgm:prSet>
      <dgm:spPr/>
    </dgm:pt>
    <dgm:pt modelId="{4F12871A-470C-6348-80CF-92174110426E}" type="pres">
      <dgm:prSet presAssocID="{8168F2D7-E107-4D63-B763-DC65FF066BD6}" presName="space" presStyleCnt="0"/>
      <dgm:spPr/>
    </dgm:pt>
    <dgm:pt modelId="{664B275D-AA54-6646-BFCD-97A5AD9A2355}" type="pres">
      <dgm:prSet presAssocID="{4577F0B9-957A-416A-AD60-349194F4BC44}" presName="composite" presStyleCnt="0"/>
      <dgm:spPr/>
    </dgm:pt>
    <dgm:pt modelId="{22F60BEC-AAD4-F546-98D2-4BA8FB759629}" type="pres">
      <dgm:prSet presAssocID="{4577F0B9-957A-416A-AD60-349194F4BC44}" presName="parTx" presStyleLbl="alignNode1" presStyleIdx="1" presStyleCnt="3">
        <dgm:presLayoutVars>
          <dgm:chMax val="0"/>
          <dgm:chPref val="0"/>
          <dgm:bulletEnabled val="1"/>
        </dgm:presLayoutVars>
      </dgm:prSet>
      <dgm:spPr/>
    </dgm:pt>
    <dgm:pt modelId="{EFE2AF05-2D2B-634C-A29C-AC710A25FB13}" type="pres">
      <dgm:prSet presAssocID="{4577F0B9-957A-416A-AD60-349194F4BC44}" presName="desTx" presStyleLbl="alignAccFollowNode1" presStyleIdx="1" presStyleCnt="3">
        <dgm:presLayoutVars>
          <dgm:bulletEnabled val="1"/>
        </dgm:presLayoutVars>
      </dgm:prSet>
      <dgm:spPr/>
    </dgm:pt>
    <dgm:pt modelId="{A9999CEB-88F4-1848-86AD-4F61C7FF99A2}" type="pres">
      <dgm:prSet presAssocID="{6E53CA27-40E2-4482-A74A-7C84D9E0C5D4}" presName="space" presStyleCnt="0"/>
      <dgm:spPr/>
    </dgm:pt>
    <dgm:pt modelId="{03DD1FF9-3E14-C046-AD39-D6D5EE8D0475}" type="pres">
      <dgm:prSet presAssocID="{86A9EEF3-22AC-47B6-9619-171EF7EA09AD}" presName="composite" presStyleCnt="0"/>
      <dgm:spPr/>
    </dgm:pt>
    <dgm:pt modelId="{227C234F-66D8-4D4E-A01C-110C0CB28F09}" type="pres">
      <dgm:prSet presAssocID="{86A9EEF3-22AC-47B6-9619-171EF7EA09AD}" presName="parTx" presStyleLbl="alignNode1" presStyleIdx="2" presStyleCnt="3">
        <dgm:presLayoutVars>
          <dgm:chMax val="0"/>
          <dgm:chPref val="0"/>
          <dgm:bulletEnabled val="1"/>
        </dgm:presLayoutVars>
      </dgm:prSet>
      <dgm:spPr/>
    </dgm:pt>
    <dgm:pt modelId="{CA5A23D8-A074-5C43-A7D8-7CD748A72AA4}" type="pres">
      <dgm:prSet presAssocID="{86A9EEF3-22AC-47B6-9619-171EF7EA09AD}" presName="desTx" presStyleLbl="alignAccFollowNode1" presStyleIdx="2" presStyleCnt="3">
        <dgm:presLayoutVars>
          <dgm:bulletEnabled val="1"/>
        </dgm:presLayoutVars>
      </dgm:prSet>
      <dgm:spPr/>
    </dgm:pt>
  </dgm:ptLst>
  <dgm:cxnLst>
    <dgm:cxn modelId="{C559DE02-1820-44B0-BA7A-A4A7DA2D0E78}" srcId="{4577F0B9-957A-416A-AD60-349194F4BC44}" destId="{2D8C264F-0D5D-4127-9154-76186F661D3B}" srcOrd="1" destOrd="0" parTransId="{B0D7962A-F6C1-4D77-9E4D-ACD37B61A6DF}" sibTransId="{C4727D4E-2053-41F2-8F5F-468A24EE6634}"/>
    <dgm:cxn modelId="{D5BB340A-0C7A-FC47-9DCC-39B8CA848D21}" type="presOf" srcId="{86A9EEF3-22AC-47B6-9619-171EF7EA09AD}" destId="{227C234F-66D8-4D4E-A01C-110C0CB28F09}" srcOrd="0" destOrd="0" presId="urn:microsoft.com/office/officeart/2005/8/layout/hList1"/>
    <dgm:cxn modelId="{13D3740A-5079-4F24-92FD-446555F1DBD7}" srcId="{4577F0B9-957A-416A-AD60-349194F4BC44}" destId="{77123E80-6438-4EC2-A99B-AA40B8F01F8E}" srcOrd="0" destOrd="0" parTransId="{F5659EF5-6375-422C-8C7B-339879F8CB64}" sibTransId="{6E27683A-33B3-48D2-B5EF-B89941A0B51A}"/>
    <dgm:cxn modelId="{C17A9810-0691-9F45-9843-10FE7F3A0C2C}" type="presOf" srcId="{F0915BCA-7D74-4206-85DF-568F3FAE47E5}" destId="{F8933E51-D182-CB4D-B569-DD6E59E8B5F2}" srcOrd="0" destOrd="0" presId="urn:microsoft.com/office/officeart/2005/8/layout/hList1"/>
    <dgm:cxn modelId="{E63F4419-1820-4A84-BD52-899117C82251}" srcId="{2FFBCC6E-2B7A-4048-AF17-40DF95C380FE}" destId="{4577F0B9-957A-416A-AD60-349194F4BC44}" srcOrd="1" destOrd="0" parTransId="{7CF3AF66-D4A1-4A2C-895C-792D1C403492}" sibTransId="{6E53CA27-40E2-4482-A74A-7C84D9E0C5D4}"/>
    <dgm:cxn modelId="{1F4CE03D-701D-46F4-9659-28239028937D}" srcId="{2FFBCC6E-2B7A-4048-AF17-40DF95C380FE}" destId="{86A9EEF3-22AC-47B6-9619-171EF7EA09AD}" srcOrd="2" destOrd="0" parTransId="{425AB2B3-D166-49DA-8C3F-C702EF5D5D65}" sibTransId="{5C5A403E-CFE2-47B5-88E8-993E287E73A3}"/>
    <dgm:cxn modelId="{7C79A548-7268-B048-B1AD-EC08B31EE071}" type="presOf" srcId="{D6633E8B-3983-4E39-BA64-671C33473636}" destId="{CA5A23D8-A074-5C43-A7D8-7CD748A72AA4}" srcOrd="0" destOrd="0" presId="urn:microsoft.com/office/officeart/2005/8/layout/hList1"/>
    <dgm:cxn modelId="{A63BD859-F1FC-475C-8079-931E6F74C20D}" srcId="{450AAB75-8B5F-44B6-B90D-44E0F8A47C3E}" destId="{1FC3D35D-6041-401A-81BB-EDE86B86DD8B}" srcOrd="3" destOrd="0" parTransId="{FCBE9086-9FCF-466F-A2AE-0C436D747D3A}" sibTransId="{D24110A5-1EC1-4A1E-8F08-3BEB508805EF}"/>
    <dgm:cxn modelId="{6797A05D-84B6-4B64-92B3-D07E595A8880}" srcId="{450AAB75-8B5F-44B6-B90D-44E0F8A47C3E}" destId="{A9FA1DA9-C322-44FB-B7E8-5364E9493F38}" srcOrd="1" destOrd="0" parTransId="{7140F93D-A982-40D0-BF48-5B18D500B46C}" sibTransId="{BFA2ED3C-A0AB-4B67-8462-34183288C064}"/>
    <dgm:cxn modelId="{8F8E6563-E912-8F4A-A6FA-62B8DCF40A77}" type="presOf" srcId="{A9FA1DA9-C322-44FB-B7E8-5364E9493F38}" destId="{F8933E51-D182-CB4D-B569-DD6E59E8B5F2}" srcOrd="0" destOrd="1" presId="urn:microsoft.com/office/officeart/2005/8/layout/hList1"/>
    <dgm:cxn modelId="{9047E77F-8C3A-0C46-B84E-EF3593F546F2}" type="presOf" srcId="{DB84C5AD-9C43-4E0E-BAB9-BDFD4AED88E8}" destId="{F8933E51-D182-CB4D-B569-DD6E59E8B5F2}" srcOrd="0" destOrd="2" presId="urn:microsoft.com/office/officeart/2005/8/layout/hList1"/>
    <dgm:cxn modelId="{890AFA8C-DAA0-0B4E-A991-9C06FAEE482E}" type="presOf" srcId="{1FC3D35D-6041-401A-81BB-EDE86B86DD8B}" destId="{F8933E51-D182-CB4D-B569-DD6E59E8B5F2}" srcOrd="0" destOrd="3" presId="urn:microsoft.com/office/officeart/2005/8/layout/hList1"/>
    <dgm:cxn modelId="{CDC54598-3776-4C08-81F1-55F7F290DF74}" srcId="{450AAB75-8B5F-44B6-B90D-44E0F8A47C3E}" destId="{F0915BCA-7D74-4206-85DF-568F3FAE47E5}" srcOrd="0" destOrd="0" parTransId="{1D6C6F1C-F808-45B1-9F91-8905F219B2A9}" sibTransId="{2A2CA4CD-79A8-4D56-B916-7505598754CC}"/>
    <dgm:cxn modelId="{E37B8E99-AA5C-8E45-97F1-4955A4E38E66}" type="presOf" srcId="{4577F0B9-957A-416A-AD60-349194F4BC44}" destId="{22F60BEC-AAD4-F546-98D2-4BA8FB759629}" srcOrd="0" destOrd="0" presId="urn:microsoft.com/office/officeart/2005/8/layout/hList1"/>
    <dgm:cxn modelId="{9198BBB2-A1B5-834A-AF16-284B8389548C}" type="presOf" srcId="{77123E80-6438-4EC2-A99B-AA40B8F01F8E}" destId="{EFE2AF05-2D2B-634C-A29C-AC710A25FB13}" srcOrd="0" destOrd="0" presId="urn:microsoft.com/office/officeart/2005/8/layout/hList1"/>
    <dgm:cxn modelId="{C1859CC1-3512-481A-8372-72D07C24D07F}" srcId="{2FFBCC6E-2B7A-4048-AF17-40DF95C380FE}" destId="{450AAB75-8B5F-44B6-B90D-44E0F8A47C3E}" srcOrd="0" destOrd="0" parTransId="{37DB7FD5-A09D-4946-9923-BBE2F0DEFA99}" sibTransId="{8168F2D7-E107-4D63-B763-DC65FF066BD6}"/>
    <dgm:cxn modelId="{0E5B35CC-1160-1D4A-A7D9-0F1F12291522}" type="presOf" srcId="{2FFBCC6E-2B7A-4048-AF17-40DF95C380FE}" destId="{C22FA1E3-3B12-4D49-B857-5CCBBEF94807}" srcOrd="0" destOrd="0" presId="urn:microsoft.com/office/officeart/2005/8/layout/hList1"/>
    <dgm:cxn modelId="{107EA1D5-7C8E-0642-A57E-0A5E31A3F429}" type="presOf" srcId="{450AAB75-8B5F-44B6-B90D-44E0F8A47C3E}" destId="{5F18B052-94D3-7E47-9EBC-70B61CA78834}" srcOrd="0" destOrd="0" presId="urn:microsoft.com/office/officeart/2005/8/layout/hList1"/>
    <dgm:cxn modelId="{918D9BD7-AD37-4A20-B2E7-FE07963E811F}" srcId="{86A9EEF3-22AC-47B6-9619-171EF7EA09AD}" destId="{D6633E8B-3983-4E39-BA64-671C33473636}" srcOrd="0" destOrd="0" parTransId="{96A6C04E-074F-4B25-92A4-35B25720FD06}" sibTransId="{A553B0B5-F537-4EFC-A7B4-86B068E5D05D}"/>
    <dgm:cxn modelId="{289854D9-67F8-164C-8E8D-7BB4CF3F82C8}" type="presOf" srcId="{473D1E6D-C97C-4934-AC65-21C463B4F7B6}" destId="{CA5A23D8-A074-5C43-A7D8-7CD748A72AA4}" srcOrd="0" destOrd="1" presId="urn:microsoft.com/office/officeart/2005/8/layout/hList1"/>
    <dgm:cxn modelId="{FCEF15EF-2E20-4265-8EF6-BE19B7743441}" srcId="{86A9EEF3-22AC-47B6-9619-171EF7EA09AD}" destId="{473D1E6D-C97C-4934-AC65-21C463B4F7B6}" srcOrd="1" destOrd="0" parTransId="{3E69624D-9224-4333-A0AE-7C9D14D3A771}" sibTransId="{FB2C312C-5A4C-468A-B499-AD5AEFF5AB13}"/>
    <dgm:cxn modelId="{24905AF0-EDA0-874D-9644-95BD81DBB289}" type="presOf" srcId="{2D8C264F-0D5D-4127-9154-76186F661D3B}" destId="{EFE2AF05-2D2B-634C-A29C-AC710A25FB13}" srcOrd="0" destOrd="1" presId="urn:microsoft.com/office/officeart/2005/8/layout/hList1"/>
    <dgm:cxn modelId="{C9202DF3-D1B9-48E7-86DD-4806C8225D43}" srcId="{450AAB75-8B5F-44B6-B90D-44E0F8A47C3E}" destId="{DB84C5AD-9C43-4E0E-BAB9-BDFD4AED88E8}" srcOrd="2" destOrd="0" parTransId="{EC3E5BAA-0678-4060-BB79-F6683AF631F9}" sibTransId="{41A2FFAC-5445-42EB-8B06-778FC663C894}"/>
    <dgm:cxn modelId="{0D1AFE06-C003-524B-A3D0-007C23CB8618}" type="presParOf" srcId="{C22FA1E3-3B12-4D49-B857-5CCBBEF94807}" destId="{B05BA201-FBC8-5D4A-82CE-CE8F81B03816}" srcOrd="0" destOrd="0" presId="urn:microsoft.com/office/officeart/2005/8/layout/hList1"/>
    <dgm:cxn modelId="{C5BA88F5-442D-114C-BAE1-DCA626109F73}" type="presParOf" srcId="{B05BA201-FBC8-5D4A-82CE-CE8F81B03816}" destId="{5F18B052-94D3-7E47-9EBC-70B61CA78834}" srcOrd="0" destOrd="0" presId="urn:microsoft.com/office/officeart/2005/8/layout/hList1"/>
    <dgm:cxn modelId="{90FF38F8-BE07-7D42-94BB-ADF8985C5713}" type="presParOf" srcId="{B05BA201-FBC8-5D4A-82CE-CE8F81B03816}" destId="{F8933E51-D182-CB4D-B569-DD6E59E8B5F2}" srcOrd="1" destOrd="0" presId="urn:microsoft.com/office/officeart/2005/8/layout/hList1"/>
    <dgm:cxn modelId="{A3277469-8C28-014D-BFB4-E43D0C152F2D}" type="presParOf" srcId="{C22FA1E3-3B12-4D49-B857-5CCBBEF94807}" destId="{4F12871A-470C-6348-80CF-92174110426E}" srcOrd="1" destOrd="0" presId="urn:microsoft.com/office/officeart/2005/8/layout/hList1"/>
    <dgm:cxn modelId="{461E0092-44F1-F34A-A297-AB243450B95B}" type="presParOf" srcId="{C22FA1E3-3B12-4D49-B857-5CCBBEF94807}" destId="{664B275D-AA54-6646-BFCD-97A5AD9A2355}" srcOrd="2" destOrd="0" presId="urn:microsoft.com/office/officeart/2005/8/layout/hList1"/>
    <dgm:cxn modelId="{871C8923-F600-B545-A7C5-454F9975B870}" type="presParOf" srcId="{664B275D-AA54-6646-BFCD-97A5AD9A2355}" destId="{22F60BEC-AAD4-F546-98D2-4BA8FB759629}" srcOrd="0" destOrd="0" presId="urn:microsoft.com/office/officeart/2005/8/layout/hList1"/>
    <dgm:cxn modelId="{E6D0B6ED-054E-0947-9A2D-2DBC1C5A96DD}" type="presParOf" srcId="{664B275D-AA54-6646-BFCD-97A5AD9A2355}" destId="{EFE2AF05-2D2B-634C-A29C-AC710A25FB13}" srcOrd="1" destOrd="0" presId="urn:microsoft.com/office/officeart/2005/8/layout/hList1"/>
    <dgm:cxn modelId="{27611615-FB75-634C-839C-6177CB9B49E5}" type="presParOf" srcId="{C22FA1E3-3B12-4D49-B857-5CCBBEF94807}" destId="{A9999CEB-88F4-1848-86AD-4F61C7FF99A2}" srcOrd="3" destOrd="0" presId="urn:microsoft.com/office/officeart/2005/8/layout/hList1"/>
    <dgm:cxn modelId="{980DDA93-48CE-FB44-8F16-BBFBF5B858A4}" type="presParOf" srcId="{C22FA1E3-3B12-4D49-B857-5CCBBEF94807}" destId="{03DD1FF9-3E14-C046-AD39-D6D5EE8D0475}" srcOrd="4" destOrd="0" presId="urn:microsoft.com/office/officeart/2005/8/layout/hList1"/>
    <dgm:cxn modelId="{7AB93FF1-57D2-B348-A694-9E27BA792A8A}" type="presParOf" srcId="{03DD1FF9-3E14-C046-AD39-D6D5EE8D0475}" destId="{227C234F-66D8-4D4E-A01C-110C0CB28F09}" srcOrd="0" destOrd="0" presId="urn:microsoft.com/office/officeart/2005/8/layout/hList1"/>
    <dgm:cxn modelId="{1AE82A1E-EF86-EC43-A0FD-1F4CA54062C5}" type="presParOf" srcId="{03DD1FF9-3E14-C046-AD39-D6D5EE8D0475}" destId="{CA5A23D8-A074-5C43-A7D8-7CD748A72AA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83F2BD-423B-4B74-883F-6D0A48877980}"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9D06CFC-FB26-4B29-916E-E31738543064}">
      <dgm:prSet custT="1"/>
      <dgm:spPr/>
      <dgm:t>
        <a:bodyPr/>
        <a:lstStyle/>
        <a:p>
          <a:pPr>
            <a:lnSpc>
              <a:spcPct val="100000"/>
            </a:lnSpc>
          </a:pPr>
          <a:r>
            <a:rPr lang="fr-CA" sz="1400" b="0" i="0"/>
            <a:t>Depuis le 28 septembre 2022, Énergie NB a reçu 22 000 inscriptions pour le seuil de revenu de 70 000 $ ou moins du </a:t>
          </a:r>
          <a:r>
            <a:rPr lang="fr-CA" sz="1400" b="0" i="0" u="sng">
              <a:hlinkClick xmlns:r="http://schemas.openxmlformats.org/officeDocument/2006/relationships" r:id="rId1"/>
            </a:rPr>
            <a:t>Programme éconergétique amélioré (PEA)</a:t>
          </a:r>
          <a:r>
            <a:rPr lang="fr-CA" sz="1400" b="0" i="0"/>
            <a:t>. </a:t>
          </a:r>
        </a:p>
      </dgm:t>
    </dgm:pt>
    <dgm:pt modelId="{6035DBBA-3A29-42B3-9ACB-1BA34B29DE05}" type="parTrans" cxnId="{5FD4E815-FFDD-4F6F-82D5-A981194FF2EF}">
      <dgm:prSet/>
      <dgm:spPr/>
      <dgm:t>
        <a:bodyPr/>
        <a:lstStyle/>
        <a:p>
          <a:endParaRPr lang="en-US"/>
        </a:p>
      </dgm:t>
    </dgm:pt>
    <dgm:pt modelId="{9ADEBFE2-4DD9-4FF3-BBA3-7F15A9928D41}" type="sibTrans" cxnId="{5FD4E815-FFDD-4F6F-82D5-A981194FF2EF}">
      <dgm:prSet/>
      <dgm:spPr/>
      <dgm:t>
        <a:bodyPr/>
        <a:lstStyle/>
        <a:p>
          <a:pPr>
            <a:lnSpc>
              <a:spcPct val="100000"/>
            </a:lnSpc>
          </a:pPr>
          <a:endParaRPr lang="en-US"/>
        </a:p>
      </dgm:t>
    </dgm:pt>
    <dgm:pt modelId="{2246984A-A757-43BD-8E40-C6CA726F6F11}">
      <dgm:prSet custT="1"/>
      <dgm:spPr/>
      <dgm:t>
        <a:bodyPr/>
        <a:lstStyle/>
        <a:p>
          <a:pPr>
            <a:lnSpc>
              <a:spcPct val="100000"/>
            </a:lnSpc>
          </a:pPr>
          <a:r>
            <a:rPr lang="fr-CA" sz="1400" b="0" i="0" dirty="0"/>
            <a:t>Il y a actuellement 16 000 ménages sur la liste d’attente de ce programme. Au vu du taux actuel de rénovations domiciliaires faites dans le cadre du PEA, il sera absolument impossible de s’occuper de toutes les maisons sur la liste d’attente d’ici à 2025. Il faudra bien plus de temps.</a:t>
          </a:r>
        </a:p>
      </dgm:t>
    </dgm:pt>
    <dgm:pt modelId="{5BCABCC4-F52E-410D-A735-D2BB33603CF2}" type="parTrans" cxnId="{E1091DA7-C24B-4195-8F98-62EFC9C317CE}">
      <dgm:prSet/>
      <dgm:spPr/>
      <dgm:t>
        <a:bodyPr/>
        <a:lstStyle/>
        <a:p>
          <a:endParaRPr lang="en-US"/>
        </a:p>
      </dgm:t>
    </dgm:pt>
    <dgm:pt modelId="{B8B0D931-0FBC-4492-950F-619ACE8CAB2F}" type="sibTrans" cxnId="{E1091DA7-C24B-4195-8F98-62EFC9C317CE}">
      <dgm:prSet/>
      <dgm:spPr/>
      <dgm:t>
        <a:bodyPr/>
        <a:lstStyle/>
        <a:p>
          <a:pPr>
            <a:lnSpc>
              <a:spcPct val="100000"/>
            </a:lnSpc>
          </a:pPr>
          <a:endParaRPr lang="en-US"/>
        </a:p>
      </dgm:t>
    </dgm:pt>
    <dgm:pt modelId="{E370119D-504A-4B11-8AD0-299EDF89B59A}">
      <dgm:prSet custT="1"/>
      <dgm:spPr/>
      <dgm:t>
        <a:bodyPr/>
        <a:lstStyle/>
        <a:p>
          <a:pPr>
            <a:lnSpc>
              <a:spcPct val="100000"/>
            </a:lnSpc>
          </a:pPr>
          <a:r>
            <a:rPr lang="fr-CA" sz="1400" dirty="0"/>
            <a:t>Il faudrait que le gouvernement provincial ou des fondations financent le développement d’un réseau d’organisations populaires qui travailleraient avec Énergie NB pour obtenir de la formation et offrir de l’aide sur le terrain afin de mettre en œuvre des programmes d’efficacité énergétique et de s’occuper des arriérés des clients.</a:t>
          </a:r>
        </a:p>
      </dgm:t>
    </dgm:pt>
    <dgm:pt modelId="{6194AD64-2306-432D-986D-1FCD7AB896D4}" type="parTrans" cxnId="{EF42A82A-7BC8-41C6-878E-3DE5962A896A}">
      <dgm:prSet/>
      <dgm:spPr/>
      <dgm:t>
        <a:bodyPr/>
        <a:lstStyle/>
        <a:p>
          <a:endParaRPr lang="en-US"/>
        </a:p>
      </dgm:t>
    </dgm:pt>
    <dgm:pt modelId="{013C933A-6887-41DF-8F6F-B2CE2920AF44}" type="sibTrans" cxnId="{EF42A82A-7BC8-41C6-878E-3DE5962A896A}">
      <dgm:prSet/>
      <dgm:spPr/>
      <dgm:t>
        <a:bodyPr/>
        <a:lstStyle/>
        <a:p>
          <a:pPr>
            <a:lnSpc>
              <a:spcPct val="100000"/>
            </a:lnSpc>
          </a:pPr>
          <a:endParaRPr lang="en-US"/>
        </a:p>
      </dgm:t>
    </dgm:pt>
    <dgm:pt modelId="{1E8C4612-BC5B-454B-BCEB-1FA524E08E95}">
      <dgm:prSet custT="1"/>
      <dgm:spPr/>
      <dgm:t>
        <a:bodyPr/>
        <a:lstStyle/>
        <a:p>
          <a:pPr>
            <a:lnSpc>
              <a:spcPct val="100000"/>
            </a:lnSpc>
          </a:pPr>
          <a:r>
            <a:rPr lang="fr-CA" sz="1400"/>
            <a:t>Énergie NB devrait publier des études de cas  sur les clients qui ont participé au programme. Inclure le compte rendu de mesures distinctes de l’efficacité, comme les dépenses en argent et les émissions de gaz à effet de serre que l’on a pu éviter grâce à l’adoption d’une thermopompe et à l’amélioration de l’efficacité énergétique de la maison.</a:t>
          </a:r>
        </a:p>
      </dgm:t>
    </dgm:pt>
    <dgm:pt modelId="{32B7D944-55D1-4119-9F73-A5CD7B69B0A0}" type="parTrans" cxnId="{3729DACE-D751-41CC-A00C-A3A435EC9839}">
      <dgm:prSet/>
      <dgm:spPr/>
      <dgm:t>
        <a:bodyPr/>
        <a:lstStyle/>
        <a:p>
          <a:endParaRPr lang="en-US"/>
        </a:p>
      </dgm:t>
    </dgm:pt>
    <dgm:pt modelId="{2354089D-C3CA-4F0C-ADF5-60D03CFDF56F}" type="sibTrans" cxnId="{3729DACE-D751-41CC-A00C-A3A435EC9839}">
      <dgm:prSet/>
      <dgm:spPr/>
      <dgm:t>
        <a:bodyPr/>
        <a:lstStyle/>
        <a:p>
          <a:endParaRPr lang="en-US"/>
        </a:p>
      </dgm:t>
    </dgm:pt>
    <dgm:pt modelId="{94A62102-68C0-4675-A467-2B0FD7A1F0BD}" type="pres">
      <dgm:prSet presAssocID="{C083F2BD-423B-4B74-883F-6D0A48877980}" presName="root" presStyleCnt="0">
        <dgm:presLayoutVars>
          <dgm:dir/>
          <dgm:resizeHandles val="exact"/>
        </dgm:presLayoutVars>
      </dgm:prSet>
      <dgm:spPr/>
    </dgm:pt>
    <dgm:pt modelId="{9B7B480E-4204-4941-80EC-B8B55B46CDDB}" type="pres">
      <dgm:prSet presAssocID="{C083F2BD-423B-4B74-883F-6D0A48877980}" presName="container" presStyleCnt="0">
        <dgm:presLayoutVars>
          <dgm:dir/>
          <dgm:resizeHandles val="exact"/>
        </dgm:presLayoutVars>
      </dgm:prSet>
      <dgm:spPr/>
    </dgm:pt>
    <dgm:pt modelId="{668CB3C1-D448-439B-920C-53271ADCE720}" type="pres">
      <dgm:prSet presAssocID="{79D06CFC-FB26-4B29-916E-E31738543064}" presName="compNode" presStyleCnt="0"/>
      <dgm:spPr/>
    </dgm:pt>
    <dgm:pt modelId="{810FEA13-DE01-4727-A3EA-47D113184D5B}" type="pres">
      <dgm:prSet presAssocID="{79D06CFC-FB26-4B29-916E-E31738543064}" presName="iconBgRect" presStyleLbl="bgShp" presStyleIdx="0" presStyleCnt="4" custLinFactNeighborX="-48492"/>
      <dgm:spPr>
        <a:solidFill>
          <a:schemeClr val="bg1"/>
        </a:solidFill>
      </dgm:spPr>
    </dgm:pt>
    <dgm:pt modelId="{122A1C61-AB4E-440B-AD94-2178453C6C21}" type="pres">
      <dgm:prSet presAssocID="{79D06CFC-FB26-4B29-916E-E31738543064}" presName="iconRect" presStyleLbl="node1" presStyleIdx="0" presStyleCnt="4" custLinFactNeighborX="-83606"/>
      <dgm:spPr>
        <a:blipFill>
          <a:blip xmlns:r="http://schemas.openxmlformats.org/officeDocument/2006/relationships" r:embed="rId2">
            <a:extLst>
              <a:ext uri="{28A0092B-C50C-407E-A947-70E740481C1C}">
                <a14:useLocalDpi xmlns:a14="http://schemas.microsoft.com/office/drawing/2010/main" val="0"/>
              </a:ext>
            </a:extLst>
          </a:blip>
          <a:srcRect/>
          <a:stretch>
            <a:fillRect l="-9000" r="-9000"/>
          </a:stretch>
        </a:blipFill>
        <a:ln>
          <a:noFill/>
        </a:ln>
      </dgm:spPr>
    </dgm:pt>
    <dgm:pt modelId="{5BF82120-3FCA-4358-8E18-D7BD82433D00}" type="pres">
      <dgm:prSet presAssocID="{79D06CFC-FB26-4B29-916E-E31738543064}" presName="spaceRect" presStyleCnt="0"/>
      <dgm:spPr/>
    </dgm:pt>
    <dgm:pt modelId="{82932455-541C-4FF4-8962-495B974B874C}" type="pres">
      <dgm:prSet presAssocID="{79D06CFC-FB26-4B29-916E-E31738543064}" presName="textRect" presStyleLbl="revTx" presStyleIdx="0" presStyleCnt="4" custScaleX="130019" custScaleY="59340">
        <dgm:presLayoutVars>
          <dgm:chMax val="1"/>
          <dgm:chPref val="1"/>
        </dgm:presLayoutVars>
      </dgm:prSet>
      <dgm:spPr/>
    </dgm:pt>
    <dgm:pt modelId="{D5868959-34D5-4147-9BEF-DE3971680BBD}" type="pres">
      <dgm:prSet presAssocID="{9ADEBFE2-4DD9-4FF3-BBA3-7F15A9928D41}" presName="sibTrans" presStyleLbl="sibTrans2D1" presStyleIdx="0" presStyleCnt="0"/>
      <dgm:spPr/>
    </dgm:pt>
    <dgm:pt modelId="{7E8A9449-12A4-45F3-9B85-7EE66408309A}" type="pres">
      <dgm:prSet presAssocID="{2246984A-A757-43BD-8E40-C6CA726F6F11}" presName="compNode" presStyleCnt="0"/>
      <dgm:spPr/>
    </dgm:pt>
    <dgm:pt modelId="{83649780-5971-4362-B6D6-5E5D7508D58C}" type="pres">
      <dgm:prSet presAssocID="{2246984A-A757-43BD-8E40-C6CA726F6F11}" presName="iconBgRect" presStyleLbl="bgShp" presStyleIdx="1" presStyleCnt="4"/>
      <dgm:spPr>
        <a:solidFill>
          <a:schemeClr val="bg1"/>
        </a:solidFill>
      </dgm:spPr>
    </dgm:pt>
    <dgm:pt modelId="{ADC79049-0EA4-40DF-A576-121DC0BD5F3B}" type="pres">
      <dgm:prSet presAssocID="{2246984A-A757-43BD-8E40-C6CA726F6F1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9000" r="-9000"/>
          </a:stretch>
        </a:blipFill>
        <a:ln>
          <a:noFill/>
        </a:ln>
      </dgm:spPr>
    </dgm:pt>
    <dgm:pt modelId="{5D287224-F1C9-4805-B50C-67F9DCFA657C}" type="pres">
      <dgm:prSet presAssocID="{2246984A-A757-43BD-8E40-C6CA726F6F11}" presName="spaceRect" presStyleCnt="0"/>
      <dgm:spPr/>
    </dgm:pt>
    <dgm:pt modelId="{9C731C1A-0E20-4297-8525-10964D33C69E}" type="pres">
      <dgm:prSet presAssocID="{2246984A-A757-43BD-8E40-C6CA726F6F11}" presName="textRect" presStyleLbl="revTx" presStyleIdx="1" presStyleCnt="4" custScaleX="139871" custScaleY="147229" custLinFactNeighborX="17175" custLinFactNeighborY="12328">
        <dgm:presLayoutVars>
          <dgm:chMax val="1"/>
          <dgm:chPref val="1"/>
        </dgm:presLayoutVars>
      </dgm:prSet>
      <dgm:spPr/>
    </dgm:pt>
    <dgm:pt modelId="{FD2C3EE0-81AF-4E3E-8A45-58BF80AD8D0B}" type="pres">
      <dgm:prSet presAssocID="{B8B0D931-0FBC-4492-950F-619ACE8CAB2F}" presName="sibTrans" presStyleLbl="sibTrans2D1" presStyleIdx="0" presStyleCnt="0"/>
      <dgm:spPr/>
    </dgm:pt>
    <dgm:pt modelId="{9150A498-6BB9-41D5-9205-575C2EFA9FA0}" type="pres">
      <dgm:prSet presAssocID="{E370119D-504A-4B11-8AD0-299EDF89B59A}" presName="compNode" presStyleCnt="0"/>
      <dgm:spPr/>
    </dgm:pt>
    <dgm:pt modelId="{E7539523-DAEB-425E-AA72-C96B6F5D2FEA}" type="pres">
      <dgm:prSet presAssocID="{E370119D-504A-4B11-8AD0-299EDF89B59A}" presName="iconBgRect" presStyleLbl="bgShp" presStyleIdx="2" presStyleCnt="4" custLinFactNeighborX="-53766" custLinFactNeighborY="-59189"/>
      <dgm:spPr>
        <a:solidFill>
          <a:schemeClr val="bg1"/>
        </a:solidFill>
      </dgm:spPr>
    </dgm:pt>
    <dgm:pt modelId="{C31D1114-936B-45FB-AD9A-C734DE43CE1D}" type="pres">
      <dgm:prSet presAssocID="{E370119D-504A-4B11-8AD0-299EDF89B59A}" presName="iconRect" presStyleLbl="node1" presStyleIdx="2" presStyleCnt="4" custLinFactNeighborX="-92699" custLinFactNeighborY="-93516"/>
      <dgm:spPr>
        <a:blipFill>
          <a:blip xmlns:r="http://schemas.openxmlformats.org/officeDocument/2006/relationships" r:embed="rId4">
            <a:extLst>
              <a:ext uri="{28A0092B-C50C-407E-A947-70E740481C1C}">
                <a14:useLocalDpi xmlns:a14="http://schemas.microsoft.com/office/drawing/2010/main" val="0"/>
              </a:ext>
            </a:extLst>
          </a:blip>
          <a:srcRect/>
          <a:stretch>
            <a:fillRect l="-9000" r="-9000"/>
          </a:stretch>
        </a:blipFill>
        <a:ln>
          <a:noFill/>
        </a:ln>
      </dgm:spPr>
    </dgm:pt>
    <dgm:pt modelId="{423C35E6-A405-4F97-87E8-0D1785342495}" type="pres">
      <dgm:prSet presAssocID="{E370119D-504A-4B11-8AD0-299EDF89B59A}" presName="spaceRect" presStyleCnt="0"/>
      <dgm:spPr/>
    </dgm:pt>
    <dgm:pt modelId="{9C53767D-90B6-476D-821A-7F369B579C2A}" type="pres">
      <dgm:prSet presAssocID="{E370119D-504A-4B11-8AD0-299EDF89B59A}" presName="textRect" presStyleLbl="revTx" presStyleIdx="2" presStyleCnt="4" custAng="0" custScaleX="136528" custScaleY="293048">
        <dgm:presLayoutVars>
          <dgm:chMax val="1"/>
          <dgm:chPref val="1"/>
        </dgm:presLayoutVars>
      </dgm:prSet>
      <dgm:spPr/>
    </dgm:pt>
    <dgm:pt modelId="{40DB9F17-6188-4047-B60C-72C1E01D9E89}" type="pres">
      <dgm:prSet presAssocID="{013C933A-6887-41DF-8F6F-B2CE2920AF44}" presName="sibTrans" presStyleLbl="sibTrans2D1" presStyleIdx="0" presStyleCnt="0"/>
      <dgm:spPr/>
    </dgm:pt>
    <dgm:pt modelId="{241535C3-1A7F-4B5A-A326-D24A819E54F3}" type="pres">
      <dgm:prSet presAssocID="{1E8C4612-BC5B-454B-BCEB-1FA524E08E95}" presName="compNode" presStyleCnt="0"/>
      <dgm:spPr/>
    </dgm:pt>
    <dgm:pt modelId="{302ABA61-1055-443F-90B6-1EC54E7E2656}" type="pres">
      <dgm:prSet presAssocID="{1E8C4612-BC5B-454B-BCEB-1FA524E08E95}" presName="iconBgRect" presStyleLbl="bgShp" presStyleIdx="3" presStyleCnt="4" custLinFactNeighborY="-51966"/>
      <dgm:spPr>
        <a:solidFill>
          <a:schemeClr val="bg1"/>
        </a:solidFill>
      </dgm:spPr>
    </dgm:pt>
    <dgm:pt modelId="{915AE6BE-1E32-4E53-B368-35384C53AF10}" type="pres">
      <dgm:prSet presAssocID="{1E8C4612-BC5B-454B-BCEB-1FA524E08E95}" presName="iconRect" presStyleLbl="node1" presStyleIdx="3" presStyleCnt="4" custLinFactNeighborY="-89596"/>
      <dgm:spPr>
        <a:blipFill>
          <a:blip xmlns:r="http://schemas.openxmlformats.org/officeDocument/2006/relationships" r:embed="rId5">
            <a:extLst>
              <a:ext uri="{28A0092B-C50C-407E-A947-70E740481C1C}">
                <a14:useLocalDpi xmlns:a14="http://schemas.microsoft.com/office/drawing/2010/main" val="0"/>
              </a:ext>
            </a:extLst>
          </a:blip>
          <a:srcRect/>
          <a:stretch>
            <a:fillRect l="-9000" r="-9000"/>
          </a:stretch>
        </a:blipFill>
        <a:ln>
          <a:noFill/>
        </a:ln>
      </dgm:spPr>
    </dgm:pt>
    <dgm:pt modelId="{5F4A42DF-DDFA-44BE-920A-AB33D6846C75}" type="pres">
      <dgm:prSet presAssocID="{1E8C4612-BC5B-454B-BCEB-1FA524E08E95}" presName="spaceRect" presStyleCnt="0"/>
      <dgm:spPr/>
    </dgm:pt>
    <dgm:pt modelId="{8AC3DEAA-535A-45F7-A82D-FDD2719B19C0}" type="pres">
      <dgm:prSet presAssocID="{1E8C4612-BC5B-454B-BCEB-1FA524E08E95}" presName="textRect" presStyleLbl="revTx" presStyleIdx="3" presStyleCnt="4" custScaleX="143249" custScaleY="244868" custLinFactNeighborX="25189" custLinFactNeighborY="-908">
        <dgm:presLayoutVars>
          <dgm:chMax val="1"/>
          <dgm:chPref val="1"/>
        </dgm:presLayoutVars>
      </dgm:prSet>
      <dgm:spPr/>
    </dgm:pt>
  </dgm:ptLst>
  <dgm:cxnLst>
    <dgm:cxn modelId="{98A36709-6105-C544-A1E7-16E53E8C6C11}" type="presOf" srcId="{E370119D-504A-4B11-8AD0-299EDF89B59A}" destId="{9C53767D-90B6-476D-821A-7F369B579C2A}" srcOrd="0" destOrd="0" presId="urn:microsoft.com/office/officeart/2018/2/layout/IconCircleList"/>
    <dgm:cxn modelId="{5FD4E815-FFDD-4F6F-82D5-A981194FF2EF}" srcId="{C083F2BD-423B-4B74-883F-6D0A48877980}" destId="{79D06CFC-FB26-4B29-916E-E31738543064}" srcOrd="0" destOrd="0" parTransId="{6035DBBA-3A29-42B3-9ACB-1BA34B29DE05}" sibTransId="{9ADEBFE2-4DD9-4FF3-BBA3-7F15A9928D41}"/>
    <dgm:cxn modelId="{EF42A82A-7BC8-41C6-878E-3DE5962A896A}" srcId="{C083F2BD-423B-4B74-883F-6D0A48877980}" destId="{E370119D-504A-4B11-8AD0-299EDF89B59A}" srcOrd="2" destOrd="0" parTransId="{6194AD64-2306-432D-986D-1FCD7AB896D4}" sibTransId="{013C933A-6887-41DF-8F6F-B2CE2920AF44}"/>
    <dgm:cxn modelId="{F5F32A33-748B-7845-819D-C7280BC134F7}" type="presOf" srcId="{2246984A-A757-43BD-8E40-C6CA726F6F11}" destId="{9C731C1A-0E20-4297-8525-10964D33C69E}" srcOrd="0" destOrd="0" presId="urn:microsoft.com/office/officeart/2018/2/layout/IconCircleList"/>
    <dgm:cxn modelId="{F62F0456-8EF9-5444-90A3-2D794242996B}" type="presOf" srcId="{C083F2BD-423B-4B74-883F-6D0A48877980}" destId="{94A62102-68C0-4675-A467-2B0FD7A1F0BD}" srcOrd="0" destOrd="0" presId="urn:microsoft.com/office/officeart/2018/2/layout/IconCircleList"/>
    <dgm:cxn modelId="{D40B9A6A-CE2F-8342-9B1E-F3D6F0466B37}" type="presOf" srcId="{1E8C4612-BC5B-454B-BCEB-1FA524E08E95}" destId="{8AC3DEAA-535A-45F7-A82D-FDD2719B19C0}" srcOrd="0" destOrd="0" presId="urn:microsoft.com/office/officeart/2018/2/layout/IconCircleList"/>
    <dgm:cxn modelId="{FA103388-65FD-E648-8378-9DDB5D86602A}" type="presOf" srcId="{79D06CFC-FB26-4B29-916E-E31738543064}" destId="{82932455-541C-4FF4-8962-495B974B874C}" srcOrd="0" destOrd="0" presId="urn:microsoft.com/office/officeart/2018/2/layout/IconCircleList"/>
    <dgm:cxn modelId="{7E96EDA6-B4F7-A04A-9D53-BB5B81867A4F}" type="presOf" srcId="{013C933A-6887-41DF-8F6F-B2CE2920AF44}" destId="{40DB9F17-6188-4047-B60C-72C1E01D9E89}" srcOrd="0" destOrd="0" presId="urn:microsoft.com/office/officeart/2018/2/layout/IconCircleList"/>
    <dgm:cxn modelId="{E1091DA7-C24B-4195-8F98-62EFC9C317CE}" srcId="{C083F2BD-423B-4B74-883F-6D0A48877980}" destId="{2246984A-A757-43BD-8E40-C6CA726F6F11}" srcOrd="1" destOrd="0" parTransId="{5BCABCC4-F52E-410D-A735-D2BB33603CF2}" sibTransId="{B8B0D931-0FBC-4492-950F-619ACE8CAB2F}"/>
    <dgm:cxn modelId="{504217A8-732F-D446-8BBE-A192916D719D}" type="presOf" srcId="{B8B0D931-0FBC-4492-950F-619ACE8CAB2F}" destId="{FD2C3EE0-81AF-4E3E-8A45-58BF80AD8D0B}" srcOrd="0" destOrd="0" presId="urn:microsoft.com/office/officeart/2018/2/layout/IconCircleList"/>
    <dgm:cxn modelId="{3729DACE-D751-41CC-A00C-A3A435EC9839}" srcId="{C083F2BD-423B-4B74-883F-6D0A48877980}" destId="{1E8C4612-BC5B-454B-BCEB-1FA524E08E95}" srcOrd="3" destOrd="0" parTransId="{32B7D944-55D1-4119-9F73-A5CD7B69B0A0}" sibTransId="{2354089D-C3CA-4F0C-ADF5-60D03CFDF56F}"/>
    <dgm:cxn modelId="{25B603E2-09AA-6746-A918-52A32463CD61}" type="presOf" srcId="{9ADEBFE2-4DD9-4FF3-BBA3-7F15A9928D41}" destId="{D5868959-34D5-4147-9BEF-DE3971680BBD}" srcOrd="0" destOrd="0" presId="urn:microsoft.com/office/officeart/2018/2/layout/IconCircleList"/>
    <dgm:cxn modelId="{475F1ABB-53B9-564A-BAAC-D959456606C4}" type="presParOf" srcId="{94A62102-68C0-4675-A467-2B0FD7A1F0BD}" destId="{9B7B480E-4204-4941-80EC-B8B55B46CDDB}" srcOrd="0" destOrd="0" presId="urn:microsoft.com/office/officeart/2018/2/layout/IconCircleList"/>
    <dgm:cxn modelId="{CA693F51-77CB-5B44-8EAB-8B6E9DA3EC02}" type="presParOf" srcId="{9B7B480E-4204-4941-80EC-B8B55B46CDDB}" destId="{668CB3C1-D448-439B-920C-53271ADCE720}" srcOrd="0" destOrd="0" presId="urn:microsoft.com/office/officeart/2018/2/layout/IconCircleList"/>
    <dgm:cxn modelId="{A3A4F1EE-F5F4-C649-AC66-0661340C48DE}" type="presParOf" srcId="{668CB3C1-D448-439B-920C-53271ADCE720}" destId="{810FEA13-DE01-4727-A3EA-47D113184D5B}" srcOrd="0" destOrd="0" presId="urn:microsoft.com/office/officeart/2018/2/layout/IconCircleList"/>
    <dgm:cxn modelId="{DD037EF0-DF29-A34C-9000-C59A16E33718}" type="presParOf" srcId="{668CB3C1-D448-439B-920C-53271ADCE720}" destId="{122A1C61-AB4E-440B-AD94-2178453C6C21}" srcOrd="1" destOrd="0" presId="urn:microsoft.com/office/officeart/2018/2/layout/IconCircleList"/>
    <dgm:cxn modelId="{C55EA1FE-1B74-0747-BEAF-0AFDAEF02739}" type="presParOf" srcId="{668CB3C1-D448-439B-920C-53271ADCE720}" destId="{5BF82120-3FCA-4358-8E18-D7BD82433D00}" srcOrd="2" destOrd="0" presId="urn:microsoft.com/office/officeart/2018/2/layout/IconCircleList"/>
    <dgm:cxn modelId="{0E94C449-DE16-DA49-AB8E-D823D363C004}" type="presParOf" srcId="{668CB3C1-D448-439B-920C-53271ADCE720}" destId="{82932455-541C-4FF4-8962-495B974B874C}" srcOrd="3" destOrd="0" presId="urn:microsoft.com/office/officeart/2018/2/layout/IconCircleList"/>
    <dgm:cxn modelId="{12F2E816-68CB-894D-A7CE-3A9FDAAA3AC4}" type="presParOf" srcId="{9B7B480E-4204-4941-80EC-B8B55B46CDDB}" destId="{D5868959-34D5-4147-9BEF-DE3971680BBD}" srcOrd="1" destOrd="0" presId="urn:microsoft.com/office/officeart/2018/2/layout/IconCircleList"/>
    <dgm:cxn modelId="{B8351272-453A-704D-9FDC-BB842E7BF6D8}" type="presParOf" srcId="{9B7B480E-4204-4941-80EC-B8B55B46CDDB}" destId="{7E8A9449-12A4-45F3-9B85-7EE66408309A}" srcOrd="2" destOrd="0" presId="urn:microsoft.com/office/officeart/2018/2/layout/IconCircleList"/>
    <dgm:cxn modelId="{44B70288-8409-774A-87B4-BF359ADB326E}" type="presParOf" srcId="{7E8A9449-12A4-45F3-9B85-7EE66408309A}" destId="{83649780-5971-4362-B6D6-5E5D7508D58C}" srcOrd="0" destOrd="0" presId="urn:microsoft.com/office/officeart/2018/2/layout/IconCircleList"/>
    <dgm:cxn modelId="{5B09AFE1-1118-6A44-9895-26D0D07761FF}" type="presParOf" srcId="{7E8A9449-12A4-45F3-9B85-7EE66408309A}" destId="{ADC79049-0EA4-40DF-A576-121DC0BD5F3B}" srcOrd="1" destOrd="0" presId="urn:microsoft.com/office/officeart/2018/2/layout/IconCircleList"/>
    <dgm:cxn modelId="{678173C0-C987-0144-B6F7-680C778DACA9}" type="presParOf" srcId="{7E8A9449-12A4-45F3-9B85-7EE66408309A}" destId="{5D287224-F1C9-4805-B50C-67F9DCFA657C}" srcOrd="2" destOrd="0" presId="urn:microsoft.com/office/officeart/2018/2/layout/IconCircleList"/>
    <dgm:cxn modelId="{A5FEED6B-FAF4-9B4B-B202-FE218A0C2F99}" type="presParOf" srcId="{7E8A9449-12A4-45F3-9B85-7EE66408309A}" destId="{9C731C1A-0E20-4297-8525-10964D33C69E}" srcOrd="3" destOrd="0" presId="urn:microsoft.com/office/officeart/2018/2/layout/IconCircleList"/>
    <dgm:cxn modelId="{785A9235-4417-A546-9A27-E5826496022D}" type="presParOf" srcId="{9B7B480E-4204-4941-80EC-B8B55B46CDDB}" destId="{FD2C3EE0-81AF-4E3E-8A45-58BF80AD8D0B}" srcOrd="3" destOrd="0" presId="urn:microsoft.com/office/officeart/2018/2/layout/IconCircleList"/>
    <dgm:cxn modelId="{C0308D5F-6D48-6546-9D09-91204A214F10}" type="presParOf" srcId="{9B7B480E-4204-4941-80EC-B8B55B46CDDB}" destId="{9150A498-6BB9-41D5-9205-575C2EFA9FA0}" srcOrd="4" destOrd="0" presId="urn:microsoft.com/office/officeart/2018/2/layout/IconCircleList"/>
    <dgm:cxn modelId="{122F0C03-3B1D-EA4A-B778-1BB220021A9D}" type="presParOf" srcId="{9150A498-6BB9-41D5-9205-575C2EFA9FA0}" destId="{E7539523-DAEB-425E-AA72-C96B6F5D2FEA}" srcOrd="0" destOrd="0" presId="urn:microsoft.com/office/officeart/2018/2/layout/IconCircleList"/>
    <dgm:cxn modelId="{28BB03A6-3789-CC46-843E-8B20BF8D89D0}" type="presParOf" srcId="{9150A498-6BB9-41D5-9205-575C2EFA9FA0}" destId="{C31D1114-936B-45FB-AD9A-C734DE43CE1D}" srcOrd="1" destOrd="0" presId="urn:microsoft.com/office/officeart/2018/2/layout/IconCircleList"/>
    <dgm:cxn modelId="{B3A229AF-61B6-A540-B7B2-38F6EBA7FC08}" type="presParOf" srcId="{9150A498-6BB9-41D5-9205-575C2EFA9FA0}" destId="{423C35E6-A405-4F97-87E8-0D1785342495}" srcOrd="2" destOrd="0" presId="urn:microsoft.com/office/officeart/2018/2/layout/IconCircleList"/>
    <dgm:cxn modelId="{E4BFAF26-972E-CD44-ADF4-9316EB6321C4}" type="presParOf" srcId="{9150A498-6BB9-41D5-9205-575C2EFA9FA0}" destId="{9C53767D-90B6-476D-821A-7F369B579C2A}" srcOrd="3" destOrd="0" presId="urn:microsoft.com/office/officeart/2018/2/layout/IconCircleList"/>
    <dgm:cxn modelId="{588A2C69-7936-C745-BAFE-DFFC76AB5B3D}" type="presParOf" srcId="{9B7B480E-4204-4941-80EC-B8B55B46CDDB}" destId="{40DB9F17-6188-4047-B60C-72C1E01D9E89}" srcOrd="5" destOrd="0" presId="urn:microsoft.com/office/officeart/2018/2/layout/IconCircleList"/>
    <dgm:cxn modelId="{5D4AA28F-1B67-044D-9D57-17395757E92D}" type="presParOf" srcId="{9B7B480E-4204-4941-80EC-B8B55B46CDDB}" destId="{241535C3-1A7F-4B5A-A326-D24A819E54F3}" srcOrd="6" destOrd="0" presId="urn:microsoft.com/office/officeart/2018/2/layout/IconCircleList"/>
    <dgm:cxn modelId="{EC566D81-8F25-5443-A428-4097DFBE64E5}" type="presParOf" srcId="{241535C3-1A7F-4B5A-A326-D24A819E54F3}" destId="{302ABA61-1055-443F-90B6-1EC54E7E2656}" srcOrd="0" destOrd="0" presId="urn:microsoft.com/office/officeart/2018/2/layout/IconCircleList"/>
    <dgm:cxn modelId="{CAA0369F-1D38-0848-8E3B-7C7F0D50614D}" type="presParOf" srcId="{241535C3-1A7F-4B5A-A326-D24A819E54F3}" destId="{915AE6BE-1E32-4E53-B368-35384C53AF10}" srcOrd="1" destOrd="0" presId="urn:microsoft.com/office/officeart/2018/2/layout/IconCircleList"/>
    <dgm:cxn modelId="{7C87AE5F-8195-F245-86BF-EDB1B2853487}" type="presParOf" srcId="{241535C3-1A7F-4B5A-A326-D24A819E54F3}" destId="{5F4A42DF-DDFA-44BE-920A-AB33D6846C75}" srcOrd="2" destOrd="0" presId="urn:microsoft.com/office/officeart/2018/2/layout/IconCircleList"/>
    <dgm:cxn modelId="{CD0DD06B-37B3-EB46-BA7F-C252A40F366F}" type="presParOf" srcId="{241535C3-1A7F-4B5A-A326-D24A819E54F3}" destId="{8AC3DEAA-535A-45F7-A82D-FDD2719B19C0}"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8B052-94D3-7E47-9EBC-70B61CA78834}">
      <dsp:nvSpPr>
        <dsp:cNvPr id="0" name=""/>
        <dsp:cNvSpPr/>
      </dsp:nvSpPr>
      <dsp:spPr>
        <a:xfrm>
          <a:off x="0" y="80557"/>
          <a:ext cx="3213513" cy="512006"/>
        </a:xfrm>
        <a:prstGeom prst="rect">
          <a:avLst/>
        </a:prstGeom>
        <a:solidFill>
          <a:srgbClr val="00446A"/>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fr-CA" sz="1400" kern="1200" dirty="0"/>
            <a:t>Partie 1 : Stratégie pour l’électricité propre</a:t>
          </a:r>
        </a:p>
      </dsp:txBody>
      <dsp:txXfrm>
        <a:off x="0" y="80557"/>
        <a:ext cx="3213513" cy="512006"/>
      </dsp:txXfrm>
    </dsp:sp>
    <dsp:sp modelId="{F8933E51-D182-CB4D-B569-DD6E59E8B5F2}">
      <dsp:nvSpPr>
        <dsp:cNvPr id="0" name=""/>
        <dsp:cNvSpPr/>
      </dsp:nvSpPr>
      <dsp:spPr>
        <a:xfrm>
          <a:off x="3295" y="609695"/>
          <a:ext cx="3213513" cy="4035150"/>
        </a:xfrm>
        <a:prstGeom prst="rect">
          <a:avLst/>
        </a:prstGeom>
        <a:solidFill>
          <a:schemeClr val="accent1">
            <a:lumMod val="20000"/>
            <a:lumOff val="80000"/>
            <a:alpha val="9000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100000"/>
            </a:lnSpc>
            <a:spcBef>
              <a:spcPct val="0"/>
            </a:spcBef>
            <a:spcAft>
              <a:spcPts val="600"/>
            </a:spcAft>
            <a:buChar char="•"/>
          </a:pPr>
          <a:r>
            <a:rPr lang="fr-CA" sz="1500" kern="1200" dirty="0"/>
            <a:t>Investir dans une approche par portefeuille en accordant la principale priorité à l’énergie renouvelable en association avec des options d’entreposage/ batteries.</a:t>
          </a:r>
        </a:p>
        <a:p>
          <a:pPr marL="114300" lvl="1" indent="-114300" algn="l" defTabSz="666750">
            <a:lnSpc>
              <a:spcPct val="100000"/>
            </a:lnSpc>
            <a:spcBef>
              <a:spcPct val="0"/>
            </a:spcBef>
            <a:spcAft>
              <a:spcPts val="600"/>
            </a:spcAft>
            <a:buChar char="•"/>
          </a:pPr>
          <a:r>
            <a:rPr lang="fr-CA" sz="1500" kern="1200"/>
            <a:t>Évaluer la viabilité des ressources énergétiques distribuées (RED) avec la technologie du réseau intelligent.</a:t>
          </a:r>
        </a:p>
        <a:p>
          <a:pPr marL="114300" lvl="1" indent="-114300" algn="l" defTabSz="666750">
            <a:lnSpc>
              <a:spcPct val="100000"/>
            </a:lnSpc>
            <a:spcBef>
              <a:spcPct val="0"/>
            </a:spcBef>
            <a:spcAft>
              <a:spcPts val="600"/>
            </a:spcAft>
            <a:buChar char="•"/>
          </a:pPr>
          <a:r>
            <a:rPr lang="fr-CA" sz="1500" kern="1200"/>
            <a:t>Augmenter les infrastructures de transmission comme la boucle de l’Atlantique.</a:t>
          </a:r>
        </a:p>
        <a:p>
          <a:pPr marL="114300" lvl="1" indent="-114300" algn="l" defTabSz="666750">
            <a:lnSpc>
              <a:spcPct val="100000"/>
            </a:lnSpc>
            <a:spcBef>
              <a:spcPct val="0"/>
            </a:spcBef>
            <a:spcAft>
              <a:spcPts val="600"/>
            </a:spcAft>
            <a:buChar char="•"/>
          </a:pPr>
          <a:r>
            <a:rPr lang="fr-CA" sz="1500" kern="1200" dirty="0"/>
            <a:t>Commander une évaluation indépendante de divers scénarios carboneutres au N.-B.</a:t>
          </a:r>
        </a:p>
      </dsp:txBody>
      <dsp:txXfrm>
        <a:off x="3295" y="609695"/>
        <a:ext cx="3213513" cy="4035150"/>
      </dsp:txXfrm>
    </dsp:sp>
    <dsp:sp modelId="{22F60BEC-AAD4-F546-98D2-4BA8FB759629}">
      <dsp:nvSpPr>
        <dsp:cNvPr id="0" name=""/>
        <dsp:cNvSpPr/>
      </dsp:nvSpPr>
      <dsp:spPr>
        <a:xfrm>
          <a:off x="3666700" y="97689"/>
          <a:ext cx="3213513" cy="512006"/>
        </a:xfrm>
        <a:prstGeom prst="rect">
          <a:avLst/>
        </a:prstGeom>
        <a:solidFill>
          <a:srgbClr val="00446A"/>
        </a:solidFill>
        <a:ln w="19050" cap="rnd" cmpd="sng" algn="ctr">
          <a:solidFill>
            <a:schemeClr val="accent2">
              <a:hueOff val="-1482143"/>
              <a:satOff val="7100"/>
              <a:lumOff val="6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fr-CA" sz="1600" kern="1200"/>
            <a:t>Partie 2 : Abordabilité</a:t>
          </a:r>
        </a:p>
      </dsp:txBody>
      <dsp:txXfrm>
        <a:off x="3666700" y="97689"/>
        <a:ext cx="3213513" cy="512006"/>
      </dsp:txXfrm>
    </dsp:sp>
    <dsp:sp modelId="{EFE2AF05-2D2B-634C-A29C-AC710A25FB13}">
      <dsp:nvSpPr>
        <dsp:cNvPr id="0" name=""/>
        <dsp:cNvSpPr/>
      </dsp:nvSpPr>
      <dsp:spPr>
        <a:xfrm>
          <a:off x="3666700" y="609695"/>
          <a:ext cx="3213513" cy="4035150"/>
        </a:xfrm>
        <a:prstGeom prst="rect">
          <a:avLst/>
        </a:prstGeom>
        <a:solidFill>
          <a:schemeClr val="accent1">
            <a:lumMod val="20000"/>
            <a:lumOff val="80000"/>
            <a:alpha val="90000"/>
          </a:schemeClr>
        </a:solidFill>
        <a:ln w="19050" cap="rnd" cmpd="sng" algn="ctr">
          <a:solidFill>
            <a:schemeClr val="accent2">
              <a:tint val="40000"/>
              <a:alpha val="90000"/>
              <a:hueOff val="-2045920"/>
              <a:satOff val="22554"/>
              <a:lumOff val="214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ts val="600"/>
            </a:spcAft>
            <a:buChar char="•"/>
          </a:pPr>
          <a:r>
            <a:rPr lang="fr-CA" sz="1600" kern="1200"/>
            <a:t>Remédier à l’arriéré d’Énergie NB auprès du Programme éconergétique amélioré.</a:t>
          </a:r>
        </a:p>
        <a:p>
          <a:pPr marL="171450" lvl="1" indent="-171450" algn="l" defTabSz="711200">
            <a:lnSpc>
              <a:spcPct val="100000"/>
            </a:lnSpc>
            <a:spcBef>
              <a:spcPct val="0"/>
            </a:spcBef>
            <a:spcAft>
              <a:spcPts val="600"/>
            </a:spcAft>
            <a:buChar char="•"/>
          </a:pPr>
          <a:r>
            <a:rPr lang="fr-CA" sz="1600" kern="1200"/>
            <a:t>Étendre la définition de la pauvreté énergétique pour tenir compte des facteurs sociaux.</a:t>
          </a:r>
        </a:p>
      </dsp:txBody>
      <dsp:txXfrm>
        <a:off x="3666700" y="609695"/>
        <a:ext cx="3213513" cy="4035150"/>
      </dsp:txXfrm>
    </dsp:sp>
    <dsp:sp modelId="{227C234F-66D8-4D4E-A01C-110C0CB28F09}">
      <dsp:nvSpPr>
        <dsp:cNvPr id="0" name=""/>
        <dsp:cNvSpPr/>
      </dsp:nvSpPr>
      <dsp:spPr>
        <a:xfrm>
          <a:off x="7330105" y="97689"/>
          <a:ext cx="3213513" cy="512006"/>
        </a:xfrm>
        <a:prstGeom prst="rect">
          <a:avLst/>
        </a:prstGeom>
        <a:solidFill>
          <a:srgbClr val="00446A"/>
        </a:solidFill>
        <a:ln w="19050" cap="rnd" cmpd="sng" algn="ctr">
          <a:solidFill>
            <a:schemeClr val="accent2">
              <a:hueOff val="-2964286"/>
              <a:satOff val="14200"/>
              <a:lumOff val="131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fr-CA" sz="1400" kern="1200" dirty="0"/>
            <a:t>Partie 3 : Recommandations politiques</a:t>
          </a:r>
        </a:p>
      </dsp:txBody>
      <dsp:txXfrm>
        <a:off x="7330105" y="97689"/>
        <a:ext cx="3213513" cy="512006"/>
      </dsp:txXfrm>
    </dsp:sp>
    <dsp:sp modelId="{CA5A23D8-A074-5C43-A7D8-7CD748A72AA4}">
      <dsp:nvSpPr>
        <dsp:cNvPr id="0" name=""/>
        <dsp:cNvSpPr/>
      </dsp:nvSpPr>
      <dsp:spPr>
        <a:xfrm>
          <a:off x="7330105" y="609695"/>
          <a:ext cx="3213513" cy="4035150"/>
        </a:xfrm>
        <a:prstGeom prst="rect">
          <a:avLst/>
        </a:prstGeom>
        <a:solidFill>
          <a:schemeClr val="accent1">
            <a:lumMod val="20000"/>
            <a:lumOff val="80000"/>
            <a:alpha val="90000"/>
          </a:schemeClr>
        </a:solidFill>
        <a:ln w="19050" cap="rnd" cmpd="sng" algn="ctr">
          <a:solidFill>
            <a:schemeClr val="accent2">
              <a:tint val="40000"/>
              <a:alpha val="90000"/>
              <a:hueOff val="-4091839"/>
              <a:satOff val="45107"/>
              <a:lumOff val="42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ts val="600"/>
            </a:spcAft>
            <a:buChar char="•"/>
          </a:pPr>
          <a:r>
            <a:rPr lang="fr-CA" sz="1600" kern="1200"/>
            <a:t>Mettre à jour et moderniser la </a:t>
          </a:r>
          <a:r>
            <a:rPr lang="fr-CA" sz="1600" i="1" kern="1200"/>
            <a:t>Loi sur l’électricité.</a:t>
          </a:r>
        </a:p>
        <a:p>
          <a:pPr marL="171450" lvl="1" indent="-171450" algn="l" defTabSz="711200">
            <a:lnSpc>
              <a:spcPct val="100000"/>
            </a:lnSpc>
            <a:spcBef>
              <a:spcPct val="0"/>
            </a:spcBef>
            <a:spcAft>
              <a:spcPts val="600"/>
            </a:spcAft>
            <a:buChar char="•"/>
          </a:pPr>
          <a:r>
            <a:rPr lang="fr-CA" sz="1600" kern="1200" dirty="0"/>
            <a:t>Inclure un « mandat carboneutre durable » à la </a:t>
          </a:r>
          <a:r>
            <a:rPr lang="fr-CA" sz="1600" i="1" kern="1200" dirty="0"/>
            <a:t>Loi sur la Commission de l’énergie et des services publics.</a:t>
          </a:r>
        </a:p>
      </dsp:txBody>
      <dsp:txXfrm>
        <a:off x="7330105" y="609695"/>
        <a:ext cx="3213513" cy="40351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0FEA13-DE01-4727-A3EA-47D113184D5B}">
      <dsp:nvSpPr>
        <dsp:cNvPr id="0" name=""/>
        <dsp:cNvSpPr/>
      </dsp:nvSpPr>
      <dsp:spPr>
        <a:xfrm>
          <a:off x="1098057" y="256768"/>
          <a:ext cx="906233" cy="906233"/>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122A1C61-AB4E-440B-AD94-2178453C6C21}">
      <dsp:nvSpPr>
        <dsp:cNvPr id="0" name=""/>
        <dsp:cNvSpPr/>
      </dsp:nvSpPr>
      <dsp:spPr>
        <a:xfrm>
          <a:off x="1288371" y="447077"/>
          <a:ext cx="525615" cy="52561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9000" r="-9000"/>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2932455-541C-4FF4-8962-495B974B874C}">
      <dsp:nvSpPr>
        <dsp:cNvPr id="0" name=""/>
        <dsp:cNvSpPr/>
      </dsp:nvSpPr>
      <dsp:spPr>
        <a:xfrm>
          <a:off x="2317313" y="441005"/>
          <a:ext cx="2777363" cy="5377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fr-CA" sz="1400" b="0" i="0" kern="1200"/>
            <a:t>Depuis le 28 septembre 2022, Énergie NB a reçu 22 000 inscriptions pour le seuil de revenu de 70 000 $ ou moins du </a:t>
          </a:r>
          <a:r>
            <a:rPr lang="fr-CA" sz="1400" b="0" i="0" u="sng" kern="1200">
              <a:hlinkClick xmlns:r="http://schemas.openxmlformats.org/officeDocument/2006/relationships" r:id="rId2"/>
            </a:rPr>
            <a:t>Programme éconergétique amélioré (PEA)</a:t>
          </a:r>
          <a:r>
            <a:rPr lang="fr-CA" sz="1400" b="0" i="0" kern="1200"/>
            <a:t>. </a:t>
          </a:r>
        </a:p>
      </dsp:txBody>
      <dsp:txXfrm>
        <a:off x="2317313" y="441005"/>
        <a:ext cx="2777363" cy="537758"/>
      </dsp:txXfrm>
    </dsp:sp>
    <dsp:sp modelId="{83649780-5971-4362-B6D6-5E5D7508D58C}">
      <dsp:nvSpPr>
        <dsp:cNvPr id="0" name=""/>
        <dsp:cNvSpPr/>
      </dsp:nvSpPr>
      <dsp:spPr>
        <a:xfrm>
          <a:off x="5466880" y="256768"/>
          <a:ext cx="906233" cy="906233"/>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ADC79049-0EA4-40DF-A576-121DC0BD5F3B}">
      <dsp:nvSpPr>
        <dsp:cNvPr id="0" name=""/>
        <dsp:cNvSpPr/>
      </dsp:nvSpPr>
      <dsp:spPr>
        <a:xfrm>
          <a:off x="5657189" y="447077"/>
          <a:ext cx="525615" cy="525615"/>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9000" r="-9000"/>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C731C1A-0E20-4297-8525-10964D33C69E}">
      <dsp:nvSpPr>
        <dsp:cNvPr id="0" name=""/>
        <dsp:cNvSpPr/>
      </dsp:nvSpPr>
      <dsp:spPr>
        <a:xfrm>
          <a:off x="6508339" y="154486"/>
          <a:ext cx="2987814" cy="1334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fr-CA" sz="1400" b="0" i="0" kern="1200" dirty="0"/>
            <a:t>Il y a actuellement 16 000 ménages sur la liste d’attente de ce programme. Au vu du taux actuel de rénovations domiciliaires faites dans le cadre du PEA, il sera absolument impossible de s’occuper de toutes les maisons sur la liste d’attente d’ici à 2025. Il faudra bien plus de temps.</a:t>
          </a:r>
        </a:p>
      </dsp:txBody>
      <dsp:txXfrm>
        <a:off x="6508339" y="154486"/>
        <a:ext cx="2987814" cy="1334238"/>
      </dsp:txXfrm>
    </dsp:sp>
    <dsp:sp modelId="{E7539523-DAEB-425E-AA72-C96B6F5D2FEA}">
      <dsp:nvSpPr>
        <dsp:cNvPr id="0" name=""/>
        <dsp:cNvSpPr/>
      </dsp:nvSpPr>
      <dsp:spPr>
        <a:xfrm>
          <a:off x="1050263" y="2550080"/>
          <a:ext cx="906233" cy="906233"/>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C31D1114-936B-45FB-AD9A-C734DE43CE1D}">
      <dsp:nvSpPr>
        <dsp:cNvPr id="0" name=""/>
        <dsp:cNvSpPr/>
      </dsp:nvSpPr>
      <dsp:spPr>
        <a:xfrm>
          <a:off x="1240577" y="2785245"/>
          <a:ext cx="525615" cy="525615"/>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9000" r="-9000"/>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C53767D-90B6-476D-821A-7F369B579C2A}">
      <dsp:nvSpPr>
        <dsp:cNvPr id="0" name=""/>
        <dsp:cNvSpPr/>
      </dsp:nvSpPr>
      <dsp:spPr>
        <a:xfrm>
          <a:off x="2247793" y="2211738"/>
          <a:ext cx="2916404" cy="265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fr-CA" sz="1400" kern="1200" dirty="0"/>
            <a:t>Il faudrait que le gouvernement provincial ou des fondations financent le développement d’un réseau d’organisations populaires qui travailleraient avec Énergie NB pour obtenir de la formation et offrir de l’aide sur le terrain afin de mettre en œuvre des programmes d’efficacité énergétique et de s’occuper des arriérés des clients.</a:t>
          </a:r>
        </a:p>
      </dsp:txBody>
      <dsp:txXfrm>
        <a:off x="2247793" y="2211738"/>
        <a:ext cx="2916404" cy="2655698"/>
      </dsp:txXfrm>
    </dsp:sp>
    <dsp:sp modelId="{302ABA61-1055-443F-90B6-1EC54E7E2656}">
      <dsp:nvSpPr>
        <dsp:cNvPr id="0" name=""/>
        <dsp:cNvSpPr/>
      </dsp:nvSpPr>
      <dsp:spPr>
        <a:xfrm>
          <a:off x="5536400" y="2615537"/>
          <a:ext cx="906233" cy="906233"/>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915AE6BE-1E32-4E53-B368-35384C53AF10}">
      <dsp:nvSpPr>
        <dsp:cNvPr id="0" name=""/>
        <dsp:cNvSpPr/>
      </dsp:nvSpPr>
      <dsp:spPr>
        <a:xfrm>
          <a:off x="5726709" y="2805849"/>
          <a:ext cx="525615" cy="525615"/>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9000" r="-9000"/>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AC3DEAA-535A-45F7-A82D-FDD2719B19C0}">
      <dsp:nvSpPr>
        <dsp:cNvPr id="0" name=""/>
        <dsp:cNvSpPr/>
      </dsp:nvSpPr>
      <dsp:spPr>
        <a:xfrm>
          <a:off x="6712969" y="2421821"/>
          <a:ext cx="3059972" cy="2219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fr-CA" sz="1400" kern="1200"/>
            <a:t>Énergie NB devrait publier des études de cas  sur les clients qui ont participé au programme. Inclure le compte rendu de mesures distinctes de l’efficacité, comme les dépenses en argent et les émissions de gaz à effet de serre que l’on a pu éviter grâce à l’adoption d’une thermopompe et à l’amélioration de l’efficacité énergétique de la maison.</a:t>
          </a:r>
        </a:p>
      </dsp:txBody>
      <dsp:txXfrm>
        <a:off x="6712969" y="2421821"/>
        <a:ext cx="3059972" cy="221907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bpower.com/media/1492469/nb-power-annual-report-2022-23.pdf"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allnewbrunswick.com/headlines?lineup=new_brunswick&amp;story_key=MTYzMDEx" TargetMode="External"/><Relationship Id="rId4" Type="http://schemas.openxmlformats.org/officeDocument/2006/relationships/hyperlink" Target="https://www.cbc.ca/news/canada/new-brunswick/lepreau-maintenance-outage-1.6852499"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Sets an emissions standard: Any unit must generate electricity that complies with an annual average emissions standard of 30 metric tonnes of CO</a:t>
            </a:r>
            <a:r>
              <a:rPr lang="en-US" baseline="-25000"/>
              <a:t>2</a:t>
            </a:r>
            <a:r>
              <a:rPr lang="en-US"/>
              <a:t> per gigawatt-hour (30 t/GWh) on an annual basis.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Replacing the Coal phase out by 2030</a:t>
            </a:r>
            <a:endParaRPr/>
          </a:p>
          <a:p>
            <a:pPr marL="0" marR="0" lvl="0" indent="0" algn="l" rtl="0">
              <a:lnSpc>
                <a:spcPct val="100000"/>
              </a:lnSpc>
              <a:spcBef>
                <a:spcPts val="0"/>
              </a:spcBef>
              <a:spcAft>
                <a:spcPts val="0"/>
              </a:spcAft>
              <a:buClr>
                <a:schemeClr val="dk1"/>
              </a:buClr>
              <a:buSzPts val="1200"/>
              <a:buFont typeface="Calibri"/>
              <a:buNone/>
            </a:pPr>
            <a:r>
              <a:rPr lang="en-US"/>
              <a:t>“Identify the role of renewable energy, including distributed energy that may support the electricity grid, lower peak demand, and provide capacity support.”</a:t>
            </a:r>
            <a:endParaRPr/>
          </a:p>
          <a:p>
            <a:pPr marL="0" marR="0" lvl="0" indent="0" algn="l" rtl="0">
              <a:lnSpc>
                <a:spcPct val="100000"/>
              </a:lnSpc>
              <a:spcBef>
                <a:spcPts val="0"/>
              </a:spcBef>
              <a:spcAft>
                <a:spcPts val="0"/>
              </a:spcAft>
              <a:buClr>
                <a:schemeClr val="dk1"/>
              </a:buClr>
              <a:buSzPts val="1200"/>
              <a:buFont typeface="Calibri"/>
              <a:buNone/>
            </a:pPr>
            <a:r>
              <a:rPr lang="en-US"/>
              <a:t>This value corresponds to the emissions efficiency of natural gas generation combined with carbon capture and storage (CCS) at a 95% capture rate, a goal that CCS experts and suppliers have verified as achievable by the year 2035.</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endParaRPr/>
          </a:p>
        </p:txBody>
      </p:sp>
      <p:sp>
        <p:nvSpPr>
          <p:cNvPr id="93" name="Google Shape;9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9" name="Google Shape;9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t>Renewable energy (wind and solar) are abundant in supply, but are they the most cost-effective option?</a:t>
            </a:r>
            <a:endParaRPr/>
          </a:p>
          <a:p>
            <a:pPr marL="0" lvl="0" indent="0" algn="l" rtl="0">
              <a:spcBef>
                <a:spcPts val="0"/>
              </a:spcBef>
              <a:spcAft>
                <a:spcPts val="0"/>
              </a:spcAft>
              <a:buNone/>
            </a:pPr>
            <a:endParaRPr/>
          </a:p>
          <a:p>
            <a:pPr marL="0" lvl="0" indent="0" algn="l" rtl="0">
              <a:spcBef>
                <a:spcPts val="0"/>
              </a:spcBef>
              <a:spcAft>
                <a:spcPts val="0"/>
              </a:spcAft>
              <a:buNone/>
            </a:pPr>
            <a:r>
              <a:rPr lang="en-US"/>
              <a:t>We need an electricity system capable of keeping us safe in extreme weather events and that doesn’t generate the pollution causing the problem or make other pollution problems worse</a:t>
            </a:r>
            <a:endParaRPr/>
          </a:p>
          <a:p>
            <a:pPr marL="0" lvl="0" indent="0" algn="l" rtl="0">
              <a:spcBef>
                <a:spcPts val="0"/>
              </a:spcBef>
              <a:spcAft>
                <a:spcPts val="0"/>
              </a:spcAft>
              <a:buNone/>
            </a:pPr>
            <a:r>
              <a:rPr lang="en-US"/>
              <a:t>Regarding energy security and cost-effectiveness, it is essential to adopt a portfolio approach. This entails prioritizing cost-effective and scalable renewable sources like wind and solar power and dedicating resources to enhance reliability through investments in battery storage to mitigate risks.</a:t>
            </a:r>
            <a:endParaRPr/>
          </a:p>
          <a:p>
            <a:pPr marL="0" lvl="0" indent="0" algn="l" rtl="0">
              <a:spcBef>
                <a:spcPts val="0"/>
              </a:spcBef>
              <a:spcAft>
                <a:spcPts val="0"/>
              </a:spcAft>
              <a:buNone/>
            </a:pPr>
            <a:endParaRPr/>
          </a:p>
        </p:txBody>
      </p:sp>
      <p:sp>
        <p:nvSpPr>
          <p:cNvPr id="112" name="Google Shape;11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7" name="Google Shape;12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For New Brunswick ratepayers</a:t>
            </a:r>
            <a:endParaRPr/>
          </a:p>
          <a:p>
            <a:pPr marL="0" lvl="0" indent="0" algn="l" rtl="0">
              <a:spcBef>
                <a:spcPts val="0"/>
              </a:spcBef>
              <a:spcAft>
                <a:spcPts val="0"/>
              </a:spcAft>
              <a:buNone/>
            </a:pPr>
            <a:r>
              <a:rPr lang="en-US"/>
              <a:t>Push for a portfolio approach prioritizing renewables as they are economically-sustainable</a:t>
            </a:r>
            <a:endParaRPr/>
          </a:p>
        </p:txBody>
      </p:sp>
      <p:sp>
        <p:nvSpPr>
          <p:cNvPr id="154" name="Google Shape;15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E101A"/>
              </a:buClr>
              <a:buSzPts val="1800"/>
              <a:buFont typeface="Arial"/>
              <a:buNone/>
            </a:pPr>
            <a:r>
              <a:rPr lang="en-US" sz="1800" b="0" i="0" u="none" strike="noStrike" dirty="0">
                <a:solidFill>
                  <a:srgbClr val="0E101A"/>
                </a:solidFill>
                <a:latin typeface="Arial"/>
                <a:ea typeface="Arial"/>
                <a:cs typeface="Arial"/>
                <a:sym typeface="Arial"/>
              </a:rPr>
              <a:t>NB Power reported a net loss of $43 million in its</a:t>
            </a:r>
            <a:r>
              <a:rPr lang="en-US" sz="1800" b="0" i="0" u="sng" strike="noStrike" dirty="0">
                <a:solidFill>
                  <a:srgbClr val="4A6EE0"/>
                </a:solidFill>
                <a:latin typeface="Arial"/>
                <a:ea typeface="Arial"/>
                <a:cs typeface="Arial"/>
                <a:sym typeface="Arial"/>
                <a:hlinkClick r:id="rId3">
                  <a:extLst>
                    <a:ext uri="{A12FA001-AC4F-418D-AE19-62706E023703}">
                      <ahyp:hlinkClr xmlns:ahyp="http://schemas.microsoft.com/office/drawing/2018/hyperlinkcolor" val="tx"/>
                    </a:ext>
                  </a:extLst>
                </a:hlinkClick>
              </a:rPr>
              <a:t> 2023 annual report</a:t>
            </a:r>
            <a:r>
              <a:rPr lang="en-US" sz="1800" b="0" i="0" u="none" strike="noStrike" dirty="0">
                <a:solidFill>
                  <a:srgbClr val="0E101A"/>
                </a:solidFill>
                <a:latin typeface="Arial"/>
                <a:ea typeface="Arial"/>
                <a:cs typeface="Arial"/>
                <a:sym typeface="Arial"/>
              </a:rPr>
              <a:t>, a significant drop from the $80 million profit the year before, primarily due to outages at Point </a:t>
            </a:r>
            <a:r>
              <a:rPr lang="en-US" sz="1800" b="0" i="0" u="none" strike="noStrike" dirty="0" err="1">
                <a:solidFill>
                  <a:srgbClr val="0E101A"/>
                </a:solidFill>
                <a:latin typeface="Arial"/>
                <a:ea typeface="Arial"/>
                <a:cs typeface="Arial"/>
                <a:sym typeface="Arial"/>
              </a:rPr>
              <a:t>Lepreau</a:t>
            </a:r>
            <a:r>
              <a:rPr lang="en-US" sz="1800" b="0" i="0" u="none" strike="noStrike" dirty="0">
                <a:solidFill>
                  <a:srgbClr val="0E101A"/>
                </a:solidFill>
                <a:latin typeface="Arial"/>
                <a:ea typeface="Arial"/>
                <a:cs typeface="Arial"/>
                <a:sym typeface="Arial"/>
              </a:rPr>
              <a:t> and Bayside Generating Station.</a:t>
            </a:r>
            <a:endParaRPr sz="2800" dirty="0"/>
          </a:p>
          <a:p>
            <a:pPr marL="0" lvl="0" indent="0" algn="l" rtl="0">
              <a:spcBef>
                <a:spcPts val="0"/>
              </a:spcBef>
              <a:spcAft>
                <a:spcPts val="0"/>
              </a:spcAft>
              <a:buNone/>
            </a:pPr>
            <a:r>
              <a:rPr lang="en-US" sz="2800" dirty="0"/>
              <a:t>One-direction flow</a:t>
            </a:r>
            <a:endParaRPr dirty="0"/>
          </a:p>
          <a:p>
            <a:pPr marL="0" lvl="0" indent="0" algn="l" rtl="0">
              <a:spcBef>
                <a:spcPts val="0"/>
              </a:spcBef>
              <a:spcAft>
                <a:spcPts val="0"/>
              </a:spcAft>
              <a:buNone/>
            </a:pPr>
            <a:endParaRPr sz="2800" dirty="0"/>
          </a:p>
          <a:p>
            <a:pPr marL="0" lvl="0" indent="0" algn="l" rtl="0">
              <a:spcBef>
                <a:spcPts val="0"/>
              </a:spcBef>
              <a:spcAft>
                <a:spcPts val="0"/>
              </a:spcAft>
              <a:buNone/>
            </a:pPr>
            <a:r>
              <a:rPr lang="en-US" sz="2800" dirty="0"/>
              <a:t>Economies of scale</a:t>
            </a:r>
            <a:endParaRPr dirty="0"/>
          </a:p>
          <a:p>
            <a:pPr marL="0" lvl="0" indent="0" algn="l" rtl="0">
              <a:spcBef>
                <a:spcPts val="0"/>
              </a:spcBef>
              <a:spcAft>
                <a:spcPts val="0"/>
              </a:spcAft>
              <a:buNone/>
            </a:pPr>
            <a:endParaRPr sz="1800" b="0" i="0" u="none" strike="noStrike" dirty="0">
              <a:solidFill>
                <a:srgbClr val="0E101A"/>
              </a:solidFill>
              <a:latin typeface="Arial"/>
              <a:ea typeface="Arial"/>
              <a:cs typeface="Arial"/>
              <a:sym typeface="Arial"/>
            </a:endParaRPr>
          </a:p>
          <a:p>
            <a:pPr marL="0" lvl="0" indent="0" algn="l" rtl="0">
              <a:spcBef>
                <a:spcPts val="0"/>
              </a:spcBef>
              <a:spcAft>
                <a:spcPts val="0"/>
              </a:spcAft>
              <a:buNone/>
            </a:pPr>
            <a:endParaRPr sz="1800" b="0" i="0" u="none" strike="noStrike" dirty="0">
              <a:solidFill>
                <a:srgbClr val="0E101A"/>
              </a:solidFill>
              <a:latin typeface="Arial"/>
              <a:ea typeface="Arial"/>
              <a:cs typeface="Arial"/>
              <a:sym typeface="Arial"/>
            </a:endParaRPr>
          </a:p>
          <a:p>
            <a:pPr marL="0" lvl="0" indent="0" algn="l" rtl="0">
              <a:spcBef>
                <a:spcPts val="0"/>
              </a:spcBef>
              <a:spcAft>
                <a:spcPts val="0"/>
              </a:spcAft>
              <a:buNone/>
            </a:pPr>
            <a:r>
              <a:rPr lang="en-US" sz="1800" b="0" i="0" u="none" strike="noStrike" dirty="0">
                <a:solidFill>
                  <a:srgbClr val="0E101A"/>
                </a:solidFill>
                <a:latin typeface="Arial"/>
                <a:ea typeface="Arial"/>
                <a:cs typeface="Arial"/>
                <a:sym typeface="Arial"/>
              </a:rPr>
              <a:t>Historically, NB Power’s financial struggles have been exacerbated by breakdowns at both the </a:t>
            </a:r>
            <a:r>
              <a:rPr lang="en-US" sz="1800" b="0" i="0" u="none" strike="noStrike" dirty="0" err="1">
                <a:solidFill>
                  <a:srgbClr val="0E101A"/>
                </a:solidFill>
                <a:latin typeface="Arial"/>
                <a:ea typeface="Arial"/>
                <a:cs typeface="Arial"/>
                <a:sym typeface="Arial"/>
              </a:rPr>
              <a:t>Lepreau</a:t>
            </a:r>
            <a:r>
              <a:rPr lang="en-US" sz="1800" b="0" i="0" u="none" strike="noStrike" dirty="0">
                <a:solidFill>
                  <a:srgbClr val="0E101A"/>
                </a:solidFill>
                <a:latin typeface="Arial"/>
                <a:ea typeface="Arial"/>
                <a:cs typeface="Arial"/>
                <a:sym typeface="Arial"/>
              </a:rPr>
              <a:t> and Bayside generating stations. NB Power reported a net loss of $43 million in its</a:t>
            </a:r>
            <a:r>
              <a:rPr lang="en-US" sz="1800" b="0" i="0" u="sng" strike="noStrike" dirty="0">
                <a:solidFill>
                  <a:srgbClr val="4A6EE0"/>
                </a:solidFill>
                <a:latin typeface="Arial"/>
                <a:ea typeface="Arial"/>
                <a:cs typeface="Arial"/>
                <a:sym typeface="Arial"/>
                <a:hlinkClick r:id="rId3">
                  <a:extLst>
                    <a:ext uri="{A12FA001-AC4F-418D-AE19-62706E023703}">
                      <ahyp:hlinkClr xmlns:ahyp="http://schemas.microsoft.com/office/drawing/2018/hyperlinkcolor" val="tx"/>
                    </a:ext>
                  </a:extLst>
                </a:hlinkClick>
              </a:rPr>
              <a:t> 2023 annual report</a:t>
            </a:r>
            <a:r>
              <a:rPr lang="en-US" sz="1800" b="0" i="0" u="none" strike="noStrike" dirty="0">
                <a:solidFill>
                  <a:srgbClr val="0E101A"/>
                </a:solidFill>
                <a:latin typeface="Arial"/>
                <a:ea typeface="Arial"/>
                <a:cs typeface="Arial"/>
                <a:sym typeface="Arial"/>
              </a:rPr>
              <a:t>, a significant drop from the $80 million profit the year before. In spite of increased revenues from out-of-province sales and higher export prices, NB Power's expenses have risen substantially, impacting its overall financial performance.</a:t>
            </a:r>
            <a:endParaRPr dirty="0"/>
          </a:p>
          <a:p>
            <a:pPr marL="0" lvl="0" indent="0" algn="l" rtl="0">
              <a:spcBef>
                <a:spcPts val="0"/>
              </a:spcBef>
              <a:spcAft>
                <a:spcPts val="0"/>
              </a:spcAft>
              <a:buNone/>
            </a:pPr>
            <a:br>
              <a:rPr lang="en-US" dirty="0"/>
            </a:br>
            <a:endParaRPr dirty="0"/>
          </a:p>
          <a:p>
            <a:pPr marL="0" lvl="0" indent="0" algn="l" rtl="0">
              <a:spcBef>
                <a:spcPts val="0"/>
              </a:spcBef>
              <a:spcAft>
                <a:spcPts val="0"/>
              </a:spcAft>
              <a:buNone/>
            </a:pPr>
            <a:r>
              <a:rPr lang="en-US" sz="1800" b="0" i="0" u="none" strike="noStrike" dirty="0">
                <a:solidFill>
                  <a:srgbClr val="0E101A"/>
                </a:solidFill>
                <a:latin typeface="Arial"/>
                <a:ea typeface="Arial"/>
                <a:cs typeface="Arial"/>
                <a:sym typeface="Arial"/>
              </a:rPr>
              <a:t>Several factors, including the outages at Point </a:t>
            </a:r>
            <a:r>
              <a:rPr lang="en-US" sz="1800" b="0" i="0" u="none" strike="noStrike" dirty="0" err="1">
                <a:solidFill>
                  <a:srgbClr val="0E101A"/>
                </a:solidFill>
                <a:latin typeface="Arial"/>
                <a:ea typeface="Arial"/>
                <a:cs typeface="Arial"/>
                <a:sym typeface="Arial"/>
              </a:rPr>
              <a:t>Lepreau</a:t>
            </a:r>
            <a:r>
              <a:rPr lang="en-US" sz="1800" b="0" i="0" u="none" strike="noStrike" dirty="0">
                <a:solidFill>
                  <a:srgbClr val="0E101A"/>
                </a:solidFill>
                <a:latin typeface="Arial"/>
                <a:ea typeface="Arial"/>
                <a:cs typeface="Arial"/>
                <a:sym typeface="Arial"/>
              </a:rPr>
              <a:t> and Bayside Generating Stations, contribute to this. Point </a:t>
            </a:r>
            <a:r>
              <a:rPr lang="en-US" sz="1800" b="0" i="0" u="none" strike="noStrike" dirty="0" err="1">
                <a:solidFill>
                  <a:srgbClr val="0E101A"/>
                </a:solidFill>
                <a:latin typeface="Arial"/>
                <a:ea typeface="Arial"/>
                <a:cs typeface="Arial"/>
                <a:sym typeface="Arial"/>
              </a:rPr>
              <a:t>Lepreau</a:t>
            </a:r>
            <a:r>
              <a:rPr lang="en-US" sz="1800" b="0" i="0" u="none" strike="noStrike" dirty="0">
                <a:solidFill>
                  <a:srgbClr val="0E101A"/>
                </a:solidFill>
                <a:latin typeface="Arial"/>
                <a:ea typeface="Arial"/>
                <a:cs typeface="Arial"/>
                <a:sym typeface="Arial"/>
              </a:rPr>
              <a:t> has had five outages since 2018, all of which have surpassed budget expectations. During the ten years since the facility's 2012 refurbishment, the Point </a:t>
            </a:r>
            <a:r>
              <a:rPr lang="en-US" sz="1800" b="0" i="0" u="none" strike="noStrike" dirty="0" err="1">
                <a:solidFill>
                  <a:srgbClr val="0E101A"/>
                </a:solidFill>
                <a:latin typeface="Arial"/>
                <a:ea typeface="Arial"/>
                <a:cs typeface="Arial"/>
                <a:sym typeface="Arial"/>
              </a:rPr>
              <a:t>Lepreau</a:t>
            </a:r>
            <a:r>
              <a:rPr lang="en-US" sz="1800" b="0" i="0" u="none" strike="noStrike" dirty="0">
                <a:solidFill>
                  <a:srgbClr val="0E101A"/>
                </a:solidFill>
                <a:latin typeface="Arial"/>
                <a:ea typeface="Arial"/>
                <a:cs typeface="Arial"/>
                <a:sym typeface="Arial"/>
              </a:rPr>
              <a:t> Nuclear Generating Station has experienced over</a:t>
            </a:r>
            <a:r>
              <a:rPr lang="en-US" sz="1800" b="0" i="0" u="sng" strike="noStrike" dirty="0">
                <a:solidFill>
                  <a:srgbClr val="4A6EE0"/>
                </a:solidFill>
                <a:latin typeface="Arial"/>
                <a:ea typeface="Arial"/>
                <a:cs typeface="Arial"/>
                <a:sym typeface="Arial"/>
                <a:hlinkClick r:id="rId4">
                  <a:extLst>
                    <a:ext uri="{A12FA001-AC4F-418D-AE19-62706E023703}">
                      <ahyp:hlinkClr xmlns:ahyp="http://schemas.microsoft.com/office/drawing/2018/hyperlinkcolor" val="tx"/>
                    </a:ext>
                  </a:extLst>
                </a:hlinkClick>
              </a:rPr>
              <a:t> 800 days of lost production</a:t>
            </a:r>
            <a:r>
              <a:rPr lang="en-US" sz="1800" b="0" i="0" u="none" strike="noStrike" dirty="0">
                <a:solidFill>
                  <a:srgbClr val="0E101A"/>
                </a:solidFill>
                <a:latin typeface="Arial"/>
                <a:ea typeface="Arial"/>
                <a:cs typeface="Arial"/>
                <a:sym typeface="Arial"/>
              </a:rPr>
              <a:t> due to planned and unplanned outages. From NB Power’s</a:t>
            </a:r>
            <a:r>
              <a:rPr lang="en-US" sz="1800" b="0" i="0" u="sng" strike="noStrike" dirty="0">
                <a:solidFill>
                  <a:srgbClr val="4A6EE0"/>
                </a:solidFill>
                <a:latin typeface="Arial"/>
                <a:ea typeface="Arial"/>
                <a:cs typeface="Arial"/>
                <a:sym typeface="Arial"/>
                <a:hlinkClick r:id="rId3">
                  <a:extLst>
                    <a:ext uri="{A12FA001-AC4F-418D-AE19-62706E023703}">
                      <ahyp:hlinkClr xmlns:ahyp="http://schemas.microsoft.com/office/drawing/2018/hyperlinkcolor" val="tx"/>
                    </a:ext>
                  </a:extLst>
                </a:hlinkClick>
              </a:rPr>
              <a:t> 2022/2023 annual report</a:t>
            </a:r>
            <a:r>
              <a:rPr lang="en-US" sz="1800" b="0" i="0" u="none" strike="noStrike" dirty="0">
                <a:solidFill>
                  <a:srgbClr val="0E101A"/>
                </a:solidFill>
                <a:latin typeface="Arial"/>
                <a:ea typeface="Arial"/>
                <a:cs typeface="Arial"/>
                <a:sym typeface="Arial"/>
              </a:rPr>
              <a:t>, </a:t>
            </a:r>
            <a:r>
              <a:rPr lang="en-US" sz="1800" b="0" i="0" u="none" strike="noStrike" dirty="0" err="1">
                <a:solidFill>
                  <a:srgbClr val="0E101A"/>
                </a:solidFill>
                <a:latin typeface="Arial"/>
                <a:ea typeface="Arial"/>
                <a:cs typeface="Arial"/>
                <a:sym typeface="Arial"/>
              </a:rPr>
              <a:t>Lepreau's</a:t>
            </a:r>
            <a:r>
              <a:rPr lang="en-US" sz="1800" b="0" i="0" u="none" strike="noStrike" dirty="0">
                <a:solidFill>
                  <a:srgbClr val="0E101A"/>
                </a:solidFill>
                <a:latin typeface="Arial"/>
                <a:ea typeface="Arial"/>
                <a:cs typeface="Arial"/>
                <a:sym typeface="Arial"/>
              </a:rPr>
              <a:t> production fell to 56.6 per cent of its potential, down from 87.7 per cent the previous year. The Bayside Generating Station experienced a major failure in January 2022, which forced it to go offline. The station then remained inactive for nearly a year, contributing to a</a:t>
            </a:r>
            <a:r>
              <a:rPr lang="en-US" sz="1800" b="0" i="0" u="sng" strike="noStrike" dirty="0">
                <a:solidFill>
                  <a:srgbClr val="4A6EE0"/>
                </a:solidFill>
                <a:latin typeface="Arial"/>
                <a:ea typeface="Arial"/>
                <a:cs typeface="Arial"/>
                <a:sym typeface="Arial"/>
                <a:hlinkClick r:id="rId5">
                  <a:extLst>
                    <a:ext uri="{A12FA001-AC4F-418D-AE19-62706E023703}">
                      <ahyp:hlinkClr xmlns:ahyp="http://schemas.microsoft.com/office/drawing/2018/hyperlinkcolor" val="tx"/>
                    </a:ext>
                  </a:extLst>
                </a:hlinkClick>
              </a:rPr>
              <a:t> supply cost increase of $295 million</a:t>
            </a:r>
            <a:r>
              <a:rPr lang="en-US" sz="1800" b="0" i="0" u="none" strike="noStrike" dirty="0">
                <a:solidFill>
                  <a:srgbClr val="0E101A"/>
                </a:solidFill>
                <a:latin typeface="Arial"/>
                <a:ea typeface="Arial"/>
                <a:cs typeface="Arial"/>
                <a:sym typeface="Arial"/>
              </a:rPr>
              <a:t>.  </a:t>
            </a:r>
            <a:endParaRPr dirty="0"/>
          </a:p>
          <a:p>
            <a:pPr marL="0" lvl="0" indent="0" algn="l" rtl="0">
              <a:spcBef>
                <a:spcPts val="0"/>
              </a:spcBef>
              <a:spcAft>
                <a:spcPts val="0"/>
              </a:spcAft>
              <a:buNone/>
            </a:pPr>
            <a:endParaRPr dirty="0"/>
          </a:p>
        </p:txBody>
      </p:sp>
      <p:sp>
        <p:nvSpPr>
          <p:cNvPr id="169" name="Google Shape;16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dirty="0"/>
              <a:t>These resources can include renewable energy sources (e.g., solar panels, wind turbines), energy storage systems (e.g., batteries), and controllable loads (e.g., electric water heaters, electric vehicle chargers). </a:t>
            </a:r>
            <a:endParaRPr dirty="0"/>
          </a:p>
        </p:txBody>
      </p:sp>
      <p:sp>
        <p:nvSpPr>
          <p:cNvPr id="213" name="Google Shape;213;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 DERs reduce reliance on the provincial electricity grid by supplying some or all the energy needed for a home, facility or business, which helps lower electricity bills</a:t>
            </a:r>
            <a:endParaRPr b="1"/>
          </a:p>
          <a:p>
            <a:pPr marL="0" marR="0" lvl="0" indent="0" algn="l" rtl="0">
              <a:lnSpc>
                <a:spcPct val="100000"/>
              </a:lnSpc>
              <a:spcBef>
                <a:spcPts val="0"/>
              </a:spcBef>
              <a:spcAft>
                <a:spcPts val="0"/>
              </a:spcAft>
              <a:buClr>
                <a:schemeClr val="dk1"/>
              </a:buClr>
              <a:buSzPts val="1200"/>
              <a:buFont typeface="Calibri"/>
              <a:buNone/>
            </a:pPr>
            <a:r>
              <a:rPr lang="en-US"/>
              <a:t>: DERs can be located close to urban centres, which limits the need for new or upgraded transmission lines</a:t>
            </a:r>
            <a:endParaRPr/>
          </a:p>
          <a:p>
            <a:pPr marL="0" marR="0" lvl="0" indent="0" algn="l" rtl="0">
              <a:lnSpc>
                <a:spcPct val="100000"/>
              </a:lnSpc>
              <a:spcBef>
                <a:spcPts val="0"/>
              </a:spcBef>
              <a:spcAft>
                <a:spcPts val="0"/>
              </a:spcAft>
              <a:buClr>
                <a:schemeClr val="dk1"/>
              </a:buClr>
              <a:buSzPts val="1200"/>
              <a:buFont typeface="Calibri"/>
              <a:buNone/>
            </a:pPr>
            <a:r>
              <a:rPr lang="en-US"/>
              <a:t>: DERs can be connected to the local or provincial grid, providing back-up power during emergencies</a:t>
            </a:r>
            <a:endParaRPr b="1"/>
          </a:p>
          <a:p>
            <a:pPr marL="0" marR="0" lvl="0" indent="0" algn="l" rtl="0">
              <a:lnSpc>
                <a:spcPct val="100000"/>
              </a:lnSpc>
              <a:spcBef>
                <a:spcPts val="0"/>
              </a:spcBef>
              <a:spcAft>
                <a:spcPts val="0"/>
              </a:spcAft>
              <a:buClr>
                <a:schemeClr val="dk1"/>
              </a:buClr>
              <a:buSzPts val="1200"/>
              <a:buFont typeface="Calibri"/>
              <a:buNone/>
            </a:pPr>
            <a:r>
              <a:rPr lang="en-US" b="1"/>
              <a:t>IESO’s Role in Integrating DERs</a:t>
            </a:r>
            <a:endParaRPr/>
          </a:p>
          <a:p>
            <a:pPr marL="0" lvl="0" indent="0" algn="l" rtl="0">
              <a:spcBef>
                <a:spcPts val="0"/>
              </a:spcBef>
              <a:spcAft>
                <a:spcPts val="0"/>
              </a:spcAft>
              <a:buNone/>
            </a:pPr>
            <a:endParaRPr/>
          </a:p>
          <a:p>
            <a:pPr marL="0" lvl="0" indent="-76200" algn="l" rtl="0">
              <a:spcBef>
                <a:spcPts val="0"/>
              </a:spcBef>
              <a:spcAft>
                <a:spcPts val="0"/>
              </a:spcAft>
              <a:buClr>
                <a:schemeClr val="dk1"/>
              </a:buClr>
              <a:buSzPts val="1200"/>
              <a:buFont typeface="Arial"/>
              <a:buChar char="•"/>
            </a:pPr>
            <a:r>
              <a:rPr lang="en-US" b="1"/>
              <a:t>Locating </a:t>
            </a:r>
            <a:r>
              <a:rPr lang="en-US"/>
              <a:t>Ontario’s DERs and driving awareness of how much energy they can provide</a:t>
            </a:r>
            <a:endParaRPr/>
          </a:p>
          <a:p>
            <a:pPr marL="0" lvl="0" indent="-76200" algn="l" rtl="0">
              <a:spcBef>
                <a:spcPts val="0"/>
              </a:spcBef>
              <a:spcAft>
                <a:spcPts val="0"/>
              </a:spcAft>
              <a:buClr>
                <a:schemeClr val="dk1"/>
              </a:buClr>
              <a:buSzPts val="1200"/>
              <a:buFont typeface="Arial"/>
              <a:buChar char="•"/>
            </a:pPr>
            <a:r>
              <a:rPr lang="en-US" b="1"/>
              <a:t>Funding </a:t>
            </a:r>
            <a:r>
              <a:rPr lang="en-US"/>
              <a:t>research that studies the integration of DERs into the provincial electricity system</a:t>
            </a:r>
            <a:endParaRPr/>
          </a:p>
          <a:p>
            <a:pPr marL="0" lvl="0" indent="-76200" algn="l" rtl="0">
              <a:spcBef>
                <a:spcPts val="0"/>
              </a:spcBef>
              <a:spcAft>
                <a:spcPts val="0"/>
              </a:spcAft>
              <a:buClr>
                <a:schemeClr val="dk1"/>
              </a:buClr>
              <a:buSzPts val="1200"/>
              <a:buFont typeface="Arial"/>
              <a:buChar char="•"/>
            </a:pPr>
            <a:r>
              <a:rPr lang="en-US" b="1"/>
              <a:t>Leveraging </a:t>
            </a:r>
            <a:r>
              <a:rPr lang="en-US"/>
              <a:t>DERs to drive affordability, reliability and operability</a:t>
            </a:r>
            <a:endParaRPr/>
          </a:p>
          <a:p>
            <a:pPr marL="0" lvl="0" indent="0" algn="l" rtl="0">
              <a:spcBef>
                <a:spcPts val="0"/>
              </a:spcBef>
              <a:spcAft>
                <a:spcPts val="0"/>
              </a:spcAft>
              <a:buNone/>
            </a:pPr>
            <a:endParaRPr/>
          </a:p>
          <a:p>
            <a:pPr marL="0" lvl="0" indent="0" algn="l" rtl="0">
              <a:spcBef>
                <a:spcPts val="0"/>
              </a:spcBef>
              <a:spcAft>
                <a:spcPts val="0"/>
              </a:spcAft>
              <a:buNone/>
            </a:pPr>
            <a:r>
              <a:rPr lang="en-US"/>
              <a:t>A distributed grid, also known as a decentralized or distributed energy system, offers numerous benefits that contribute to a more efficient, resilient, and sustainable energy infrastructure. Here are some of the key advantages of a distributed grid:</a:t>
            </a:r>
            <a:endParaRPr/>
          </a:p>
          <a:p>
            <a:pPr marL="0" lvl="0" indent="0" algn="l" rtl="0">
              <a:spcBef>
                <a:spcPts val="0"/>
              </a:spcBef>
              <a:spcAft>
                <a:spcPts val="0"/>
              </a:spcAft>
              <a:buNone/>
            </a:pPr>
            <a:r>
              <a:rPr lang="en-US" b="1"/>
              <a:t>Enhanced Energy Resilience: </a:t>
            </a:r>
            <a:r>
              <a:rPr lang="en-US"/>
              <a:t>Distributed grids are more resilient to disruptions, such as natural disasters, cyberattacks, or equipment failures, as they can continue to operate locally even when the central grid is affected. This improves energy reliability for communities and critical infrastructure.</a:t>
            </a:r>
            <a:endParaRPr/>
          </a:p>
          <a:p>
            <a:pPr marL="0" lvl="0" indent="0" algn="l" rtl="0">
              <a:spcBef>
                <a:spcPts val="0"/>
              </a:spcBef>
              <a:spcAft>
                <a:spcPts val="0"/>
              </a:spcAft>
              <a:buNone/>
            </a:pPr>
            <a:r>
              <a:rPr lang="en-US" b="1"/>
              <a:t>Reduced Energy Losses</a:t>
            </a:r>
            <a:r>
              <a:rPr lang="en-US"/>
              <a:t>: Distributed grids reduce energy losses associated with long-distance power transmission. Electricity generated and consumed locally minimizes the inefficiencies that occur during power transmission over long distances.</a:t>
            </a:r>
            <a:endParaRPr/>
          </a:p>
          <a:p>
            <a:pPr marL="0" lvl="0" indent="0" algn="l" rtl="0">
              <a:spcBef>
                <a:spcPts val="0"/>
              </a:spcBef>
              <a:spcAft>
                <a:spcPts val="0"/>
              </a:spcAft>
              <a:buNone/>
            </a:pPr>
            <a:r>
              <a:rPr lang="en-US" b="1"/>
              <a:t>Energy Equity: </a:t>
            </a:r>
            <a:r>
              <a:rPr lang="en-US"/>
              <a:t>Distributed grids can address energy equity issues by ensuring that all communities have access to reliable and affordable energy. They can support underserved areas and reduce energy poverty.</a:t>
            </a:r>
            <a:endParaRPr b="1"/>
          </a:p>
          <a:p>
            <a:pPr marL="0" lvl="0" indent="0" algn="l" rtl="0">
              <a:spcBef>
                <a:spcPts val="0"/>
              </a:spcBef>
              <a:spcAft>
                <a:spcPts val="0"/>
              </a:spcAft>
              <a:buNone/>
            </a:pPr>
            <a:r>
              <a:rPr lang="en-US" b="1"/>
              <a:t>Additional benefits: </a:t>
            </a:r>
            <a:r>
              <a:rPr lang="en-US"/>
              <a:t>Increased energy independence, integration of renewable energy, grid decentralization, local economic benefits, environmental sustainability, grid flexibility, technological innovation, more opportunities for demand response and efficiency, easier grid integration of electric vehicles (EVs)</a:t>
            </a:r>
            <a:endParaRPr/>
          </a:p>
          <a:p>
            <a:pPr marL="0" lvl="0" indent="0" algn="l" rtl="0">
              <a:spcBef>
                <a:spcPts val="0"/>
              </a:spcBef>
              <a:spcAft>
                <a:spcPts val="0"/>
              </a:spcAft>
              <a:buNone/>
            </a:pPr>
            <a:endParaRPr/>
          </a:p>
          <a:p>
            <a:pPr marL="342900" lvl="0" indent="-342900" algn="l" rtl="0">
              <a:spcBef>
                <a:spcPts val="0"/>
              </a:spcBef>
              <a:spcAft>
                <a:spcPts val="0"/>
              </a:spcAft>
              <a:buClr>
                <a:schemeClr val="dk1"/>
              </a:buClr>
              <a:buSzPts val="1200"/>
              <a:buFont typeface="Calibri"/>
              <a:buAutoNum type="arabicPeriod"/>
            </a:pPr>
            <a:r>
              <a:rPr lang="en-US"/>
              <a:t>NB Power and Siemens Partnered with more than 400 Shediac homeowners to install and test energy technology that includes solar and battery energy storage systems, and smart thermostats.</a:t>
            </a:r>
            <a:endParaRPr/>
          </a:p>
          <a:p>
            <a:pPr marL="342900" lvl="0" indent="-266700" algn="l" rtl="0">
              <a:spcBef>
                <a:spcPts val="0"/>
              </a:spcBef>
              <a:spcAft>
                <a:spcPts val="0"/>
              </a:spcAft>
              <a:buClr>
                <a:schemeClr val="dk1"/>
              </a:buClr>
              <a:buSzPts val="1200"/>
              <a:buFont typeface="Calibri"/>
              <a:buNone/>
            </a:pPr>
            <a:endParaRPr/>
          </a:p>
          <a:p>
            <a:pPr marL="342900" lvl="0" indent="-342900" algn="l" rtl="0">
              <a:spcBef>
                <a:spcPts val="0"/>
              </a:spcBef>
              <a:spcAft>
                <a:spcPts val="0"/>
              </a:spcAft>
              <a:buClr>
                <a:schemeClr val="dk1"/>
              </a:buClr>
              <a:buSzPts val="1200"/>
              <a:buFont typeface="Calibri"/>
              <a:buAutoNum type="arabicPeriod"/>
            </a:pPr>
            <a:r>
              <a:rPr lang="en-US"/>
              <a:t>Built two of New Brunswick’s first net-zero commercial buildings.</a:t>
            </a:r>
            <a:endParaRPr/>
          </a:p>
          <a:p>
            <a:pPr marL="342900" lvl="0" indent="-266700" algn="l" rtl="0">
              <a:spcBef>
                <a:spcPts val="0"/>
              </a:spcBef>
              <a:spcAft>
                <a:spcPts val="0"/>
              </a:spcAft>
              <a:buClr>
                <a:schemeClr val="dk1"/>
              </a:buClr>
              <a:buSzPts val="1200"/>
              <a:buFont typeface="Calibri"/>
              <a:buNone/>
            </a:pPr>
            <a:endParaRPr/>
          </a:p>
          <a:p>
            <a:pPr marL="342900" lvl="0" indent="-342900" algn="l" rtl="0">
              <a:spcBef>
                <a:spcPts val="0"/>
              </a:spcBef>
              <a:spcAft>
                <a:spcPts val="0"/>
              </a:spcAft>
              <a:buClr>
                <a:schemeClr val="dk1"/>
              </a:buClr>
              <a:buSzPts val="1200"/>
              <a:buFont typeface="Calibri"/>
              <a:buAutoNum type="arabicPeriod"/>
            </a:pPr>
            <a:r>
              <a:rPr lang="en-US"/>
              <a:t>NB Power’s first grid-connected solar farm (1.63 MW) designed to provide clean electricity to the two net-zero commercial buildings with excess electricity flowing into the community via the distribution system.</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301" name="Google Shape;30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Atlantic Loop is not a silo</a:t>
            </a:r>
            <a:endParaRPr/>
          </a:p>
          <a:p>
            <a:pPr marL="0" lvl="0" indent="0" algn="l" rtl="0">
              <a:spcBef>
                <a:spcPts val="0"/>
              </a:spcBef>
              <a:spcAft>
                <a:spcPts val="0"/>
              </a:spcAft>
              <a:buNone/>
            </a:pPr>
            <a:endParaRPr/>
          </a:p>
          <a:p>
            <a:pPr marL="0" lvl="0" indent="-76200" algn="l" rtl="0">
              <a:spcBef>
                <a:spcPts val="0"/>
              </a:spcBef>
              <a:spcAft>
                <a:spcPts val="0"/>
              </a:spcAft>
              <a:buClr>
                <a:schemeClr val="dk1"/>
              </a:buClr>
              <a:buSzPts val="1200"/>
              <a:buFont typeface="Arial"/>
              <a:buChar char="•"/>
            </a:pPr>
            <a:r>
              <a:rPr lang="en-US">
                <a:latin typeface="arial"/>
                <a:ea typeface="arial"/>
                <a:cs typeface="arial"/>
                <a:sym typeface="arial"/>
              </a:rPr>
              <a:t>The estimated capital cost of $6-8 billion USD to build a 2 gigawatt (GW) HVDC connector between Nova Scotia and Massachusetts can be supported through system and greenhouse gas reduction benefits alone, which could deliver upwards of $780m in benefits to the region </a:t>
            </a:r>
            <a:r>
              <a:rPr lang="en-US" i="1">
                <a:latin typeface="arial"/>
                <a:ea typeface="arial"/>
                <a:cs typeface="arial"/>
                <a:sym typeface="arial"/>
              </a:rPr>
              <a:t>per year</a:t>
            </a:r>
            <a:r>
              <a:rPr lang="en-US">
                <a:latin typeface="arial"/>
                <a:ea typeface="arial"/>
                <a:cs typeface="arial"/>
                <a:sym typeface="arial"/>
              </a:rPr>
              <a:t>. Economic development benefits, which were not quantified, easily move this proposal beyond break-even into positive value creation.</a:t>
            </a:r>
            <a:endParaRPr/>
          </a:p>
          <a:p>
            <a:pPr marL="0" lvl="0" indent="-76200" algn="l" rtl="0">
              <a:spcBef>
                <a:spcPts val="0"/>
              </a:spcBef>
              <a:spcAft>
                <a:spcPts val="0"/>
              </a:spcAft>
              <a:buClr>
                <a:schemeClr val="dk1"/>
              </a:buClr>
              <a:buSzPts val="1200"/>
              <a:buFont typeface="Arial"/>
              <a:buChar char="•"/>
            </a:pPr>
            <a:r>
              <a:rPr lang="en-US">
                <a:latin typeface="arial"/>
                <a:ea typeface="arial"/>
                <a:cs typeface="arial"/>
                <a:sym typeface="arial"/>
              </a:rPr>
              <a:t>The reliability and efficiency advantages of connecting these two regions will benefit ratepayers on both sides of the border. Similarly, offshore wind development opportunities in both markets will benefit by reducing revenue risk, socializing transmission costs across a broader set of projects, and substantially minimizing impacts to the environment and other ocean users. We expect these improved commercial conditions to attract more offshore wind development than would otherwise be achieved, which will unlock further cost reductions and ratepayer benefits through economies of scale.</a:t>
            </a:r>
            <a:endParaRPr/>
          </a:p>
          <a:p>
            <a:pPr marL="0" lvl="0" indent="-76200" algn="l" rtl="0">
              <a:spcBef>
                <a:spcPts val="0"/>
              </a:spcBef>
              <a:spcAft>
                <a:spcPts val="0"/>
              </a:spcAft>
              <a:buClr>
                <a:schemeClr val="dk1"/>
              </a:buClr>
              <a:buSzPts val="1200"/>
              <a:buFont typeface="Arial"/>
              <a:buChar char="•"/>
            </a:pPr>
            <a:r>
              <a:rPr lang="en-US">
                <a:latin typeface="arial"/>
                <a:ea typeface="arial"/>
                <a:cs typeface="arial"/>
                <a:sym typeface="arial"/>
              </a:rPr>
              <a:t>The cost savings associated with consistent application of high-voltage direct current (HVDC) technology provides greater scalability while also enabling some of the key system benefits associated with interregional transmission, such as the ability to dynamically control power flows for bi-directional energy transfer. While alternating current (HVAC) technology can be slightly more cost effective in some circumstances, their larger footprint requirements reduce some of the stakeholder benefits of the proposal and they are unsuitable for development further from shore.</a:t>
            </a:r>
            <a:endParaRPr/>
          </a:p>
          <a:p>
            <a:pPr marL="0" lvl="0" indent="0" algn="l" rtl="0">
              <a:spcBef>
                <a:spcPts val="0"/>
              </a:spcBef>
              <a:spcAft>
                <a:spcPts val="0"/>
              </a:spcAft>
              <a:buNone/>
            </a:pPr>
            <a:endParaRPr/>
          </a:p>
        </p:txBody>
      </p:sp>
      <p:sp>
        <p:nvSpPr>
          <p:cNvPr id="311" name="Google Shape;311;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Our job must be to minimize the social, environmental and cost impacts of our electricity</a:t>
            </a:r>
            <a:endParaRPr/>
          </a:p>
          <a:p>
            <a:pPr marL="0" lvl="0" indent="0" algn="l" rtl="0">
              <a:spcBef>
                <a:spcPts val="0"/>
              </a:spcBef>
              <a:spcAft>
                <a:spcPts val="0"/>
              </a:spcAft>
              <a:buNone/>
            </a:pPr>
            <a:r>
              <a:rPr lang="en-US"/>
              <a:t>decisions on those who can least afford it</a:t>
            </a:r>
            <a:endParaRPr/>
          </a:p>
          <a:p>
            <a:pPr marL="0" lvl="0" indent="0" algn="l" rtl="0">
              <a:spcBef>
                <a:spcPts val="0"/>
              </a:spcBef>
              <a:spcAft>
                <a:spcPts val="0"/>
              </a:spcAft>
              <a:buNone/>
            </a:pPr>
            <a:r>
              <a:rPr lang="en-US"/>
              <a:t>Getting our electricity system decisions wrong puts our citizens at risk, especially if we don’t</a:t>
            </a:r>
            <a:endParaRPr/>
          </a:p>
          <a:p>
            <a:pPr marL="0" lvl="0" indent="0" algn="l" rtl="0">
              <a:spcBef>
                <a:spcPts val="0"/>
              </a:spcBef>
              <a:spcAft>
                <a:spcPts val="0"/>
              </a:spcAft>
              <a:buNone/>
            </a:pPr>
            <a:r>
              <a:rPr lang="en-US"/>
              <a:t>aggressively pursue energy efficiency</a:t>
            </a:r>
            <a:endParaRPr/>
          </a:p>
          <a:p>
            <a:pPr marL="0" lvl="0" indent="0" algn="l" rtl="0">
              <a:spcBef>
                <a:spcPts val="0"/>
              </a:spcBef>
              <a:spcAft>
                <a:spcPts val="0"/>
              </a:spcAft>
              <a:buNone/>
            </a:pPr>
            <a:r>
              <a:rPr lang="en-US"/>
              <a:t>A deeper understanding of </a:t>
            </a:r>
            <a:endParaRPr/>
          </a:p>
          <a:p>
            <a:pPr marL="0" lvl="0" indent="0" algn="l" rtl="0">
              <a:spcBef>
                <a:spcPts val="0"/>
              </a:spcBef>
              <a:spcAft>
                <a:spcPts val="0"/>
              </a:spcAft>
              <a:buNone/>
            </a:pPr>
            <a:endParaRPr/>
          </a:p>
        </p:txBody>
      </p:sp>
      <p:sp>
        <p:nvSpPr>
          <p:cNvPr id="318" name="Google Shape;31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Clr>
                <a:srgbClr val="FF0000"/>
              </a:buClr>
              <a:buSzPts val="1200"/>
              <a:buFont typeface="Arial"/>
              <a:buChar char="•"/>
            </a:pPr>
            <a:r>
              <a:rPr lang="en-US" sz="1200" b="0" i="0" u="none" strike="noStrike">
                <a:solidFill>
                  <a:srgbClr val="FF0000"/>
                </a:solidFill>
              </a:rPr>
              <a:t>What happens when you finish addressing the low-income residents???</a:t>
            </a:r>
            <a:endParaRPr/>
          </a:p>
          <a:p>
            <a:pPr marL="285750" lvl="0" indent="-209550" algn="l" rtl="0">
              <a:spcBef>
                <a:spcPts val="0"/>
              </a:spcBef>
              <a:spcAft>
                <a:spcPts val="0"/>
              </a:spcAft>
              <a:buClr>
                <a:schemeClr val="dk1"/>
              </a:buClr>
              <a:buSzPts val="1200"/>
              <a:buFont typeface="Arial"/>
              <a:buNone/>
            </a:pPr>
            <a:endParaRPr sz="1200" b="0" i="0" u="none" strike="noStrike">
              <a:solidFill>
                <a:srgbClr val="FF0000"/>
              </a:solidFill>
            </a:endParaRPr>
          </a:p>
          <a:p>
            <a:pPr marL="285750" lvl="0" indent="-285750" algn="l" rtl="0">
              <a:spcBef>
                <a:spcPts val="0"/>
              </a:spcBef>
              <a:spcAft>
                <a:spcPts val="0"/>
              </a:spcAft>
              <a:buClr>
                <a:srgbClr val="FF0000"/>
              </a:buClr>
              <a:buSzPts val="1200"/>
              <a:buFont typeface="Arial"/>
              <a:buChar char="•"/>
            </a:pPr>
            <a:r>
              <a:rPr lang="en-US" sz="1200" b="0" i="0" u="none" strike="noStrike">
                <a:solidFill>
                  <a:srgbClr val="FF0000"/>
                </a:solidFill>
              </a:rPr>
              <a:t>You can make $85K a year but be a family of 5</a:t>
            </a:r>
            <a:endParaRPr/>
          </a:p>
          <a:p>
            <a:pPr marL="0" lvl="0" indent="0" algn="l" rtl="0">
              <a:spcBef>
                <a:spcPts val="0"/>
              </a:spcBef>
              <a:spcAft>
                <a:spcPts val="0"/>
              </a:spcAft>
              <a:buNone/>
            </a:pPr>
            <a:r>
              <a:rPr lang="en-US" b="0" i="0" u="none" strike="noStrike">
                <a:solidFill>
                  <a:srgbClr val="000000"/>
                </a:solidFill>
              </a:rPr>
              <a:t> this six per cent threshold is an oversimplified approach to identifying those living in energy poverty. </a:t>
            </a:r>
            <a:endParaRPr/>
          </a:p>
          <a:p>
            <a:pPr marL="0" marR="0" lvl="0" indent="0" algn="l" rtl="0">
              <a:lnSpc>
                <a:spcPct val="100000"/>
              </a:lnSpc>
              <a:spcBef>
                <a:spcPts val="0"/>
              </a:spcBef>
              <a:spcAft>
                <a:spcPts val="0"/>
              </a:spcAft>
              <a:buClr>
                <a:schemeClr val="dk1"/>
              </a:buClr>
              <a:buSzPts val="1200"/>
              <a:buFont typeface="Calibri"/>
              <a:buNone/>
            </a:pPr>
            <a:r>
              <a:rPr lang="en-US"/>
              <a:t>A complete/widely accepted: a comprehensive and accessible program.</a:t>
            </a:r>
            <a:endParaRPr/>
          </a:p>
          <a:p>
            <a:pPr marL="0" lvl="0" indent="0" algn="l" rtl="0">
              <a:spcBef>
                <a:spcPts val="0"/>
              </a:spcBef>
              <a:spcAft>
                <a:spcPts val="0"/>
              </a:spcAft>
              <a:buNone/>
            </a:pPr>
            <a:endParaRPr/>
          </a:p>
        </p:txBody>
      </p:sp>
      <p:sp>
        <p:nvSpPr>
          <p:cNvPr id="325" name="Google Shape;325;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a:latin typeface="Arial"/>
                <a:ea typeface="Arial"/>
                <a:cs typeface="Arial"/>
                <a:sym typeface="Arial"/>
              </a:rPr>
              <a:t>Currently, the EUB acts as an economic regulator, meaning </a:t>
            </a:r>
            <a:r>
              <a:rPr lang="en-US" sz="1200" b="0" i="0" u="none" strike="noStrike">
                <a:solidFill>
                  <a:srgbClr val="000000"/>
                </a:solidFill>
                <a:latin typeface="Arial"/>
                <a:ea typeface="Arial"/>
                <a:cs typeface="Arial"/>
                <a:sym typeface="Arial"/>
              </a:rPr>
              <a:t>only the effects of rate impacts are considered for all decisions. The Act should be modernized to include social and environmental concerns while addressing the newly proposed Clean Electricity Regulations by adding a net-zero mandate. This would give more flexibility to NB Power to assess different pathways towards net-zero.</a:t>
            </a:r>
            <a:endParaRPr/>
          </a:p>
          <a:p>
            <a:pPr marL="0" lvl="0" indent="0" algn="l" rtl="0">
              <a:spcBef>
                <a:spcPts val="0"/>
              </a:spcBef>
              <a:spcAft>
                <a:spcPts val="0"/>
              </a:spcAft>
              <a:buNone/>
            </a:pPr>
            <a:endParaRPr/>
          </a:p>
        </p:txBody>
      </p:sp>
      <p:sp>
        <p:nvSpPr>
          <p:cNvPr id="339" name="Google Shape;339;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 name="Google Shape;35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40040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27613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5199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12832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2592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61361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4581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72018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6615082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4835947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33330845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4672875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8092386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7086957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20894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352035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C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12219760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laws-lois.justice.gc.ca/fra/reglements/DORS-2022-140/index.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2.gnb.ca/content/dam/gnb/Corporate/Promo/climate/climate-change-action-plan.pdf" TargetMode="External"/><Relationship Id="rId4" Type="http://schemas.openxmlformats.org/officeDocument/2006/relationships/hyperlink" Target="https://www.gazette.gc.ca/rp-pr/p1/2023/2023-08-19/html/reg1-fra.html" TargetMode="Externa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conservationcouncil.ca/wp-content/uploads/2022/11/Electricity-Survey-Break-out-detail-CCNB-Nov-7.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nbpower.com/media/1492472/2023-integrated-resource-plan-en.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onservationcouncil.ca/wp-content/uploads/2023/09/E3-report-for-NB-Power_Costs-1.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hyperlink" Target="https://www.iea.org/reports/unlocking-the-potential-of-distributed-energy-resources/executive-summary"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hyperlink" Target="https://www.ieso.ca/en/Learn/Ontario-Electricity-Grid/Distributed-Energy-Resource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hyperlink" Target="https://nemoec.com/publication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link.springer.com/article/10.17269/s41997-023-00741-0"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laws.gnb.ca/fr/tdm/lc/2013-c.7"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canlii.org/fr/nb/legis/lois/ln-b-2006-c-e-9.18/derniere/ln-b-2006-c-e-9.18.html" TargetMode="External"/><Relationship Id="rId5" Type="http://schemas.openxmlformats.org/officeDocument/2006/relationships/hyperlink" Target="https://www.canlii.org/fr/nb/legis/regl/regl-du-n-b-2015-60/derniere/regl-du-n-b-2015-60.html" TargetMode="External"/><Relationship Id="rId4" Type="http://schemas.openxmlformats.org/officeDocument/2006/relationships/hyperlink" Target="https://www.nbpower.com/media/1492472/2023-integrated-resource-plan-en.pdf"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climateinstitute.ca/new-analysis-finds-most-canadian-households-will-save-money-in-switch-to-electricity/"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www.conservationcouncil.ca/wp-content/uploads/2023/05/Wind-energy-is-reliable.pdf" TargetMode="External"/><Relationship Id="rId3" Type="http://schemas.openxmlformats.org/officeDocument/2006/relationships/hyperlink" Target="https://www.conservationcouncil.ca/wp-content/uploads/2023/09/ECEL_Report-on-the-Regulation-of-Biomass-Used-to-Generate-Electricity_Public-Distribution-Version_July-2023.pdf" TargetMode="External"/><Relationship Id="rId7" Type="http://schemas.openxmlformats.org/officeDocument/2006/relationships/hyperlink" Target="https://www.conservationcouncil.ca/wp-content/uploads/2023/03/Energy-Povertyin-Atlantic-Canada.pdf" TargetMode="External"/><Relationship Id="rId2" Type="http://schemas.openxmlformats.org/officeDocument/2006/relationships/hyperlink" Target="https://www.conservationcouncil.ca/wp-content/uploads/2023/09/E3-report-for-NB-Power_Costs-1.pdf" TargetMode="External"/><Relationship Id="rId1" Type="http://schemas.openxmlformats.org/officeDocument/2006/relationships/slideLayout" Target="../slideLayouts/slideLayout2.xml"/><Relationship Id="rId6" Type="http://schemas.openxmlformats.org/officeDocument/2006/relationships/hyperlink" Target="https://www.conservationcouncil.ca/wp-content/uploads/2023/07/Factsheet-Electricity-storage-for-a-reliable-and-resilient-New-Brunswick.pdf" TargetMode="External"/><Relationship Id="rId5" Type="http://schemas.openxmlformats.org/officeDocument/2006/relationships/hyperlink" Target="https://www.conservationcouncil.ca/wp-content/uploads/2023/07/Hydrogen-factsheet.pdf" TargetMode="External"/><Relationship Id="rId4" Type="http://schemas.openxmlformats.org/officeDocument/2006/relationships/hyperlink" Target="https://www.conservationcouncil.ca/wp-content/uploads/2022/05/Biomass-Fact-Sheet.pdf"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climateinstitute.ca/new-analysis-finds-most-canadian-households-will-save-money-in-switch-to-electricity/" TargetMode="External"/><Relationship Id="rId2" Type="http://schemas.openxmlformats.org/officeDocument/2006/relationships/hyperlink" Target="https://nemoec.com/publications/" TargetMode="External"/><Relationship Id="rId1" Type="http://schemas.openxmlformats.org/officeDocument/2006/relationships/slideLayout" Target="../slideLayouts/slideLayout2.xml"/><Relationship Id="rId6" Type="http://schemas.openxmlformats.org/officeDocument/2006/relationships/hyperlink" Target="https://www.nrel.gov/docs/fy02osti/31570.pdf" TargetMode="External"/><Relationship Id="rId5" Type="http://schemas.openxmlformats.org/officeDocument/2006/relationships/hyperlink" Target="https://www.iea.org/reports/unlocking-the-potential-of-distributed-energy-resources" TargetMode="External"/><Relationship Id="rId4" Type="http://schemas.openxmlformats.org/officeDocument/2006/relationships/hyperlink" Target="https://www.ieso.ca/en/Learn/Ontario-Electricity-Grid/Distributed-Energy-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1507067" y="1371600"/>
            <a:ext cx="7766936" cy="198497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fr-CA" dirty="0">
                <a:solidFill>
                  <a:srgbClr val="00446A"/>
                </a:solidFill>
              </a:rPr>
              <a:t>La voie vers un réseau moderne : </a:t>
            </a:r>
            <a:br>
              <a:rPr lang="fr-CA" dirty="0"/>
            </a:br>
            <a:r>
              <a:rPr lang="fr-CA" sz="4000" dirty="0"/>
              <a:t>stratégie pour l’électricité propre pour le Nouveau-Brunswick</a:t>
            </a:r>
          </a:p>
        </p:txBody>
      </p:sp>
      <p:sp>
        <p:nvSpPr>
          <p:cNvPr id="89" name="Google Shape;89;p1"/>
          <p:cNvSpPr txBox="1">
            <a:spLocks noGrp="1"/>
          </p:cNvSpPr>
          <p:nvPr>
            <p:ph type="subTitle" idx="1"/>
          </p:nvPr>
        </p:nvSpPr>
        <p:spPr>
          <a:xfrm>
            <a:off x="1507067" y="3731173"/>
            <a:ext cx="7766936" cy="141656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1000"/>
              </a:spcBef>
              <a:spcAft>
                <a:spcPts val="0"/>
              </a:spcAft>
              <a:buClr>
                <a:schemeClr val="dk1"/>
              </a:buClr>
              <a:buSzPct val="100000"/>
              <a:buNone/>
            </a:pPr>
            <a:r>
              <a:rPr lang="fr-CA"/>
              <a:t>Par Moe Qureshi, Ph.D.</a:t>
            </a:r>
          </a:p>
          <a:p>
            <a:pPr marL="0" lvl="0" indent="0" algn="ctr" rtl="0">
              <a:lnSpc>
                <a:spcPct val="90000"/>
              </a:lnSpc>
              <a:spcBef>
                <a:spcPts val="1000"/>
              </a:spcBef>
              <a:spcAft>
                <a:spcPts val="0"/>
              </a:spcAft>
              <a:buClr>
                <a:schemeClr val="dk1"/>
              </a:buClr>
              <a:buSzPct val="100000"/>
              <a:buNone/>
            </a:pPr>
            <a:r>
              <a:rPr lang="fr-CA" sz="1400"/>
              <a:t>Présentation au Comité permanent des changements climatiques et de l’intendance de l’environnement </a:t>
            </a:r>
          </a:p>
        </p:txBody>
      </p:sp>
      <p:pic>
        <p:nvPicPr>
          <p:cNvPr id="3" name="Picture 2" descr="A logo with a tree and a sun&#10;&#10;Description automatically generated">
            <a:extLst>
              <a:ext uri="{FF2B5EF4-FFF2-40B4-BE49-F238E27FC236}">
                <a16:creationId xmlns:a16="http://schemas.microsoft.com/office/drawing/2014/main" id="{9955F211-7610-C78A-6BC5-501FE5E09493}"/>
              </a:ext>
            </a:extLst>
          </p:cNvPr>
          <p:cNvPicPr>
            <a:picLocks noChangeAspect="1"/>
          </p:cNvPicPr>
          <p:nvPr/>
        </p:nvPicPr>
        <p:blipFill>
          <a:blip r:embed="rId3"/>
          <a:stretch>
            <a:fillRect/>
          </a:stretch>
        </p:blipFill>
        <p:spPr>
          <a:xfrm>
            <a:off x="3832376" y="5312221"/>
            <a:ext cx="2832148" cy="10020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
          <p:cNvSpPr txBox="1">
            <a:spLocks noGrp="1"/>
          </p:cNvSpPr>
          <p:nvPr>
            <p:ph type="title"/>
          </p:nvPr>
        </p:nvSpPr>
        <p:spPr>
          <a:xfrm>
            <a:off x="1166648" y="662152"/>
            <a:ext cx="8107354" cy="126824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CA">
                <a:solidFill>
                  <a:srgbClr val="00446A"/>
                </a:solidFill>
              </a:rPr>
              <a:t>La transition au Nouveau-Brunswick</a:t>
            </a:r>
          </a:p>
        </p:txBody>
      </p:sp>
      <p:sp>
        <p:nvSpPr>
          <p:cNvPr id="96" name="Google Shape;96;p2"/>
          <p:cNvSpPr txBox="1">
            <a:spLocks noGrp="1"/>
          </p:cNvSpPr>
          <p:nvPr>
            <p:ph idx="1"/>
          </p:nvPr>
        </p:nvSpPr>
        <p:spPr>
          <a:xfrm>
            <a:off x="1166648" y="1778697"/>
            <a:ext cx="8107354" cy="3423498"/>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10000"/>
              </a:lnSpc>
              <a:spcBef>
                <a:spcPts val="0"/>
              </a:spcBef>
              <a:spcAft>
                <a:spcPts val="0"/>
              </a:spcAft>
              <a:buClr>
                <a:schemeClr val="dk1"/>
              </a:buClr>
              <a:buSzPts val="2800"/>
              <a:buNone/>
            </a:pPr>
            <a:r>
              <a:rPr lang="fr-CA" sz="2800" dirty="0"/>
              <a:t>Suite à l’élimination progressive du charbon, le gouvernement fédéral a mis en œuvre le </a:t>
            </a:r>
            <a:r>
              <a:rPr lang="fr-CA" sz="2800" u="sng" dirty="0">
                <a:solidFill>
                  <a:schemeClr val="hlink"/>
                </a:solidFill>
                <a:hlinkClick r:id="rId3"/>
              </a:rPr>
              <a:t>Règlement sur les combustibles propres </a:t>
            </a:r>
            <a:r>
              <a:rPr lang="fr-CA" sz="2800" dirty="0"/>
              <a:t> et proposé le </a:t>
            </a:r>
            <a:r>
              <a:rPr lang="fr-CA" sz="2800" u="sng" dirty="0">
                <a:solidFill>
                  <a:schemeClr val="hlink"/>
                </a:solidFill>
                <a:hlinkClick r:id="rId4"/>
              </a:rPr>
              <a:t>Règlement sur l’électricité propre</a:t>
            </a:r>
            <a:r>
              <a:rPr lang="fr-CA" sz="2800" dirty="0"/>
              <a:t>.</a:t>
            </a:r>
          </a:p>
          <a:p>
            <a:pPr marL="0" lvl="0" indent="0" algn="l" rtl="0">
              <a:lnSpc>
                <a:spcPct val="150000"/>
              </a:lnSpc>
              <a:spcBef>
                <a:spcPts val="1000"/>
              </a:spcBef>
              <a:spcAft>
                <a:spcPts val="0"/>
              </a:spcAft>
              <a:buClr>
                <a:schemeClr val="dk1"/>
              </a:buClr>
              <a:buSzPts val="2800"/>
              <a:buNone/>
            </a:pPr>
            <a:r>
              <a:rPr lang="fr-CA" dirty="0"/>
              <a:t>Tiré du </a:t>
            </a:r>
            <a:r>
              <a:rPr lang="fr-CA" u="sng" dirty="0">
                <a:solidFill>
                  <a:schemeClr val="hlink"/>
                </a:solidFill>
                <a:hlinkClick r:id="rId5"/>
              </a:rPr>
              <a:t>Plan d’action climatique du N.-B. de 2022 à 2027</a:t>
            </a:r>
          </a:p>
          <a:p>
            <a:pPr marL="685800" lvl="1" indent="-228600" algn="l" rtl="0">
              <a:lnSpc>
                <a:spcPct val="150000"/>
              </a:lnSpc>
              <a:spcBef>
                <a:spcPts val="500"/>
              </a:spcBef>
              <a:spcAft>
                <a:spcPts val="0"/>
              </a:spcAft>
              <a:buClr>
                <a:schemeClr val="dk1"/>
              </a:buClr>
              <a:buSzPts val="2400"/>
              <a:buChar char="•"/>
            </a:pPr>
            <a:r>
              <a:rPr lang="fr-CA" sz="1800" dirty="0"/>
              <a:t>« Développer une stratégie pour l’électricité propre d’ici à 2025 en vue d’instaurer, d’ici à 2035, un système électrique carboneutre fondé sur des principes directeurs favorisant l’électricité propre, fiable, efficace et abordable. »</a:t>
            </a:r>
          </a:p>
          <a:p>
            <a:pPr marL="685800" lvl="1" indent="-76200" algn="l" rtl="0">
              <a:lnSpc>
                <a:spcPct val="90000"/>
              </a:lnSpc>
              <a:spcBef>
                <a:spcPts val="500"/>
              </a:spcBef>
              <a:spcAft>
                <a:spcPts val="0"/>
              </a:spcAft>
              <a:buClr>
                <a:schemeClr val="dk1"/>
              </a:buClr>
              <a:buSzPts val="24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0"/>
        <p:cNvGrpSpPr/>
        <p:nvPr/>
      </p:nvGrpSpPr>
      <p:grpSpPr>
        <a:xfrm>
          <a:off x="0" y="0"/>
          <a:ext cx="0" cy="0"/>
          <a:chOff x="0" y="0"/>
          <a:chExt cx="0" cy="0"/>
        </a:xfrm>
      </p:grpSpPr>
      <p:sp>
        <p:nvSpPr>
          <p:cNvPr id="101" name="Google Shape;101;p3"/>
          <p:cNvSpPr txBox="1">
            <a:spLocks noGrp="1"/>
          </p:cNvSpPr>
          <p:nvPr>
            <p:ph type="title"/>
          </p:nvPr>
        </p:nvSpPr>
        <p:spPr>
          <a:xfrm>
            <a:off x="726510" y="726510"/>
            <a:ext cx="10757917" cy="626301"/>
          </a:xfrm>
          <a:prstGeom prst="rect">
            <a:avLst/>
          </a:prstGeom>
        </p:spPr>
        <p:txBody>
          <a:bodyPr spcFirstLastPara="1" lIns="91425" tIns="45700" rIns="91425" bIns="45700" anchorCtr="0">
            <a:normAutofit fontScale="90000"/>
          </a:bodyPr>
          <a:lstStyle/>
          <a:p>
            <a:pPr marL="0" lvl="0" indent="0" rtl="0">
              <a:spcBef>
                <a:spcPts val="0"/>
              </a:spcBef>
              <a:spcAft>
                <a:spcPts val="0"/>
              </a:spcAft>
              <a:buClr>
                <a:schemeClr val="dk1"/>
              </a:buClr>
              <a:buSzPts val="4400"/>
              <a:buFont typeface="Calibri"/>
              <a:buNone/>
            </a:pPr>
            <a:r>
              <a:rPr lang="fr-CA">
                <a:solidFill>
                  <a:srgbClr val="00446A"/>
                </a:solidFill>
              </a:rPr>
              <a:t>Recommandations du Conseil de conservation</a:t>
            </a:r>
          </a:p>
        </p:txBody>
      </p:sp>
      <p:graphicFrame>
        <p:nvGraphicFramePr>
          <p:cNvPr id="104" name="Google Shape;102;p3">
            <a:extLst>
              <a:ext uri="{FF2B5EF4-FFF2-40B4-BE49-F238E27FC236}">
                <a16:creationId xmlns:a16="http://schemas.microsoft.com/office/drawing/2014/main" id="{2D17A670-040E-4797-DE2E-35D99B476C8B}"/>
              </a:ext>
            </a:extLst>
          </p:cNvPr>
          <p:cNvGraphicFramePr>
            <a:graphicFrameLocks noGrp="1"/>
          </p:cNvGraphicFramePr>
          <p:nvPr>
            <p:ph idx="1"/>
            <p:extLst>
              <p:ext uri="{D42A27DB-BD31-4B8C-83A1-F6EECF244321}">
                <p14:modId xmlns:p14="http://schemas.microsoft.com/office/powerpoint/2010/main" val="1451392615"/>
              </p:ext>
            </p:extLst>
          </p:nvPr>
        </p:nvGraphicFramePr>
        <p:xfrm>
          <a:off x="726509" y="1545531"/>
          <a:ext cx="10546915" cy="47425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6"/>
        <p:cNvGrpSpPr/>
        <p:nvPr/>
      </p:nvGrpSpPr>
      <p:grpSpPr>
        <a:xfrm>
          <a:off x="0" y="0"/>
          <a:ext cx="0" cy="0"/>
          <a:chOff x="0" y="0"/>
          <a:chExt cx="0" cy="0"/>
        </a:xfrm>
      </p:grpSpPr>
      <p:sp>
        <p:nvSpPr>
          <p:cNvPr id="107" name="Google Shape;107;p4"/>
          <p:cNvSpPr txBox="1">
            <a:spLocks noGrp="1"/>
          </p:cNvSpPr>
          <p:nvPr>
            <p:ph type="title"/>
          </p:nvPr>
        </p:nvSpPr>
        <p:spPr>
          <a:xfrm>
            <a:off x="450762" y="989556"/>
            <a:ext cx="9775064" cy="388307"/>
          </a:xfrm>
          <a:prstGeom prst="rect">
            <a:avLst/>
          </a:prstGeom>
        </p:spPr>
        <p:txBody>
          <a:bodyPr spcFirstLastPara="1" lIns="91425" tIns="45700" rIns="91425" bIns="45700" anchor="t" anchorCtr="0">
            <a:noAutofit/>
          </a:bodyPr>
          <a:lstStyle/>
          <a:p>
            <a:pPr marL="0" lvl="0" indent="0" rtl="0">
              <a:spcBef>
                <a:spcPts val="0"/>
              </a:spcBef>
              <a:spcAft>
                <a:spcPts val="0"/>
              </a:spcAft>
              <a:buClr>
                <a:schemeClr val="dk1"/>
              </a:buClr>
              <a:buSzPts val="4400"/>
              <a:buFont typeface="Calibri"/>
              <a:buNone/>
            </a:pPr>
            <a:r>
              <a:rPr lang="fr-CA" dirty="0">
                <a:solidFill>
                  <a:srgbClr val="00446A"/>
                </a:solidFill>
              </a:rPr>
              <a:t>Partie 1 : Stratégie pour l’électricité propre</a:t>
            </a:r>
          </a:p>
        </p:txBody>
      </p:sp>
      <p:sp>
        <p:nvSpPr>
          <p:cNvPr id="108" name="Google Shape;108;p4"/>
          <p:cNvSpPr txBox="1">
            <a:spLocks noGrp="1"/>
          </p:cNvSpPr>
          <p:nvPr>
            <p:ph idx="1"/>
          </p:nvPr>
        </p:nvSpPr>
        <p:spPr>
          <a:xfrm>
            <a:off x="1003796" y="1778696"/>
            <a:ext cx="8743167" cy="4262666"/>
          </a:xfrm>
          <a:prstGeom prst="rect">
            <a:avLst/>
          </a:prstGeom>
        </p:spPr>
        <p:txBody>
          <a:bodyPr spcFirstLastPara="1" lIns="91425" tIns="45700" rIns="91425" bIns="45700" anchorCtr="0">
            <a:noAutofit/>
          </a:bodyPr>
          <a:lstStyle/>
          <a:p>
            <a:pPr marL="0" lvl="0" indent="0" rtl="0">
              <a:spcBef>
                <a:spcPts val="600"/>
              </a:spcBef>
              <a:spcAft>
                <a:spcPts val="600"/>
              </a:spcAft>
              <a:buClr>
                <a:schemeClr val="dk1"/>
              </a:buClr>
              <a:buSzPts val="2800"/>
              <a:buNone/>
            </a:pPr>
            <a:r>
              <a:rPr lang="fr-CA" sz="1600" dirty="0"/>
              <a:t>Selon l’alinéa 68 </a:t>
            </a:r>
            <a:r>
              <a:rPr lang="fr-CA" sz="1600" i="1" dirty="0"/>
              <a:t>b</a:t>
            </a:r>
            <a:r>
              <a:rPr lang="fr-CA" sz="1600" dirty="0"/>
              <a:t>) de la </a:t>
            </a:r>
            <a:r>
              <a:rPr lang="fr-CA" sz="1600" i="1" dirty="0"/>
              <a:t>Loi sur l’électricité</a:t>
            </a:r>
            <a:r>
              <a:rPr lang="fr-CA" sz="1600" dirty="0"/>
              <a:t>, les énergies renouvelables sont la meilleure option pour l’avenir</a:t>
            </a:r>
          </a:p>
          <a:p>
            <a:pPr marL="0" lvl="0" indent="0" rtl="0">
              <a:spcBef>
                <a:spcPts val="600"/>
              </a:spcBef>
              <a:spcAft>
                <a:spcPts val="600"/>
              </a:spcAft>
              <a:buClr>
                <a:schemeClr val="dk1"/>
              </a:buClr>
              <a:buSzPts val="2800"/>
              <a:buNone/>
            </a:pPr>
            <a:r>
              <a:rPr lang="fr-CA" sz="1600" dirty="0"/>
              <a:t>(b) elles seraient stables et prévisibles du fait que l’ensemble des sources et des installations de la Société servant à l’approvisionnement, au transport et à la distribution d’électricité dans la province seraient gérées et exploitées d’une manière compatible avec la prestation d’un </a:t>
            </a:r>
            <a:r>
              <a:rPr lang="fr-CA" sz="1600" b="1" dirty="0"/>
              <a:t>service fiable, sécuritaire et économiquement durable</a:t>
            </a:r>
            <a:r>
              <a:rPr lang="fr-CA" sz="1600" dirty="0"/>
              <a:t> de telle sorte que :</a:t>
            </a:r>
          </a:p>
          <a:p>
            <a:pPr marL="685800" lvl="1" indent="-228600" rtl="0">
              <a:spcBef>
                <a:spcPts val="600"/>
              </a:spcBef>
              <a:spcAft>
                <a:spcPts val="600"/>
              </a:spcAft>
              <a:buClr>
                <a:schemeClr val="dk1"/>
              </a:buClr>
              <a:buSzPts val="2400"/>
              <a:buChar char="•"/>
            </a:pPr>
            <a:r>
              <a:rPr lang="fr-CA" dirty="0"/>
              <a:t>(i) l’approvisionnement en électricité, son transport et sa distribution soient les plus efficients;</a:t>
            </a:r>
          </a:p>
          <a:p>
            <a:pPr marL="685800" lvl="1" indent="-228600" rtl="0">
              <a:spcBef>
                <a:spcPts val="600"/>
              </a:spcBef>
              <a:spcAft>
                <a:spcPts val="600"/>
              </a:spcAft>
              <a:buClr>
                <a:schemeClr val="dk1"/>
              </a:buClr>
              <a:buSzPts val="2400"/>
              <a:buChar char="•"/>
            </a:pPr>
            <a:r>
              <a:rPr lang="fr-CA" dirty="0"/>
              <a:t>(ii) les consommateurs de la province jouissent d’un accès équitable à un approvisionnement sûr en électricité;</a:t>
            </a:r>
          </a:p>
          <a:p>
            <a:pPr marL="685800" lvl="1" indent="-228600" rtl="0">
              <a:spcBef>
                <a:spcPts val="600"/>
              </a:spcBef>
              <a:spcAft>
                <a:spcPts val="600"/>
              </a:spcAft>
              <a:buClr>
                <a:schemeClr val="dk1"/>
              </a:buClr>
              <a:buSzPts val="2400"/>
              <a:buChar char="•"/>
            </a:pPr>
            <a:r>
              <a:rPr lang="fr-CA" dirty="0"/>
              <a:t>(iii) les consommateurs de la province reçoivent des services au coût le moins élevé.</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5"/>
          <p:cNvSpPr txBox="1">
            <a:spLocks noGrp="1"/>
          </p:cNvSpPr>
          <p:nvPr>
            <p:ph type="title"/>
          </p:nvPr>
        </p:nvSpPr>
        <p:spPr>
          <a:xfrm>
            <a:off x="1023257" y="494270"/>
            <a:ext cx="8812721" cy="70433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CA" sz="2800">
                <a:solidFill>
                  <a:srgbClr val="00446A"/>
                </a:solidFill>
              </a:rPr>
              <a:t>Quelles sources d’énergie doit-on préconiser?</a:t>
            </a:r>
          </a:p>
        </p:txBody>
      </p:sp>
      <p:sp>
        <p:nvSpPr>
          <p:cNvPr id="115" name="Google Shape;115;p5"/>
          <p:cNvSpPr txBox="1">
            <a:spLocks noGrp="1"/>
          </p:cNvSpPr>
          <p:nvPr>
            <p:ph idx="1"/>
          </p:nvPr>
        </p:nvSpPr>
        <p:spPr>
          <a:xfrm>
            <a:off x="1023256" y="1198606"/>
            <a:ext cx="7965701" cy="30267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fr-CA" sz="2000" b="1">
                <a:solidFill>
                  <a:srgbClr val="00446A"/>
                </a:solidFill>
              </a:rPr>
              <a:t>Donnons aux Néo-Brunswickois ce qu’ils veulent</a:t>
            </a:r>
          </a:p>
        </p:txBody>
      </p:sp>
      <p:pic>
        <p:nvPicPr>
          <p:cNvPr id="116" name="Google Shape;116;p5"/>
          <p:cNvPicPr preferRelativeResize="0"/>
          <p:nvPr/>
        </p:nvPicPr>
        <p:blipFill rotWithShape="1">
          <a:blip r:embed="rId3">
            <a:alphaModFix/>
          </a:blip>
          <a:srcRect t="21697"/>
          <a:stretch/>
        </p:blipFill>
        <p:spPr>
          <a:xfrm>
            <a:off x="896552" y="3347905"/>
            <a:ext cx="7827318" cy="3334381"/>
          </a:xfrm>
          <a:prstGeom prst="rect">
            <a:avLst/>
          </a:prstGeom>
          <a:noFill/>
          <a:ln>
            <a:noFill/>
          </a:ln>
        </p:spPr>
      </p:pic>
      <p:sp>
        <p:nvSpPr>
          <p:cNvPr id="117" name="Google Shape;117;p5"/>
          <p:cNvSpPr txBox="1"/>
          <p:nvPr/>
        </p:nvSpPr>
        <p:spPr>
          <a:xfrm>
            <a:off x="676141" y="1582371"/>
            <a:ext cx="9026333" cy="236984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dirty="0">
                <a:solidFill>
                  <a:srgbClr val="0E101A"/>
                </a:solidFill>
                <a:latin typeface="Calibri"/>
                <a:ea typeface="Calibri"/>
                <a:cs typeface="Calibri"/>
                <a:sym typeface="Calibri"/>
              </a:rPr>
              <a:t>Au cours des prochaines années, les responsables des services publics devront prendre des décisions sur la façon de fournir de l’électricité à leurs clients. Veuillez indiquer dans quelle mesure vous êtes en faveur ou non de la mise en œuvre des options de production d’électricité suivantes dans votre communauté ou votre région. Vous remarquerez qu’il y a une option « ne sait pas », mais nous vous encourageons à la choisir uniquement si vous n’avez pas d’opinion à ce sujet. </a:t>
            </a:r>
            <a:r>
              <a:rPr lang="fr-CA" b="1" dirty="0">
                <a:solidFill>
                  <a:srgbClr val="0E101A"/>
                </a:solidFill>
                <a:latin typeface="Calibri"/>
                <a:ea typeface="Calibri"/>
                <a:cs typeface="Calibri"/>
                <a:sym typeface="Calibri"/>
              </a:rPr>
              <a:t>Résultats relevés en octobre 2022 : Très favorable, favorable, quelque peu favorable </a:t>
            </a:r>
            <a:r>
              <a:rPr lang="fr-CA" dirty="0">
                <a:solidFill>
                  <a:srgbClr val="0E101A"/>
                </a:solidFill>
                <a:latin typeface="Calibri"/>
                <a:ea typeface="Calibri"/>
                <a:cs typeface="Calibri"/>
                <a:sym typeface="Calibri"/>
              </a:rPr>
              <a:t>(</a:t>
            </a:r>
            <a:r>
              <a:rPr lang="fr-CA" u="sng" dirty="0">
                <a:solidFill>
                  <a:srgbClr val="00446A"/>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Sondage national sur le règlement sur l’électricité propre</a:t>
            </a:r>
            <a:r>
              <a:rPr lang="fr-CA" sz="1100" dirty="0">
                <a:solidFill>
                  <a:srgbClr val="00446A"/>
                </a:solidFill>
              </a:rPr>
              <a:t> </a:t>
            </a:r>
            <a:r>
              <a:rPr lang="fr-CA" sz="1600" dirty="0">
                <a:solidFill>
                  <a:srgbClr val="00446A"/>
                </a:solidFill>
              </a:rPr>
              <a:t>du Conseil de conservation du Nouveau-Brunswick).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6"/>
          <p:cNvSpPr txBox="1">
            <a:spLocks noGrp="1"/>
          </p:cNvSpPr>
          <p:nvPr>
            <p:ph type="title"/>
          </p:nvPr>
        </p:nvSpPr>
        <p:spPr>
          <a:xfrm>
            <a:off x="677334" y="609600"/>
            <a:ext cx="8596668" cy="82378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CA" sz="2800">
                <a:solidFill>
                  <a:srgbClr val="00446A"/>
                </a:solidFill>
              </a:rPr>
              <a:t>Adopter une approche par portefeuille </a:t>
            </a:r>
          </a:p>
        </p:txBody>
      </p:sp>
      <p:sp>
        <p:nvSpPr>
          <p:cNvPr id="123" name="Google Shape;123;p6"/>
          <p:cNvSpPr txBox="1">
            <a:spLocks noGrp="1"/>
          </p:cNvSpPr>
          <p:nvPr>
            <p:ph idx="1"/>
          </p:nvPr>
        </p:nvSpPr>
        <p:spPr>
          <a:xfrm>
            <a:off x="838200" y="1240077"/>
            <a:ext cx="8910113" cy="4801949"/>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600"/>
              </a:spcBef>
              <a:spcAft>
                <a:spcPts val="600"/>
              </a:spcAft>
              <a:buClr>
                <a:schemeClr val="dk1"/>
              </a:buClr>
              <a:buSzPts val="2800"/>
              <a:buChar char="•"/>
            </a:pPr>
            <a:r>
              <a:rPr lang="fr-CA" dirty="0"/>
              <a:t>Tiré du </a:t>
            </a:r>
            <a:r>
              <a:rPr lang="fr-CA" u="sng" dirty="0">
                <a:solidFill>
                  <a:srgbClr val="00446A"/>
                </a:solidFill>
                <a:hlinkClick r:id="rId3">
                  <a:extLst>
                    <a:ext uri="{A12FA001-AC4F-418D-AE19-62706E023703}">
                      <ahyp:hlinkClr xmlns:ahyp="http://schemas.microsoft.com/office/drawing/2018/hyperlinkcolor" val="tx"/>
                    </a:ext>
                  </a:extLst>
                </a:hlinkClick>
              </a:rPr>
              <a:t>PIR d’Énergie NB </a:t>
            </a:r>
            <a:r>
              <a:rPr lang="fr-CA" dirty="0"/>
              <a:t>: L’équation énergie-équilibre horaire pour une semaine de janvier 2043 pour le scénario A (scénario d’électrification élevée avec technologie au rythme rapide)</a:t>
            </a:r>
          </a:p>
          <a:p>
            <a:pPr marL="228600" lvl="0" indent="-50800" algn="l" rtl="0">
              <a:lnSpc>
                <a:spcPct val="90000"/>
              </a:lnSpc>
              <a:spcBef>
                <a:spcPts val="1000"/>
              </a:spcBef>
              <a:spcAft>
                <a:spcPts val="0"/>
              </a:spcAft>
              <a:buClr>
                <a:schemeClr val="dk1"/>
              </a:buClr>
              <a:buSzPts val="2800"/>
              <a:buNone/>
            </a:pPr>
            <a:endParaRPr dirty="0"/>
          </a:p>
        </p:txBody>
      </p:sp>
      <p:pic>
        <p:nvPicPr>
          <p:cNvPr id="124" name="Google Shape;124;p6"/>
          <p:cNvPicPr preferRelativeResize="0"/>
          <p:nvPr/>
        </p:nvPicPr>
        <p:blipFill rotWithShape="1">
          <a:blip r:embed="rId4">
            <a:alphaModFix/>
          </a:blip>
          <a:srcRect/>
          <a:stretch/>
        </p:blipFill>
        <p:spPr>
          <a:xfrm>
            <a:off x="363889" y="2504431"/>
            <a:ext cx="8910113" cy="353759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7"/>
          <p:cNvSpPr txBox="1">
            <a:spLocks noGrp="1"/>
          </p:cNvSpPr>
          <p:nvPr>
            <p:ph type="title"/>
          </p:nvPr>
        </p:nvSpPr>
        <p:spPr>
          <a:xfrm>
            <a:off x="604000" y="629468"/>
            <a:ext cx="9103671" cy="6939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fr-CA" sz="2800">
                <a:solidFill>
                  <a:srgbClr val="00446A"/>
                </a:solidFill>
              </a:rPr>
              <a:t>Prioriser l’investissement dans les ressources renouvelables abondantes </a:t>
            </a:r>
          </a:p>
        </p:txBody>
      </p:sp>
      <p:graphicFrame>
        <p:nvGraphicFramePr>
          <p:cNvPr id="130" name="Google Shape;130;p7"/>
          <p:cNvGraphicFramePr/>
          <p:nvPr>
            <p:extLst>
              <p:ext uri="{D42A27DB-BD31-4B8C-83A1-F6EECF244321}">
                <p14:modId xmlns:p14="http://schemas.microsoft.com/office/powerpoint/2010/main" val="2395497178"/>
              </p:ext>
            </p:extLst>
          </p:nvPr>
        </p:nvGraphicFramePr>
        <p:xfrm>
          <a:off x="719129" y="1705605"/>
          <a:ext cx="8230275" cy="4639605"/>
        </p:xfrm>
        <a:graphic>
          <a:graphicData uri="http://schemas.openxmlformats.org/drawingml/2006/table">
            <a:tbl>
              <a:tblPr>
                <a:noFill/>
                <a:tableStyleId>{8EC1CC21-D65B-46BC-A269-20376A0A52CF}</a:tableStyleId>
              </a:tblPr>
              <a:tblGrid>
                <a:gridCol w="1649289">
                  <a:extLst>
                    <a:ext uri="{9D8B030D-6E8A-4147-A177-3AD203B41FA5}">
                      <a16:colId xmlns:a16="http://schemas.microsoft.com/office/drawing/2014/main" val="20000"/>
                    </a:ext>
                  </a:extLst>
                </a:gridCol>
                <a:gridCol w="3618086">
                  <a:extLst>
                    <a:ext uri="{9D8B030D-6E8A-4147-A177-3AD203B41FA5}">
                      <a16:colId xmlns:a16="http://schemas.microsoft.com/office/drawing/2014/main" val="20001"/>
                    </a:ext>
                  </a:extLst>
                </a:gridCol>
                <a:gridCol w="2962900">
                  <a:extLst>
                    <a:ext uri="{9D8B030D-6E8A-4147-A177-3AD203B41FA5}">
                      <a16:colId xmlns:a16="http://schemas.microsoft.com/office/drawing/2014/main" val="20002"/>
                    </a:ext>
                  </a:extLst>
                </a:gridCol>
              </a:tblGrid>
              <a:tr h="430640">
                <a:tc>
                  <a:txBody>
                    <a:bodyPr/>
                    <a:lstStyle/>
                    <a:p>
                      <a:pPr marL="0" marR="0" lvl="0" indent="0" algn="ctr" rtl="0">
                        <a:spcBef>
                          <a:spcPts val="0"/>
                        </a:spcBef>
                        <a:spcAft>
                          <a:spcPts val="0"/>
                        </a:spcAft>
                        <a:buNone/>
                      </a:pPr>
                      <a:r>
                        <a:rPr lang="fr-CA" sz="1400" b="1" i="0" u="none" strike="noStrike" cap="none">
                          <a:solidFill>
                            <a:schemeClr val="bg1"/>
                          </a:solidFill>
                          <a:latin typeface="Arial"/>
                          <a:ea typeface="Arial"/>
                          <a:cs typeface="Arial"/>
                          <a:sym typeface="Arial"/>
                        </a:rPr>
                        <a:t>Année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tc>
                  <a:txBody>
                    <a:bodyPr/>
                    <a:lstStyle/>
                    <a:p>
                      <a:pPr marL="0" marR="0" lvl="0" indent="0" algn="ctr" rtl="0">
                        <a:spcBef>
                          <a:spcPts val="0"/>
                        </a:spcBef>
                        <a:spcAft>
                          <a:spcPts val="0"/>
                        </a:spcAft>
                        <a:buNone/>
                      </a:pPr>
                      <a:r>
                        <a:rPr lang="fr-CA" sz="1400" b="1" i="0" u="none" strike="noStrike" cap="none">
                          <a:solidFill>
                            <a:schemeClr val="bg1"/>
                          </a:solidFill>
                          <a:latin typeface="Arial"/>
                          <a:ea typeface="Arial"/>
                          <a:cs typeface="Arial"/>
                          <a:sym typeface="Arial"/>
                        </a:rPr>
                        <a:t>Installations de génération d’énergies renouvelables récentes (principalement énergie éolienne) MW</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tc>
                  <a:txBody>
                    <a:bodyPr/>
                    <a:lstStyle/>
                    <a:p>
                      <a:pPr marL="0" marR="0" lvl="0" indent="0" algn="ctr" rtl="0">
                        <a:spcBef>
                          <a:spcPts val="0"/>
                        </a:spcBef>
                        <a:spcAft>
                          <a:spcPts val="0"/>
                        </a:spcAft>
                        <a:buNone/>
                      </a:pPr>
                      <a:r>
                        <a:rPr lang="fr-CA" sz="1400" b="1" i="0" u="none" strike="noStrike" cap="none">
                          <a:solidFill>
                            <a:schemeClr val="bg1"/>
                          </a:solidFill>
                          <a:latin typeface="Arial"/>
                          <a:ea typeface="Arial"/>
                          <a:cs typeface="Arial"/>
                          <a:sym typeface="Arial"/>
                        </a:rPr>
                        <a:t>Installations d’entreposage récentes (principalement batteries)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extLst>
                  <a:ext uri="{0D108BD9-81ED-4DB2-BD59-A6C34878D82A}">
                    <a16:rowId xmlns:a16="http://schemas.microsoft.com/office/drawing/2014/main" val="10000"/>
                  </a:ext>
                </a:extLst>
              </a:tr>
              <a:tr h="352625">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2025 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100</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20</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r h="352625">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2026 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200</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40</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2"/>
                  </a:ext>
                </a:extLst>
              </a:tr>
              <a:tr h="352625">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2027 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300 (objectif d’Énergie NB)</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60 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3"/>
                  </a:ext>
                </a:extLst>
              </a:tr>
              <a:tr h="352625">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2028 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400 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80 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r h="352625">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2029 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500 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100 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5"/>
                  </a:ext>
                </a:extLst>
              </a:tr>
              <a:tr h="352625">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2030 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600 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120 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6"/>
                  </a:ext>
                </a:extLst>
              </a:tr>
              <a:tr h="352625">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2031 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700 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140 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7"/>
                  </a:ext>
                </a:extLst>
              </a:tr>
              <a:tr h="352625">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2032 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800 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160 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8"/>
                  </a:ext>
                </a:extLst>
              </a:tr>
              <a:tr h="352625">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2033 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900 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180 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9"/>
                  </a:ext>
                </a:extLst>
              </a:tr>
              <a:tr h="352625">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2034 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1000 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200 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10"/>
                  </a:ext>
                </a:extLst>
              </a:tr>
              <a:tr h="352625">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2035 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1100 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r>
                        <a:rPr lang="fr-CA" sz="1400" b="0" i="0" u="none" strike="noStrike" cap="none">
                          <a:solidFill>
                            <a:srgbClr val="000000"/>
                          </a:solidFill>
                          <a:latin typeface="Arial"/>
                          <a:ea typeface="Arial"/>
                          <a:cs typeface="Arial"/>
                          <a:sym typeface="Arial"/>
                        </a:rPr>
                        <a:t>220 </a:t>
                      </a:r>
                    </a:p>
                  </a:txBody>
                  <a:tcPr marL="120650" marR="120650" marT="60325" marB="603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11"/>
                  </a:ext>
                </a:extLst>
              </a:tr>
            </a:tbl>
          </a:graphicData>
        </a:graphic>
      </p:graphicFrame>
      <p:sp>
        <p:nvSpPr>
          <p:cNvPr id="131" name="Google Shape;131;p7"/>
          <p:cNvSpPr txBox="1"/>
          <p:nvPr/>
        </p:nvSpPr>
        <p:spPr>
          <a:xfrm>
            <a:off x="831863" y="6350059"/>
            <a:ext cx="9520322"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0" i="0" u="none" strike="noStrike" cap="none" dirty="0">
                <a:solidFill>
                  <a:schemeClr val="dk1"/>
                </a:solidFill>
                <a:latin typeface="Calibri"/>
                <a:ea typeface="Calibri"/>
                <a:cs typeface="Calibri"/>
                <a:sym typeface="Calibri"/>
              </a:rPr>
              <a:t>*Avec une cible supplémentaire de 30 </a:t>
            </a:r>
            <a:r>
              <a:rPr lang="fr-CA" sz="1400" dirty="0">
                <a:solidFill>
                  <a:schemeClr val="dk1"/>
                </a:solidFill>
                <a:latin typeface="Calibri"/>
                <a:ea typeface="Calibri"/>
                <a:cs typeface="Calibri"/>
                <a:sym typeface="Calibri"/>
              </a:rPr>
              <a:t>mégawattheures</a:t>
            </a:r>
            <a:r>
              <a:rPr lang="fr-CA" sz="1400" b="0" i="0" u="none" strike="noStrike" cap="none" dirty="0">
                <a:solidFill>
                  <a:schemeClr val="dk1"/>
                </a:solidFill>
                <a:latin typeface="Calibri"/>
                <a:ea typeface="Calibri"/>
                <a:cs typeface="Calibri"/>
                <a:sym typeface="Calibri"/>
              </a:rPr>
              <a:t> d’énergie solaire d’ici 2035 – à des fins résidentielles ou commerciales*.</a:t>
            </a:r>
          </a:p>
        </p:txBody>
      </p:sp>
      <p:sp>
        <p:nvSpPr>
          <p:cNvPr id="132" name="Google Shape;132;p7"/>
          <p:cNvSpPr txBox="1"/>
          <p:nvPr/>
        </p:nvSpPr>
        <p:spPr>
          <a:xfrm>
            <a:off x="604000" y="1247275"/>
            <a:ext cx="6712304"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800">
                <a:solidFill>
                  <a:schemeClr val="dk1"/>
                </a:solidFill>
                <a:latin typeface="Calibri"/>
                <a:ea typeface="Calibri"/>
                <a:cs typeface="Calibri"/>
                <a:sym typeface="Calibri"/>
              </a:rPr>
              <a:t>Recommandations du Conseil de conservation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8"/>
          <p:cNvSpPr txBox="1">
            <a:spLocks noGrp="1"/>
          </p:cNvSpPr>
          <p:nvPr>
            <p:ph type="title"/>
          </p:nvPr>
        </p:nvSpPr>
        <p:spPr>
          <a:xfrm>
            <a:off x="381000" y="79375"/>
            <a:ext cx="108902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CA" sz="2800">
                <a:solidFill>
                  <a:srgbClr val="00446A"/>
                </a:solidFill>
              </a:rPr>
              <a:t>Coût actualisé de l’énergie</a:t>
            </a:r>
          </a:p>
        </p:txBody>
      </p:sp>
      <p:sp>
        <p:nvSpPr>
          <p:cNvPr id="138" name="Google Shape;138;p8"/>
          <p:cNvSpPr txBox="1">
            <a:spLocks noGrp="1"/>
          </p:cNvSpPr>
          <p:nvPr>
            <p:ph idx="1"/>
          </p:nvPr>
        </p:nvSpPr>
        <p:spPr>
          <a:xfrm>
            <a:off x="381000" y="1165563"/>
            <a:ext cx="2807043" cy="3443507"/>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ct val="100000"/>
              <a:buChar char="•"/>
            </a:pPr>
            <a:r>
              <a:rPr lang="fr-CA" dirty="0"/>
              <a:t>E3 a fourni des données à Énergie NB : </a:t>
            </a:r>
            <a:r>
              <a:rPr lang="fr-CA" u="sng" dirty="0">
                <a:solidFill>
                  <a:schemeClr val="hlink"/>
                </a:solidFill>
                <a:hlinkClick r:id="rId3"/>
              </a:rPr>
              <a:t>Étude sur les options d’approvisionnement d’Énergie NB et les nouvelles technologies</a:t>
            </a:r>
          </a:p>
          <a:p>
            <a:pPr marL="228600" lvl="0" indent="-64135" algn="l" rtl="0">
              <a:lnSpc>
                <a:spcPct val="90000"/>
              </a:lnSpc>
              <a:spcBef>
                <a:spcPts val="1000"/>
              </a:spcBef>
              <a:spcAft>
                <a:spcPts val="0"/>
              </a:spcAft>
              <a:buClr>
                <a:schemeClr val="dk1"/>
              </a:buClr>
              <a:buSzPct val="100000"/>
              <a:buNone/>
            </a:pPr>
            <a:endParaRPr dirty="0"/>
          </a:p>
          <a:p>
            <a:pPr marL="228600" lvl="0" indent="-228600" algn="l" rtl="0">
              <a:lnSpc>
                <a:spcPct val="90000"/>
              </a:lnSpc>
              <a:spcBef>
                <a:spcPts val="1000"/>
              </a:spcBef>
              <a:spcAft>
                <a:spcPts val="0"/>
              </a:spcAft>
              <a:buClr>
                <a:schemeClr val="dk1"/>
              </a:buClr>
              <a:buSzPct val="100000"/>
              <a:buChar char="•"/>
            </a:pPr>
            <a:r>
              <a:rPr lang="fr-CA" dirty="0"/>
              <a:t>L’énergie éolienne côtière est aujourd’hui la ressource énergétique la moins coûteuse et le demeurera </a:t>
            </a:r>
            <a:r>
              <a:rPr lang="fr-CA"/>
              <a:t>à moyen </a:t>
            </a:r>
            <a:r>
              <a:rPr lang="fr-CA" dirty="0"/>
              <a:t>terme.</a:t>
            </a:r>
          </a:p>
        </p:txBody>
      </p:sp>
      <p:pic>
        <p:nvPicPr>
          <p:cNvPr id="139" name="Google Shape;139;p8"/>
          <p:cNvPicPr preferRelativeResize="0"/>
          <p:nvPr/>
        </p:nvPicPr>
        <p:blipFill rotWithShape="1">
          <a:blip r:embed="rId4">
            <a:alphaModFix/>
          </a:blip>
          <a:srcRect/>
          <a:stretch/>
        </p:blipFill>
        <p:spPr>
          <a:xfrm>
            <a:off x="3188043" y="1165563"/>
            <a:ext cx="7644507" cy="5062200"/>
          </a:xfrm>
          <a:prstGeom prst="rect">
            <a:avLst/>
          </a:prstGeom>
          <a:noFill/>
          <a:ln>
            <a:noFill/>
          </a:ln>
        </p:spPr>
      </p:pic>
      <p:pic>
        <p:nvPicPr>
          <p:cNvPr id="3" name="Picture 2" descr="A blue circle with white and gold letters&#10;&#10;Description automatically generated">
            <a:extLst>
              <a:ext uri="{FF2B5EF4-FFF2-40B4-BE49-F238E27FC236}">
                <a16:creationId xmlns:a16="http://schemas.microsoft.com/office/drawing/2014/main" id="{FCAB9A77-2DF3-129C-28F3-B82DA3DD67F7}"/>
              </a:ext>
            </a:extLst>
          </p:cNvPr>
          <p:cNvPicPr>
            <a:picLocks noChangeAspect="1"/>
          </p:cNvPicPr>
          <p:nvPr/>
        </p:nvPicPr>
        <p:blipFill>
          <a:blip r:embed="rId5"/>
          <a:stretch>
            <a:fillRect/>
          </a:stretch>
        </p:blipFill>
        <p:spPr>
          <a:xfrm>
            <a:off x="3188043" y="6327689"/>
            <a:ext cx="391320" cy="391320"/>
          </a:xfrm>
          <a:prstGeom prst="rect">
            <a:avLst/>
          </a:prstGeom>
        </p:spPr>
      </p:pic>
      <p:sp>
        <p:nvSpPr>
          <p:cNvPr id="4" name="TextBox 3">
            <a:extLst>
              <a:ext uri="{FF2B5EF4-FFF2-40B4-BE49-F238E27FC236}">
                <a16:creationId xmlns:a16="http://schemas.microsoft.com/office/drawing/2014/main" id="{E93E2139-087B-E97B-9202-D72A8CBDB87D}"/>
              </a:ext>
            </a:extLst>
          </p:cNvPr>
          <p:cNvSpPr txBox="1"/>
          <p:nvPr/>
        </p:nvSpPr>
        <p:spPr>
          <a:xfrm>
            <a:off x="3638979" y="6368491"/>
            <a:ext cx="2984243" cy="307777"/>
          </a:xfrm>
          <a:prstGeom prst="rect">
            <a:avLst/>
          </a:prstGeom>
          <a:noFill/>
        </p:spPr>
        <p:txBody>
          <a:bodyPr wrap="square" rtlCol="0">
            <a:spAutoFit/>
          </a:bodyPr>
          <a:lstStyle/>
          <a:p>
            <a:r>
              <a:rPr lang="fr-CA" sz="1400"/>
              <a:t>Energy+Environmental Economics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9"/>
          <p:cNvSpPr txBox="1">
            <a:spLocks noGrp="1"/>
          </p:cNvSpPr>
          <p:nvPr>
            <p:ph type="title"/>
          </p:nvPr>
        </p:nvSpPr>
        <p:spPr>
          <a:xfrm>
            <a:off x="838200" y="300477"/>
            <a:ext cx="10515600" cy="8350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CA" sz="2800">
                <a:solidFill>
                  <a:srgbClr val="00446A"/>
                </a:solidFill>
              </a:rPr>
              <a:t>Coûts en capital</a:t>
            </a:r>
          </a:p>
        </p:txBody>
      </p:sp>
      <p:pic>
        <p:nvPicPr>
          <p:cNvPr id="148" name="Google Shape;148;p9"/>
          <p:cNvPicPr preferRelativeResize="0"/>
          <p:nvPr/>
        </p:nvPicPr>
        <p:blipFill rotWithShape="1">
          <a:blip r:embed="rId3">
            <a:alphaModFix/>
          </a:blip>
          <a:srcRect/>
          <a:stretch/>
        </p:blipFill>
        <p:spPr>
          <a:xfrm>
            <a:off x="838200" y="961698"/>
            <a:ext cx="10960100" cy="5244140"/>
          </a:xfrm>
          <a:prstGeom prst="rect">
            <a:avLst/>
          </a:prstGeom>
          <a:noFill/>
          <a:ln>
            <a:noFill/>
          </a:ln>
        </p:spPr>
      </p:pic>
      <p:sp>
        <p:nvSpPr>
          <p:cNvPr id="150" name="Google Shape;150;p9"/>
          <p:cNvSpPr/>
          <p:nvPr/>
        </p:nvSpPr>
        <p:spPr>
          <a:xfrm>
            <a:off x="11096368" y="1297459"/>
            <a:ext cx="568410" cy="4598843"/>
          </a:xfrm>
          <a:prstGeom prst="rect">
            <a:avLst/>
          </a:prstGeom>
          <a:noFill/>
          <a:ln w="2857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 name="Picture 1" descr="A blue circle with white and gold letters&#10;&#10;Description automatically generated">
            <a:extLst>
              <a:ext uri="{FF2B5EF4-FFF2-40B4-BE49-F238E27FC236}">
                <a16:creationId xmlns:a16="http://schemas.microsoft.com/office/drawing/2014/main" id="{52CF41D1-F879-3714-4EDE-4B7C97D847D5}"/>
              </a:ext>
            </a:extLst>
          </p:cNvPr>
          <p:cNvPicPr>
            <a:picLocks noChangeAspect="1"/>
          </p:cNvPicPr>
          <p:nvPr/>
        </p:nvPicPr>
        <p:blipFill>
          <a:blip r:embed="rId4"/>
          <a:stretch>
            <a:fillRect/>
          </a:stretch>
        </p:blipFill>
        <p:spPr>
          <a:xfrm>
            <a:off x="3188043" y="6327689"/>
            <a:ext cx="391320" cy="391320"/>
          </a:xfrm>
          <a:prstGeom prst="rect">
            <a:avLst/>
          </a:prstGeom>
        </p:spPr>
      </p:pic>
      <p:sp>
        <p:nvSpPr>
          <p:cNvPr id="3" name="TextBox 2">
            <a:extLst>
              <a:ext uri="{FF2B5EF4-FFF2-40B4-BE49-F238E27FC236}">
                <a16:creationId xmlns:a16="http://schemas.microsoft.com/office/drawing/2014/main" id="{74425983-2E21-85C9-0AB1-10F013AC6499}"/>
              </a:ext>
            </a:extLst>
          </p:cNvPr>
          <p:cNvSpPr txBox="1"/>
          <p:nvPr/>
        </p:nvSpPr>
        <p:spPr>
          <a:xfrm>
            <a:off x="3638979" y="6368491"/>
            <a:ext cx="2984243" cy="307777"/>
          </a:xfrm>
          <a:prstGeom prst="rect">
            <a:avLst/>
          </a:prstGeom>
          <a:noFill/>
        </p:spPr>
        <p:txBody>
          <a:bodyPr wrap="square" rtlCol="0">
            <a:spAutoFit/>
          </a:bodyPr>
          <a:lstStyle/>
          <a:p>
            <a:r>
              <a:rPr lang="fr-CA" sz="1400"/>
              <a:t>Energy+Environmental Economics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0"/>
          <p:cNvSpPr txBox="1">
            <a:spLocks noGrp="1"/>
          </p:cNvSpPr>
          <p:nvPr>
            <p:ph type="title"/>
          </p:nvPr>
        </p:nvSpPr>
        <p:spPr>
          <a:xfrm>
            <a:off x="838200" y="678871"/>
            <a:ext cx="6663744" cy="82745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4400"/>
              <a:buFont typeface="Calibri"/>
              <a:buNone/>
            </a:pPr>
            <a:r>
              <a:rPr lang="fr-CA" sz="2800" dirty="0">
                <a:solidFill>
                  <a:srgbClr val="00446A"/>
                </a:solidFill>
                <a:highlight>
                  <a:srgbClr val="FFFF00"/>
                </a:highlight>
              </a:rPr>
              <a:t>Les énergies renouvelables sont moins coûteuses que vous le pensez et elles deviennent de moins en moins dispendieuses</a:t>
            </a:r>
          </a:p>
        </p:txBody>
      </p:sp>
      <p:sp>
        <p:nvSpPr>
          <p:cNvPr id="157" name="Google Shape;157;p10"/>
          <p:cNvSpPr txBox="1">
            <a:spLocks noGrp="1"/>
          </p:cNvSpPr>
          <p:nvPr>
            <p:ph idx="1"/>
          </p:nvPr>
        </p:nvSpPr>
        <p:spPr>
          <a:xfrm>
            <a:off x="838200" y="1678488"/>
            <a:ext cx="10515600" cy="47000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fr-CA"/>
              <a:t>Selon les chiffres indiqués sur les diapositives précédentes –</a:t>
            </a:r>
          </a:p>
        </p:txBody>
      </p:sp>
      <p:graphicFrame>
        <p:nvGraphicFramePr>
          <p:cNvPr id="158" name="Google Shape;158;p10"/>
          <p:cNvGraphicFramePr/>
          <p:nvPr>
            <p:extLst>
              <p:ext uri="{D42A27DB-BD31-4B8C-83A1-F6EECF244321}">
                <p14:modId xmlns:p14="http://schemas.microsoft.com/office/powerpoint/2010/main" val="2252494349"/>
              </p:ext>
            </p:extLst>
          </p:nvPr>
        </p:nvGraphicFramePr>
        <p:xfrm>
          <a:off x="984919" y="2141951"/>
          <a:ext cx="8369148" cy="841759"/>
        </p:xfrm>
        <a:graphic>
          <a:graphicData uri="http://schemas.openxmlformats.org/drawingml/2006/table">
            <a:tbl>
              <a:tblPr firstRow="1" bandRow="1">
                <a:noFill/>
                <a:tableStyleId>{7890AF1E-1B7B-48DF-A270-38C7D61D7DAC}</a:tableStyleId>
              </a:tblPr>
              <a:tblGrid>
                <a:gridCol w="2789716">
                  <a:extLst>
                    <a:ext uri="{9D8B030D-6E8A-4147-A177-3AD203B41FA5}">
                      <a16:colId xmlns:a16="http://schemas.microsoft.com/office/drawing/2014/main" val="20000"/>
                    </a:ext>
                  </a:extLst>
                </a:gridCol>
                <a:gridCol w="2789716">
                  <a:extLst>
                    <a:ext uri="{9D8B030D-6E8A-4147-A177-3AD203B41FA5}">
                      <a16:colId xmlns:a16="http://schemas.microsoft.com/office/drawing/2014/main" val="20001"/>
                    </a:ext>
                  </a:extLst>
                </a:gridCol>
                <a:gridCol w="2789716">
                  <a:extLst>
                    <a:ext uri="{9D8B030D-6E8A-4147-A177-3AD203B41FA5}">
                      <a16:colId xmlns:a16="http://schemas.microsoft.com/office/drawing/2014/main" val="20002"/>
                    </a:ext>
                  </a:extLst>
                </a:gridCol>
              </a:tblGrid>
              <a:tr h="475989">
                <a:tc>
                  <a:txBody>
                    <a:bodyPr/>
                    <a:lstStyle/>
                    <a:p>
                      <a:pPr marL="0" marR="0" lvl="0" indent="0" algn="l" rtl="0">
                        <a:spcBef>
                          <a:spcPts val="0"/>
                        </a:spcBef>
                        <a:spcAft>
                          <a:spcPts val="0"/>
                        </a:spcAft>
                        <a:buNone/>
                      </a:pPr>
                      <a:r>
                        <a:rPr lang="fr-CA" sz="1800" u="none" strike="noStrike" cap="none"/>
                        <a:t>Technologie</a:t>
                      </a:r>
                    </a:p>
                  </a:txBody>
                  <a:tcPr marL="91450" marR="91450" marT="45725" marB="45725">
                    <a:solidFill>
                      <a:srgbClr val="00446A"/>
                    </a:solidFill>
                  </a:tcPr>
                </a:tc>
                <a:tc>
                  <a:txBody>
                    <a:bodyPr/>
                    <a:lstStyle/>
                    <a:p>
                      <a:pPr marL="0" marR="0" lvl="0" indent="0" algn="l" rtl="0">
                        <a:spcBef>
                          <a:spcPts val="0"/>
                        </a:spcBef>
                        <a:spcAft>
                          <a:spcPts val="0"/>
                        </a:spcAft>
                        <a:buNone/>
                      </a:pPr>
                      <a:r>
                        <a:rPr lang="fr-CA" sz="1800"/>
                        <a:t>Coûts en capital 2020 ($)</a:t>
                      </a:r>
                    </a:p>
                  </a:txBody>
                  <a:tcPr marL="91450" marR="91450" marT="45725" marB="45725">
                    <a:solidFill>
                      <a:srgbClr val="00446A"/>
                    </a:solidFill>
                  </a:tcPr>
                </a:tc>
                <a:tc>
                  <a:txBody>
                    <a:bodyPr/>
                    <a:lstStyle/>
                    <a:p>
                      <a:pPr marL="0" marR="0" lvl="0" indent="0" algn="l" rtl="0">
                        <a:spcBef>
                          <a:spcPts val="0"/>
                        </a:spcBef>
                        <a:spcAft>
                          <a:spcPts val="0"/>
                        </a:spcAft>
                        <a:buNone/>
                      </a:pPr>
                      <a:r>
                        <a:rPr lang="fr-CA" sz="1800"/>
                        <a:t>Coûts en capital 2035 ($)</a:t>
                      </a:r>
                    </a:p>
                  </a:txBody>
                  <a:tcPr marL="91450" marR="91450" marT="45725" marB="45725">
                    <a:solidFill>
                      <a:srgbClr val="00446A"/>
                    </a:solidFill>
                  </a:tcPr>
                </a:tc>
                <a:extLst>
                  <a:ext uri="{0D108BD9-81ED-4DB2-BD59-A6C34878D82A}">
                    <a16:rowId xmlns:a16="http://schemas.microsoft.com/office/drawing/2014/main" val="10000"/>
                  </a:ext>
                </a:extLst>
              </a:tr>
              <a:tr h="241670">
                <a:tc>
                  <a:txBody>
                    <a:bodyPr/>
                    <a:lstStyle/>
                    <a:p>
                      <a:pPr marL="0" marR="0" lvl="0" indent="0" algn="l" rtl="0">
                        <a:spcBef>
                          <a:spcPts val="0"/>
                        </a:spcBef>
                        <a:spcAft>
                          <a:spcPts val="0"/>
                        </a:spcAft>
                        <a:buNone/>
                      </a:pPr>
                      <a:r>
                        <a:rPr lang="fr-CA" sz="1800"/>
                        <a:t>PRM  (</a:t>
                      </a:r>
                      <a:r>
                        <a:rPr lang="fr-CA" sz="1800" b="1"/>
                        <a:t>300</a:t>
                      </a:r>
                      <a:r>
                        <a:rPr lang="fr-CA" sz="1800"/>
                        <a:t> MW)</a:t>
                      </a:r>
                    </a:p>
                  </a:txBody>
                  <a:tcPr marL="91450" marR="91450" marT="45725" marB="45725"/>
                </a:tc>
                <a:tc>
                  <a:txBody>
                    <a:bodyPr/>
                    <a:lstStyle/>
                    <a:p>
                      <a:pPr marL="0" marR="0" lvl="0" indent="0" algn="l" rtl="0">
                        <a:spcBef>
                          <a:spcPts val="0"/>
                        </a:spcBef>
                        <a:spcAft>
                          <a:spcPts val="0"/>
                        </a:spcAft>
                        <a:buNone/>
                      </a:pPr>
                      <a:r>
                        <a:rPr lang="fr-CA" sz="1800"/>
                        <a:t>2 400 300 000</a:t>
                      </a:r>
                    </a:p>
                  </a:txBody>
                  <a:tcPr marL="91450" marR="91450" marT="45725" marB="45725"/>
                </a:tc>
                <a:tc>
                  <a:txBody>
                    <a:bodyPr/>
                    <a:lstStyle/>
                    <a:p>
                      <a:pPr marL="0" marR="0" lvl="0" indent="0" algn="l" rtl="0">
                        <a:spcBef>
                          <a:spcPts val="0"/>
                        </a:spcBef>
                        <a:spcAft>
                          <a:spcPts val="0"/>
                        </a:spcAft>
                        <a:buNone/>
                      </a:pPr>
                      <a:r>
                        <a:rPr lang="fr-CA" sz="1800"/>
                        <a:t>2 162 400 000</a:t>
                      </a:r>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159" name="Google Shape;159;p10"/>
          <p:cNvGraphicFramePr/>
          <p:nvPr>
            <p:extLst>
              <p:ext uri="{D42A27DB-BD31-4B8C-83A1-F6EECF244321}">
                <p14:modId xmlns:p14="http://schemas.microsoft.com/office/powerpoint/2010/main" val="1291977250"/>
              </p:ext>
            </p:extLst>
          </p:nvPr>
        </p:nvGraphicFramePr>
        <p:xfrm>
          <a:off x="984919" y="4008498"/>
          <a:ext cx="8369148" cy="2387650"/>
        </p:xfrm>
        <a:graphic>
          <a:graphicData uri="http://schemas.openxmlformats.org/drawingml/2006/table">
            <a:tbl>
              <a:tblPr firstRow="1" bandRow="1">
                <a:noFill/>
                <a:tableStyleId>{7890AF1E-1B7B-48DF-A270-38C7D61D7DAC}</a:tableStyleId>
              </a:tblPr>
              <a:tblGrid>
                <a:gridCol w="1532813">
                  <a:extLst>
                    <a:ext uri="{9D8B030D-6E8A-4147-A177-3AD203B41FA5}">
                      <a16:colId xmlns:a16="http://schemas.microsoft.com/office/drawing/2014/main" val="20000"/>
                    </a:ext>
                  </a:extLst>
                </a:gridCol>
                <a:gridCol w="3482235">
                  <a:extLst>
                    <a:ext uri="{9D8B030D-6E8A-4147-A177-3AD203B41FA5}">
                      <a16:colId xmlns:a16="http://schemas.microsoft.com/office/drawing/2014/main" val="20001"/>
                    </a:ext>
                  </a:extLst>
                </a:gridCol>
                <a:gridCol w="1261813">
                  <a:extLst>
                    <a:ext uri="{9D8B030D-6E8A-4147-A177-3AD203B41FA5}">
                      <a16:colId xmlns:a16="http://schemas.microsoft.com/office/drawing/2014/main" val="20002"/>
                    </a:ext>
                  </a:extLst>
                </a:gridCol>
                <a:gridCol w="2092287">
                  <a:extLst>
                    <a:ext uri="{9D8B030D-6E8A-4147-A177-3AD203B41FA5}">
                      <a16:colId xmlns:a16="http://schemas.microsoft.com/office/drawing/2014/main" val="20003"/>
                    </a:ext>
                  </a:extLst>
                </a:gridCol>
              </a:tblGrid>
              <a:tr h="259383">
                <a:tc>
                  <a:txBody>
                    <a:bodyPr/>
                    <a:lstStyle/>
                    <a:p>
                      <a:pPr marL="0" marR="0" lvl="0" indent="0" algn="l" rtl="0">
                        <a:spcBef>
                          <a:spcPts val="0"/>
                        </a:spcBef>
                        <a:spcAft>
                          <a:spcPts val="0"/>
                        </a:spcAft>
                        <a:buNone/>
                      </a:pPr>
                      <a:endParaRPr sz="1800" dirty="0"/>
                    </a:p>
                  </a:txBody>
                  <a:tcPr marL="91450" marR="91450" marT="45725" marB="45725">
                    <a:solidFill>
                      <a:srgbClr val="00446A"/>
                    </a:solidFill>
                  </a:tcPr>
                </a:tc>
                <a:tc>
                  <a:txBody>
                    <a:bodyPr/>
                    <a:lstStyle/>
                    <a:p>
                      <a:pPr marL="0" marR="0" lvl="0" indent="0" algn="l" rtl="0">
                        <a:spcBef>
                          <a:spcPts val="0"/>
                        </a:spcBef>
                        <a:spcAft>
                          <a:spcPts val="0"/>
                        </a:spcAft>
                        <a:buNone/>
                      </a:pPr>
                      <a:r>
                        <a:rPr lang="fr-CA" sz="1800"/>
                        <a:t>Technologie</a:t>
                      </a:r>
                    </a:p>
                  </a:txBody>
                  <a:tcPr marL="91450" marR="91450" marT="45725" marB="45725">
                    <a:solidFill>
                      <a:srgbClr val="00446A"/>
                    </a:solidFill>
                  </a:tcPr>
                </a:tc>
                <a:tc>
                  <a:txBody>
                    <a:bodyPr/>
                    <a:lstStyle/>
                    <a:p>
                      <a:pPr marL="0" marR="0" lvl="0" indent="0" algn="l" rtl="0">
                        <a:spcBef>
                          <a:spcPts val="0"/>
                        </a:spcBef>
                        <a:spcAft>
                          <a:spcPts val="0"/>
                        </a:spcAft>
                        <a:buNone/>
                      </a:pPr>
                      <a:r>
                        <a:rPr lang="fr-CA" sz="1800"/>
                        <a:t>MW (2020)</a:t>
                      </a:r>
                    </a:p>
                  </a:txBody>
                  <a:tcPr marL="91450" marR="91450" marT="45725" marB="45725">
                    <a:solidFill>
                      <a:srgbClr val="00446A"/>
                    </a:solidFill>
                  </a:tcPr>
                </a:tc>
                <a:tc>
                  <a:txBody>
                    <a:bodyPr/>
                    <a:lstStyle/>
                    <a:p>
                      <a:pPr marL="0" marR="0" lvl="0" indent="0" algn="l" rtl="0">
                        <a:spcBef>
                          <a:spcPts val="0"/>
                        </a:spcBef>
                        <a:spcAft>
                          <a:spcPts val="0"/>
                        </a:spcAft>
                        <a:buNone/>
                      </a:pPr>
                      <a:r>
                        <a:rPr lang="fr-CA" sz="1800"/>
                        <a:t>MW (2035)</a:t>
                      </a:r>
                    </a:p>
                  </a:txBody>
                  <a:tcPr marL="91450" marR="91450" marT="45725" marB="45725">
                    <a:solidFill>
                      <a:srgbClr val="00446A"/>
                    </a:solidFill>
                  </a:tcPr>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fr-CA" sz="1800"/>
                        <a:t>Option 1</a:t>
                      </a:r>
                    </a:p>
                  </a:txBody>
                  <a:tcPr marL="91450" marR="91450" marT="45725" marB="45725"/>
                </a:tc>
                <a:tc>
                  <a:txBody>
                    <a:bodyPr/>
                    <a:lstStyle/>
                    <a:p>
                      <a:pPr marL="0" marR="0" lvl="0" indent="0" algn="l" rtl="0">
                        <a:spcBef>
                          <a:spcPts val="0"/>
                        </a:spcBef>
                        <a:spcAft>
                          <a:spcPts val="0"/>
                        </a:spcAft>
                        <a:buNone/>
                      </a:pPr>
                      <a:r>
                        <a:rPr lang="fr-CA" sz="1800"/>
                        <a:t>Éolien (côtier)</a:t>
                      </a:r>
                    </a:p>
                  </a:txBody>
                  <a:tcPr marL="91450" marR="91450" marT="45725" marB="45725"/>
                </a:tc>
                <a:tc>
                  <a:txBody>
                    <a:bodyPr/>
                    <a:lstStyle/>
                    <a:p>
                      <a:pPr marL="0" marR="0" lvl="0" indent="0" algn="l" rtl="0">
                        <a:spcBef>
                          <a:spcPts val="0"/>
                        </a:spcBef>
                        <a:spcAft>
                          <a:spcPts val="0"/>
                        </a:spcAft>
                        <a:buNone/>
                      </a:pPr>
                      <a:r>
                        <a:rPr lang="fr-CA" sz="1800"/>
                        <a:t>1 202</a:t>
                      </a:r>
                    </a:p>
                  </a:txBody>
                  <a:tcPr marL="91450" marR="91450" marT="45725" marB="45725"/>
                </a:tc>
                <a:tc>
                  <a:txBody>
                    <a:bodyPr/>
                    <a:lstStyle/>
                    <a:p>
                      <a:pPr marL="0" marR="0" lvl="0" indent="0" algn="l" rtl="0">
                        <a:spcBef>
                          <a:spcPts val="0"/>
                        </a:spcBef>
                        <a:spcAft>
                          <a:spcPts val="0"/>
                        </a:spcAft>
                        <a:buNone/>
                      </a:pPr>
                      <a:r>
                        <a:rPr lang="fr-CA" sz="1800"/>
                        <a:t>1 671</a:t>
                      </a:r>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chemeClr val="dk1"/>
                        </a:buClr>
                        <a:buSzPts val="1800"/>
                        <a:buFont typeface="Calibri"/>
                        <a:buNone/>
                      </a:pPr>
                      <a:r>
                        <a:rPr lang="fr-CA" sz="1800"/>
                        <a:t>Option 2</a:t>
                      </a:r>
                    </a:p>
                  </a:txBody>
                  <a:tcPr marL="91450" marR="91450" marT="45725" marB="45725"/>
                </a:tc>
                <a:tc>
                  <a:txBody>
                    <a:bodyPr/>
                    <a:lstStyle/>
                    <a:p>
                      <a:pPr marL="0" marR="0" lvl="0" indent="0" algn="l" rtl="0">
                        <a:spcBef>
                          <a:spcPts val="0"/>
                        </a:spcBef>
                        <a:spcAft>
                          <a:spcPts val="0"/>
                        </a:spcAft>
                        <a:buNone/>
                      </a:pPr>
                      <a:r>
                        <a:rPr lang="fr-CA" sz="1800"/>
                        <a:t>Solaire (service public)</a:t>
                      </a:r>
                    </a:p>
                  </a:txBody>
                  <a:tcPr marL="91450" marR="91450" marT="45725" marB="45725"/>
                </a:tc>
                <a:tc>
                  <a:txBody>
                    <a:bodyPr/>
                    <a:lstStyle/>
                    <a:p>
                      <a:pPr marL="0" marR="0" lvl="0" indent="0" algn="l" rtl="0">
                        <a:spcBef>
                          <a:spcPts val="0"/>
                        </a:spcBef>
                        <a:spcAft>
                          <a:spcPts val="0"/>
                        </a:spcAft>
                        <a:buNone/>
                      </a:pPr>
                      <a:r>
                        <a:rPr lang="fr-CA" sz="1800"/>
                        <a:t>1 246</a:t>
                      </a:r>
                    </a:p>
                  </a:txBody>
                  <a:tcPr marL="91450" marR="91450" marT="45725" marB="45725"/>
                </a:tc>
                <a:tc>
                  <a:txBody>
                    <a:bodyPr/>
                    <a:lstStyle/>
                    <a:p>
                      <a:pPr marL="0" marR="0" lvl="0" indent="0" algn="l" rtl="0">
                        <a:spcBef>
                          <a:spcPts val="0"/>
                        </a:spcBef>
                        <a:spcAft>
                          <a:spcPts val="0"/>
                        </a:spcAft>
                        <a:buNone/>
                      </a:pPr>
                      <a:r>
                        <a:rPr lang="fr-CA" sz="1800"/>
                        <a:t>2 083</a:t>
                      </a: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fr-CA" sz="1800"/>
                        <a:t>Option 3</a:t>
                      </a:r>
                    </a:p>
                  </a:txBody>
                  <a:tcPr marL="91450" marR="91450" marT="45725" marB="45725"/>
                </a:tc>
                <a:tc>
                  <a:txBody>
                    <a:bodyPr/>
                    <a:lstStyle/>
                    <a:p>
                      <a:pPr marL="0" marR="0" lvl="0" indent="0" algn="l" rtl="0">
                        <a:spcBef>
                          <a:spcPts val="0"/>
                        </a:spcBef>
                        <a:spcAft>
                          <a:spcPts val="0"/>
                        </a:spcAft>
                        <a:buNone/>
                      </a:pPr>
                      <a:r>
                        <a:rPr lang="fr-CA" sz="1800"/>
                        <a:t>Entreposage - Batteries Li-Ion à des fins commerciales (4 h) </a:t>
                      </a:r>
                    </a:p>
                  </a:txBody>
                  <a:tcPr marL="91450" marR="91450" marT="45725" marB="45725"/>
                </a:tc>
                <a:tc>
                  <a:txBody>
                    <a:bodyPr/>
                    <a:lstStyle/>
                    <a:p>
                      <a:pPr marL="0" marR="0" lvl="0" indent="0" algn="l" rtl="0">
                        <a:spcBef>
                          <a:spcPts val="0"/>
                        </a:spcBef>
                        <a:spcAft>
                          <a:spcPts val="0"/>
                        </a:spcAft>
                        <a:buNone/>
                      </a:pPr>
                      <a:r>
                        <a:rPr lang="fr-CA" sz="1800"/>
                        <a:t>1 411</a:t>
                      </a:r>
                    </a:p>
                  </a:txBody>
                  <a:tcPr marL="91450" marR="91450" marT="45725" marB="45725"/>
                </a:tc>
                <a:tc>
                  <a:txBody>
                    <a:bodyPr/>
                    <a:lstStyle/>
                    <a:p>
                      <a:pPr marL="0" marR="0" lvl="0" indent="0" algn="l" rtl="0">
                        <a:spcBef>
                          <a:spcPts val="0"/>
                        </a:spcBef>
                        <a:spcAft>
                          <a:spcPts val="0"/>
                        </a:spcAft>
                        <a:buNone/>
                      </a:pPr>
                      <a:r>
                        <a:rPr lang="fr-CA" sz="1800"/>
                        <a:t>2 353</a:t>
                      </a:r>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chemeClr val="dk1"/>
                        </a:buClr>
                        <a:buSzPts val="1800"/>
                        <a:buFont typeface="Calibri"/>
                        <a:buNone/>
                      </a:pPr>
                      <a:r>
                        <a:rPr lang="fr-CA" sz="1800"/>
                        <a:t>Option 4 </a:t>
                      </a:r>
                    </a:p>
                  </a:txBody>
                  <a:tcPr marL="91450" marR="91450" marT="45725" marB="45725"/>
                </a:tc>
                <a:tc>
                  <a:txBody>
                    <a:bodyPr/>
                    <a:lstStyle/>
                    <a:p>
                      <a:pPr marL="0" marR="0" lvl="0" indent="0" algn="l" rtl="0">
                        <a:spcBef>
                          <a:spcPts val="0"/>
                        </a:spcBef>
                        <a:spcAft>
                          <a:spcPts val="0"/>
                        </a:spcAft>
                        <a:buNone/>
                      </a:pPr>
                      <a:r>
                        <a:rPr lang="fr-CA" sz="1800" dirty="0"/>
                        <a:t>Entreposage  - Flux de vanadium </a:t>
                      </a:r>
                    </a:p>
                    <a:p>
                      <a:pPr marL="0" marR="0" lvl="0" indent="0" algn="l" rtl="0">
                        <a:spcBef>
                          <a:spcPts val="0"/>
                        </a:spcBef>
                        <a:spcAft>
                          <a:spcPts val="0"/>
                        </a:spcAft>
                        <a:buNone/>
                      </a:pPr>
                      <a:r>
                        <a:rPr lang="fr-CA" sz="1800" dirty="0"/>
                        <a:t>(8 h) </a:t>
                      </a:r>
                    </a:p>
                  </a:txBody>
                  <a:tcPr marL="91450" marR="91450" marT="45725" marB="45725"/>
                </a:tc>
                <a:tc>
                  <a:txBody>
                    <a:bodyPr/>
                    <a:lstStyle/>
                    <a:p>
                      <a:pPr marL="0" marR="0" lvl="0" indent="0" algn="l" rtl="0">
                        <a:spcBef>
                          <a:spcPts val="0"/>
                        </a:spcBef>
                        <a:spcAft>
                          <a:spcPts val="0"/>
                        </a:spcAft>
                        <a:buNone/>
                      </a:pPr>
                      <a:r>
                        <a:rPr lang="fr-CA" sz="1800"/>
                        <a:t>520</a:t>
                      </a:r>
                    </a:p>
                  </a:txBody>
                  <a:tcPr marL="91450" marR="91450" marT="45725" marB="45725"/>
                </a:tc>
                <a:tc>
                  <a:txBody>
                    <a:bodyPr/>
                    <a:lstStyle/>
                    <a:p>
                      <a:pPr marL="0" marR="0" lvl="0" indent="0" algn="l" rtl="0">
                        <a:spcBef>
                          <a:spcPts val="0"/>
                        </a:spcBef>
                        <a:spcAft>
                          <a:spcPts val="0"/>
                        </a:spcAft>
                        <a:buNone/>
                      </a:pPr>
                      <a:r>
                        <a:rPr lang="fr-CA" sz="1800" dirty="0"/>
                        <a:t>705</a:t>
                      </a:r>
                    </a:p>
                  </a:txBody>
                  <a:tcPr marL="91450" marR="91450" marT="45725" marB="45725"/>
                </a:tc>
                <a:extLst>
                  <a:ext uri="{0D108BD9-81ED-4DB2-BD59-A6C34878D82A}">
                    <a16:rowId xmlns:a16="http://schemas.microsoft.com/office/drawing/2014/main" val="10004"/>
                  </a:ext>
                </a:extLst>
              </a:tr>
            </a:tbl>
          </a:graphicData>
        </a:graphic>
      </p:graphicFrame>
      <p:sp>
        <p:nvSpPr>
          <p:cNvPr id="160" name="Google Shape;160;p10"/>
          <p:cNvSpPr txBox="1"/>
          <p:nvPr/>
        </p:nvSpPr>
        <p:spPr>
          <a:xfrm>
            <a:off x="734095" y="3560332"/>
            <a:ext cx="9176197"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600" dirty="0">
                <a:solidFill>
                  <a:schemeClr val="dk1"/>
                </a:solidFill>
                <a:latin typeface="Calibri"/>
                <a:ea typeface="Calibri"/>
                <a:cs typeface="Calibri"/>
                <a:sym typeface="Calibri"/>
              </a:rPr>
              <a:t>Pour le même prix qu’un PMR de 300 MW qu’il est possible d’obtenir à l’aide de l’une des options suivantes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3" name="Picture 2" descr="A cartoon of a factory&#10;&#10;Description automatically generated">
            <a:extLst>
              <a:ext uri="{FF2B5EF4-FFF2-40B4-BE49-F238E27FC236}">
                <a16:creationId xmlns:a16="http://schemas.microsoft.com/office/drawing/2014/main" id="{C5C22605-0697-CDBA-786F-140154D20E62}"/>
              </a:ext>
            </a:extLst>
          </p:cNvPr>
          <p:cNvPicPr>
            <a:picLocks noChangeAspect="1"/>
          </p:cNvPicPr>
          <p:nvPr/>
        </p:nvPicPr>
        <p:blipFill>
          <a:blip r:embed="rId3"/>
          <a:stretch>
            <a:fillRect/>
          </a:stretch>
        </p:blipFill>
        <p:spPr>
          <a:xfrm>
            <a:off x="751562" y="2467629"/>
            <a:ext cx="8411094" cy="3906870"/>
          </a:xfrm>
          <a:prstGeom prst="rect">
            <a:avLst/>
          </a:prstGeom>
        </p:spPr>
      </p:pic>
      <p:sp>
        <p:nvSpPr>
          <p:cNvPr id="165" name="Google Shape;165;p11"/>
          <p:cNvSpPr txBox="1">
            <a:spLocks noGrp="1"/>
          </p:cNvSpPr>
          <p:nvPr>
            <p:ph type="title"/>
          </p:nvPr>
        </p:nvSpPr>
        <p:spPr>
          <a:xfrm>
            <a:off x="1005922" y="925469"/>
            <a:ext cx="10180155" cy="15421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CA">
                <a:solidFill>
                  <a:srgbClr val="00446A"/>
                </a:solidFill>
              </a:rPr>
              <a:t>Partie 1 : Stratégie pour l’électricité propre</a:t>
            </a:r>
            <a:br>
              <a:rPr lang="fr-CA">
                <a:solidFill>
                  <a:srgbClr val="00446A"/>
                </a:solidFill>
              </a:rPr>
            </a:br>
            <a:r>
              <a:rPr lang="fr-CA">
                <a:solidFill>
                  <a:srgbClr val="00446A"/>
                </a:solidFill>
              </a:rPr>
              <a:t>Ressources énergétiques distribuées (RED)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12"/>
          <p:cNvSpPr txBox="1">
            <a:spLocks noGrp="1"/>
          </p:cNvSpPr>
          <p:nvPr>
            <p:ph type="title"/>
          </p:nvPr>
        </p:nvSpPr>
        <p:spPr>
          <a:xfrm>
            <a:off x="349112" y="10401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CA" sz="2800">
                <a:solidFill>
                  <a:srgbClr val="00446A"/>
                </a:solidFill>
              </a:rPr>
              <a:t>Système électrique actuel</a:t>
            </a:r>
          </a:p>
        </p:txBody>
      </p:sp>
      <p:sp>
        <p:nvSpPr>
          <p:cNvPr id="180" name="Google Shape;180;p12"/>
          <p:cNvSpPr txBox="1"/>
          <p:nvPr/>
        </p:nvSpPr>
        <p:spPr>
          <a:xfrm>
            <a:off x="349112" y="982645"/>
            <a:ext cx="478827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800">
                <a:solidFill>
                  <a:schemeClr val="dk1"/>
                </a:solidFill>
                <a:latin typeface="Calibri"/>
                <a:ea typeface="Calibri"/>
                <a:cs typeface="Calibri"/>
                <a:sym typeface="Calibri"/>
              </a:rPr>
              <a:t>Que se passe-t-il en cas de problème?</a:t>
            </a:r>
          </a:p>
        </p:txBody>
      </p:sp>
      <p:cxnSp>
        <p:nvCxnSpPr>
          <p:cNvPr id="181" name="Google Shape;181;p12"/>
          <p:cNvCxnSpPr>
            <a:cxnSpLocks/>
          </p:cNvCxnSpPr>
          <p:nvPr/>
        </p:nvCxnSpPr>
        <p:spPr>
          <a:xfrm>
            <a:off x="2627880" y="3557207"/>
            <a:ext cx="529500"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182" name="Google Shape;182;p12"/>
          <p:cNvCxnSpPr/>
          <p:nvPr/>
        </p:nvCxnSpPr>
        <p:spPr>
          <a:xfrm>
            <a:off x="3155950" y="2032873"/>
            <a:ext cx="0" cy="3205694"/>
          </a:xfrm>
          <a:prstGeom prst="straightConnector1">
            <a:avLst/>
          </a:prstGeom>
          <a:noFill/>
          <a:ln w="9525" cap="flat" cmpd="sng">
            <a:solidFill>
              <a:schemeClr val="accent1"/>
            </a:solidFill>
            <a:prstDash val="solid"/>
            <a:miter lim="800000"/>
            <a:headEnd type="none" w="sm" len="sm"/>
            <a:tailEnd type="none" w="sm" len="sm"/>
          </a:ln>
        </p:spPr>
      </p:cxnSp>
      <p:cxnSp>
        <p:nvCxnSpPr>
          <p:cNvPr id="183" name="Google Shape;183;p12"/>
          <p:cNvCxnSpPr>
            <a:cxnSpLocks/>
          </p:cNvCxnSpPr>
          <p:nvPr/>
        </p:nvCxnSpPr>
        <p:spPr>
          <a:xfrm rot="10800000" flipH="1">
            <a:off x="3155874" y="2026750"/>
            <a:ext cx="520500" cy="6000"/>
          </a:xfrm>
          <a:prstGeom prst="straightConnector1">
            <a:avLst/>
          </a:prstGeom>
          <a:noFill/>
          <a:ln w="9525" cap="flat" cmpd="sng">
            <a:solidFill>
              <a:schemeClr val="accent1"/>
            </a:solidFill>
            <a:prstDash val="solid"/>
            <a:miter lim="800000"/>
            <a:headEnd type="none" w="sm" len="sm"/>
            <a:tailEnd type="triangle" w="med" len="med"/>
          </a:ln>
        </p:spPr>
      </p:cxnSp>
      <p:cxnSp>
        <p:nvCxnSpPr>
          <p:cNvPr id="184" name="Google Shape;184;p12"/>
          <p:cNvCxnSpPr/>
          <p:nvPr/>
        </p:nvCxnSpPr>
        <p:spPr>
          <a:xfrm rot="10800000" flipH="1">
            <a:off x="3149768" y="3045503"/>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85" name="Google Shape;185;p12"/>
          <p:cNvCxnSpPr/>
          <p:nvPr/>
        </p:nvCxnSpPr>
        <p:spPr>
          <a:xfrm rot="10800000" flipH="1">
            <a:off x="3149768" y="4069586"/>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86" name="Google Shape;186;p12"/>
          <p:cNvCxnSpPr/>
          <p:nvPr/>
        </p:nvCxnSpPr>
        <p:spPr>
          <a:xfrm rot="10800000" flipH="1">
            <a:off x="3136900" y="5238567"/>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87" name="Google Shape;187;p12"/>
          <p:cNvCxnSpPr/>
          <p:nvPr/>
        </p:nvCxnSpPr>
        <p:spPr>
          <a:xfrm>
            <a:off x="3149768" y="3560605"/>
            <a:ext cx="4496237" cy="0"/>
          </a:xfrm>
          <a:prstGeom prst="straightConnector1">
            <a:avLst/>
          </a:prstGeom>
          <a:noFill/>
          <a:ln w="9525" cap="flat" cmpd="sng">
            <a:solidFill>
              <a:schemeClr val="accent1"/>
            </a:solidFill>
            <a:prstDash val="solid"/>
            <a:miter lim="800000"/>
            <a:headEnd type="none" w="sm" len="sm"/>
            <a:tailEnd type="none" w="sm" len="sm"/>
          </a:ln>
        </p:spPr>
      </p:cxnSp>
      <p:cxnSp>
        <p:nvCxnSpPr>
          <p:cNvPr id="188" name="Google Shape;188;p12"/>
          <p:cNvCxnSpPr/>
          <p:nvPr/>
        </p:nvCxnSpPr>
        <p:spPr>
          <a:xfrm>
            <a:off x="4598743" y="2026750"/>
            <a:ext cx="0" cy="3205694"/>
          </a:xfrm>
          <a:prstGeom prst="straightConnector1">
            <a:avLst/>
          </a:prstGeom>
          <a:noFill/>
          <a:ln w="9525" cap="flat" cmpd="sng">
            <a:solidFill>
              <a:schemeClr val="accent1"/>
            </a:solidFill>
            <a:prstDash val="solid"/>
            <a:miter lim="800000"/>
            <a:headEnd type="none" w="sm" len="sm"/>
            <a:tailEnd type="none" w="sm" len="sm"/>
          </a:ln>
        </p:spPr>
      </p:cxnSp>
      <p:cxnSp>
        <p:nvCxnSpPr>
          <p:cNvPr id="189" name="Google Shape;189;p12"/>
          <p:cNvCxnSpPr/>
          <p:nvPr/>
        </p:nvCxnSpPr>
        <p:spPr>
          <a:xfrm rot="10800000" flipH="1">
            <a:off x="4598743" y="2020627"/>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0" name="Google Shape;190;p12"/>
          <p:cNvCxnSpPr/>
          <p:nvPr/>
        </p:nvCxnSpPr>
        <p:spPr>
          <a:xfrm rot="10800000" flipH="1">
            <a:off x="4592561" y="3039380"/>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1" name="Google Shape;191;p12"/>
          <p:cNvCxnSpPr/>
          <p:nvPr/>
        </p:nvCxnSpPr>
        <p:spPr>
          <a:xfrm rot="10800000" flipH="1">
            <a:off x="4592561" y="4063463"/>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2" name="Google Shape;192;p12"/>
          <p:cNvCxnSpPr/>
          <p:nvPr/>
        </p:nvCxnSpPr>
        <p:spPr>
          <a:xfrm rot="10800000" flipH="1">
            <a:off x="4579693" y="5232444"/>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3" name="Google Shape;193;p12"/>
          <p:cNvCxnSpPr/>
          <p:nvPr/>
        </p:nvCxnSpPr>
        <p:spPr>
          <a:xfrm>
            <a:off x="6096000" y="2014277"/>
            <a:ext cx="0" cy="3205694"/>
          </a:xfrm>
          <a:prstGeom prst="straightConnector1">
            <a:avLst/>
          </a:prstGeom>
          <a:noFill/>
          <a:ln w="9525" cap="flat" cmpd="sng">
            <a:solidFill>
              <a:schemeClr val="accent1"/>
            </a:solidFill>
            <a:prstDash val="solid"/>
            <a:miter lim="800000"/>
            <a:headEnd type="none" w="sm" len="sm"/>
            <a:tailEnd type="none" w="sm" len="sm"/>
          </a:ln>
        </p:spPr>
      </p:cxnSp>
      <p:cxnSp>
        <p:nvCxnSpPr>
          <p:cNvPr id="194" name="Google Shape;194;p12"/>
          <p:cNvCxnSpPr/>
          <p:nvPr/>
        </p:nvCxnSpPr>
        <p:spPr>
          <a:xfrm rot="10800000" flipH="1">
            <a:off x="6096000" y="2008154"/>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5" name="Google Shape;195;p12"/>
          <p:cNvCxnSpPr/>
          <p:nvPr/>
        </p:nvCxnSpPr>
        <p:spPr>
          <a:xfrm rot="10800000" flipH="1">
            <a:off x="6089818" y="3026907"/>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6" name="Google Shape;196;p12"/>
          <p:cNvCxnSpPr/>
          <p:nvPr/>
        </p:nvCxnSpPr>
        <p:spPr>
          <a:xfrm rot="10800000" flipH="1">
            <a:off x="6089818" y="4050990"/>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7" name="Google Shape;197;p12"/>
          <p:cNvCxnSpPr/>
          <p:nvPr/>
        </p:nvCxnSpPr>
        <p:spPr>
          <a:xfrm rot="10800000" flipH="1">
            <a:off x="6076950" y="5219971"/>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198" name="Google Shape;198;p12"/>
          <p:cNvCxnSpPr/>
          <p:nvPr/>
        </p:nvCxnSpPr>
        <p:spPr>
          <a:xfrm>
            <a:off x="7652187" y="2008154"/>
            <a:ext cx="0" cy="3205694"/>
          </a:xfrm>
          <a:prstGeom prst="straightConnector1">
            <a:avLst/>
          </a:prstGeom>
          <a:noFill/>
          <a:ln w="9525" cap="flat" cmpd="sng">
            <a:solidFill>
              <a:schemeClr val="accent1"/>
            </a:solidFill>
            <a:prstDash val="solid"/>
            <a:miter lim="800000"/>
            <a:headEnd type="none" w="sm" len="sm"/>
            <a:tailEnd type="none" w="sm" len="sm"/>
          </a:ln>
        </p:spPr>
      </p:cxnSp>
      <p:cxnSp>
        <p:nvCxnSpPr>
          <p:cNvPr id="199" name="Google Shape;199;p12"/>
          <p:cNvCxnSpPr/>
          <p:nvPr/>
        </p:nvCxnSpPr>
        <p:spPr>
          <a:xfrm rot="10800000" flipH="1">
            <a:off x="7652187" y="2002031"/>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200" name="Google Shape;200;p12"/>
          <p:cNvCxnSpPr/>
          <p:nvPr/>
        </p:nvCxnSpPr>
        <p:spPr>
          <a:xfrm rot="10800000" flipH="1">
            <a:off x="7646005" y="3020784"/>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201" name="Google Shape;201;p12"/>
          <p:cNvCxnSpPr/>
          <p:nvPr/>
        </p:nvCxnSpPr>
        <p:spPr>
          <a:xfrm rot="10800000" flipH="1">
            <a:off x="7646005" y="4044867"/>
            <a:ext cx="520424" cy="6123"/>
          </a:xfrm>
          <a:prstGeom prst="straightConnector1">
            <a:avLst/>
          </a:prstGeom>
          <a:noFill/>
          <a:ln w="9525" cap="flat" cmpd="sng">
            <a:solidFill>
              <a:schemeClr val="accent1"/>
            </a:solidFill>
            <a:prstDash val="solid"/>
            <a:miter lim="800000"/>
            <a:headEnd type="none" w="sm" len="sm"/>
            <a:tailEnd type="triangle" w="med" len="med"/>
          </a:ln>
        </p:spPr>
      </p:cxnSp>
      <p:cxnSp>
        <p:nvCxnSpPr>
          <p:cNvPr id="202" name="Google Shape;202;p12"/>
          <p:cNvCxnSpPr/>
          <p:nvPr/>
        </p:nvCxnSpPr>
        <p:spPr>
          <a:xfrm rot="10800000" flipH="1">
            <a:off x="7633137" y="5213848"/>
            <a:ext cx="520424" cy="6123"/>
          </a:xfrm>
          <a:prstGeom prst="straightConnector1">
            <a:avLst/>
          </a:prstGeom>
          <a:noFill/>
          <a:ln w="9525" cap="flat" cmpd="sng">
            <a:solidFill>
              <a:schemeClr val="accent1"/>
            </a:solidFill>
            <a:prstDash val="solid"/>
            <a:miter lim="800000"/>
            <a:headEnd type="none" w="sm" len="sm"/>
            <a:tailEnd type="triangle" w="med" len="med"/>
          </a:ln>
        </p:spPr>
      </p:cxnSp>
      <p:sp>
        <p:nvSpPr>
          <p:cNvPr id="207" name="Google Shape;207;p12"/>
          <p:cNvSpPr txBox="1"/>
          <p:nvPr/>
        </p:nvSpPr>
        <p:spPr>
          <a:xfrm>
            <a:off x="2724294" y="6298582"/>
            <a:ext cx="196264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100">
                <a:solidFill>
                  <a:schemeClr val="dk1"/>
                </a:solidFill>
                <a:latin typeface="Calibri"/>
                <a:ea typeface="Calibri"/>
                <a:cs typeface="Calibri"/>
                <a:sym typeface="Calibri"/>
              </a:rPr>
              <a:t>Transmission à direction unique</a:t>
            </a:r>
          </a:p>
        </p:txBody>
      </p:sp>
      <p:cxnSp>
        <p:nvCxnSpPr>
          <p:cNvPr id="208" name="Google Shape;208;p12"/>
          <p:cNvCxnSpPr/>
          <p:nvPr/>
        </p:nvCxnSpPr>
        <p:spPr>
          <a:xfrm rot="10800000" flipH="1">
            <a:off x="2087127" y="6429367"/>
            <a:ext cx="529535" cy="1"/>
          </a:xfrm>
          <a:prstGeom prst="straightConnector1">
            <a:avLst/>
          </a:prstGeom>
          <a:noFill/>
          <a:ln w="9525" cap="flat" cmpd="sng">
            <a:solidFill>
              <a:schemeClr val="accent1"/>
            </a:solidFill>
            <a:prstDash val="solid"/>
            <a:miter lim="800000"/>
            <a:headEnd type="none" w="sm" len="sm"/>
            <a:tailEnd type="triangle" w="med" len="med"/>
          </a:ln>
        </p:spPr>
      </p:cxnSp>
      <p:pic>
        <p:nvPicPr>
          <p:cNvPr id="5" name="Picture 4" descr="A blue and orange logo&#10;&#10;Description automatically generated">
            <a:extLst>
              <a:ext uri="{FF2B5EF4-FFF2-40B4-BE49-F238E27FC236}">
                <a16:creationId xmlns:a16="http://schemas.microsoft.com/office/drawing/2014/main" id="{D6A0C4F2-E44C-4B68-3569-5A6D29B15A43}"/>
              </a:ext>
            </a:extLst>
          </p:cNvPr>
          <p:cNvPicPr>
            <a:picLocks noChangeAspect="1"/>
          </p:cNvPicPr>
          <p:nvPr/>
        </p:nvPicPr>
        <p:blipFill>
          <a:blip r:embed="rId3"/>
          <a:stretch>
            <a:fillRect/>
          </a:stretch>
        </p:blipFill>
        <p:spPr>
          <a:xfrm>
            <a:off x="3705617" y="1673687"/>
            <a:ext cx="821207" cy="701534"/>
          </a:xfrm>
          <a:prstGeom prst="rect">
            <a:avLst/>
          </a:prstGeom>
        </p:spPr>
      </p:pic>
      <p:pic>
        <p:nvPicPr>
          <p:cNvPr id="6" name="Picture 5" descr="A blue and orange logo&#10;&#10;Description automatically generated">
            <a:extLst>
              <a:ext uri="{FF2B5EF4-FFF2-40B4-BE49-F238E27FC236}">
                <a16:creationId xmlns:a16="http://schemas.microsoft.com/office/drawing/2014/main" id="{CBF9BD36-0A4C-7F83-B72D-F357DF0F8D15}"/>
              </a:ext>
            </a:extLst>
          </p:cNvPr>
          <p:cNvPicPr>
            <a:picLocks noChangeAspect="1"/>
          </p:cNvPicPr>
          <p:nvPr/>
        </p:nvPicPr>
        <p:blipFill>
          <a:blip r:embed="rId3"/>
          <a:stretch>
            <a:fillRect/>
          </a:stretch>
        </p:blipFill>
        <p:spPr>
          <a:xfrm>
            <a:off x="5110189" y="1688798"/>
            <a:ext cx="821207" cy="701534"/>
          </a:xfrm>
          <a:prstGeom prst="rect">
            <a:avLst/>
          </a:prstGeom>
        </p:spPr>
      </p:pic>
      <p:pic>
        <p:nvPicPr>
          <p:cNvPr id="7" name="Picture 6" descr="A blue and orange logo&#10;&#10;Description automatically generated">
            <a:extLst>
              <a:ext uri="{FF2B5EF4-FFF2-40B4-BE49-F238E27FC236}">
                <a16:creationId xmlns:a16="http://schemas.microsoft.com/office/drawing/2014/main" id="{6130E3CA-EAB0-895C-7E99-42FD57B9B0D4}"/>
              </a:ext>
            </a:extLst>
          </p:cNvPr>
          <p:cNvPicPr>
            <a:picLocks noChangeAspect="1"/>
          </p:cNvPicPr>
          <p:nvPr/>
        </p:nvPicPr>
        <p:blipFill>
          <a:blip r:embed="rId3"/>
          <a:stretch>
            <a:fillRect/>
          </a:stretch>
        </p:blipFill>
        <p:spPr>
          <a:xfrm>
            <a:off x="6583990" y="1724719"/>
            <a:ext cx="821207" cy="701534"/>
          </a:xfrm>
          <a:prstGeom prst="rect">
            <a:avLst/>
          </a:prstGeom>
        </p:spPr>
      </p:pic>
      <p:pic>
        <p:nvPicPr>
          <p:cNvPr id="8" name="Picture 7" descr="A blue and orange logo&#10;&#10;Description automatically generated">
            <a:extLst>
              <a:ext uri="{FF2B5EF4-FFF2-40B4-BE49-F238E27FC236}">
                <a16:creationId xmlns:a16="http://schemas.microsoft.com/office/drawing/2014/main" id="{FACB25F9-CE40-B39B-278B-C5DCCFC72CDD}"/>
              </a:ext>
            </a:extLst>
          </p:cNvPr>
          <p:cNvPicPr>
            <a:picLocks noChangeAspect="1"/>
          </p:cNvPicPr>
          <p:nvPr/>
        </p:nvPicPr>
        <p:blipFill>
          <a:blip r:embed="rId3"/>
          <a:stretch>
            <a:fillRect/>
          </a:stretch>
        </p:blipFill>
        <p:spPr>
          <a:xfrm>
            <a:off x="8140176" y="1673687"/>
            <a:ext cx="821207" cy="701534"/>
          </a:xfrm>
          <a:prstGeom prst="rect">
            <a:avLst/>
          </a:prstGeom>
        </p:spPr>
      </p:pic>
      <p:pic>
        <p:nvPicPr>
          <p:cNvPr id="9" name="Picture 8" descr="A blue and orange logo&#10;&#10;Description automatically generated">
            <a:extLst>
              <a:ext uri="{FF2B5EF4-FFF2-40B4-BE49-F238E27FC236}">
                <a16:creationId xmlns:a16="http://schemas.microsoft.com/office/drawing/2014/main" id="{D96B20C4-913C-DE69-07A8-F71B13E7756A}"/>
              </a:ext>
            </a:extLst>
          </p:cNvPr>
          <p:cNvPicPr>
            <a:picLocks noChangeAspect="1"/>
          </p:cNvPicPr>
          <p:nvPr/>
        </p:nvPicPr>
        <p:blipFill>
          <a:blip r:embed="rId3"/>
          <a:stretch>
            <a:fillRect/>
          </a:stretch>
        </p:blipFill>
        <p:spPr>
          <a:xfrm>
            <a:off x="3705617" y="2762399"/>
            <a:ext cx="821207" cy="701534"/>
          </a:xfrm>
          <a:prstGeom prst="rect">
            <a:avLst/>
          </a:prstGeom>
        </p:spPr>
      </p:pic>
      <p:pic>
        <p:nvPicPr>
          <p:cNvPr id="10" name="Picture 9" descr="A blue and orange logo&#10;&#10;Description automatically generated">
            <a:extLst>
              <a:ext uri="{FF2B5EF4-FFF2-40B4-BE49-F238E27FC236}">
                <a16:creationId xmlns:a16="http://schemas.microsoft.com/office/drawing/2014/main" id="{01E9A500-8306-922A-B4CC-BC4FCDD124D2}"/>
              </a:ext>
            </a:extLst>
          </p:cNvPr>
          <p:cNvPicPr>
            <a:picLocks noChangeAspect="1"/>
          </p:cNvPicPr>
          <p:nvPr/>
        </p:nvPicPr>
        <p:blipFill>
          <a:blip r:embed="rId3"/>
          <a:stretch>
            <a:fillRect/>
          </a:stretch>
        </p:blipFill>
        <p:spPr>
          <a:xfrm>
            <a:off x="5110189" y="2777510"/>
            <a:ext cx="821207" cy="701534"/>
          </a:xfrm>
          <a:prstGeom prst="rect">
            <a:avLst/>
          </a:prstGeom>
        </p:spPr>
      </p:pic>
      <p:pic>
        <p:nvPicPr>
          <p:cNvPr id="11" name="Picture 10" descr="A blue and orange logo&#10;&#10;Description automatically generated">
            <a:extLst>
              <a:ext uri="{FF2B5EF4-FFF2-40B4-BE49-F238E27FC236}">
                <a16:creationId xmlns:a16="http://schemas.microsoft.com/office/drawing/2014/main" id="{58DAEC6C-A965-466E-7D0C-5520B3D6DA84}"/>
              </a:ext>
            </a:extLst>
          </p:cNvPr>
          <p:cNvPicPr>
            <a:picLocks noChangeAspect="1"/>
          </p:cNvPicPr>
          <p:nvPr/>
        </p:nvPicPr>
        <p:blipFill>
          <a:blip r:embed="rId3"/>
          <a:stretch>
            <a:fillRect/>
          </a:stretch>
        </p:blipFill>
        <p:spPr>
          <a:xfrm>
            <a:off x="6583990" y="2813431"/>
            <a:ext cx="821207" cy="701534"/>
          </a:xfrm>
          <a:prstGeom prst="rect">
            <a:avLst/>
          </a:prstGeom>
        </p:spPr>
      </p:pic>
      <p:pic>
        <p:nvPicPr>
          <p:cNvPr id="12" name="Picture 11" descr="A blue and orange logo&#10;&#10;Description automatically generated">
            <a:extLst>
              <a:ext uri="{FF2B5EF4-FFF2-40B4-BE49-F238E27FC236}">
                <a16:creationId xmlns:a16="http://schemas.microsoft.com/office/drawing/2014/main" id="{D388511A-3C30-5233-2D7B-A3FF0710BDCA}"/>
              </a:ext>
            </a:extLst>
          </p:cNvPr>
          <p:cNvPicPr>
            <a:picLocks noChangeAspect="1"/>
          </p:cNvPicPr>
          <p:nvPr/>
        </p:nvPicPr>
        <p:blipFill>
          <a:blip r:embed="rId3"/>
          <a:stretch>
            <a:fillRect/>
          </a:stretch>
        </p:blipFill>
        <p:spPr>
          <a:xfrm>
            <a:off x="8140176" y="2762399"/>
            <a:ext cx="821207" cy="701534"/>
          </a:xfrm>
          <a:prstGeom prst="rect">
            <a:avLst/>
          </a:prstGeom>
        </p:spPr>
      </p:pic>
      <p:pic>
        <p:nvPicPr>
          <p:cNvPr id="13" name="Picture 12" descr="A blue and orange logo&#10;&#10;Description automatically generated">
            <a:extLst>
              <a:ext uri="{FF2B5EF4-FFF2-40B4-BE49-F238E27FC236}">
                <a16:creationId xmlns:a16="http://schemas.microsoft.com/office/drawing/2014/main" id="{9EE6ACB4-99E7-798A-9690-722C0D2FD505}"/>
              </a:ext>
            </a:extLst>
          </p:cNvPr>
          <p:cNvPicPr>
            <a:picLocks noChangeAspect="1"/>
          </p:cNvPicPr>
          <p:nvPr/>
        </p:nvPicPr>
        <p:blipFill>
          <a:blip r:embed="rId3"/>
          <a:stretch>
            <a:fillRect/>
          </a:stretch>
        </p:blipFill>
        <p:spPr>
          <a:xfrm>
            <a:off x="3705617" y="3815983"/>
            <a:ext cx="821207" cy="701534"/>
          </a:xfrm>
          <a:prstGeom prst="rect">
            <a:avLst/>
          </a:prstGeom>
        </p:spPr>
      </p:pic>
      <p:pic>
        <p:nvPicPr>
          <p:cNvPr id="14" name="Picture 13" descr="A blue and orange logo&#10;&#10;Description automatically generated">
            <a:extLst>
              <a:ext uri="{FF2B5EF4-FFF2-40B4-BE49-F238E27FC236}">
                <a16:creationId xmlns:a16="http://schemas.microsoft.com/office/drawing/2014/main" id="{1D1100C1-E311-CBDB-F230-980A4B590324}"/>
              </a:ext>
            </a:extLst>
          </p:cNvPr>
          <p:cNvPicPr>
            <a:picLocks noChangeAspect="1"/>
          </p:cNvPicPr>
          <p:nvPr/>
        </p:nvPicPr>
        <p:blipFill>
          <a:blip r:embed="rId3"/>
          <a:stretch>
            <a:fillRect/>
          </a:stretch>
        </p:blipFill>
        <p:spPr>
          <a:xfrm>
            <a:off x="5110189" y="3831094"/>
            <a:ext cx="821207" cy="701534"/>
          </a:xfrm>
          <a:prstGeom prst="rect">
            <a:avLst/>
          </a:prstGeom>
        </p:spPr>
      </p:pic>
      <p:pic>
        <p:nvPicPr>
          <p:cNvPr id="15" name="Picture 14" descr="A blue and orange logo&#10;&#10;Description automatically generated">
            <a:extLst>
              <a:ext uri="{FF2B5EF4-FFF2-40B4-BE49-F238E27FC236}">
                <a16:creationId xmlns:a16="http://schemas.microsoft.com/office/drawing/2014/main" id="{6B3A067A-0881-353F-FAC3-FF7CD63C7CD5}"/>
              </a:ext>
            </a:extLst>
          </p:cNvPr>
          <p:cNvPicPr>
            <a:picLocks noChangeAspect="1"/>
          </p:cNvPicPr>
          <p:nvPr/>
        </p:nvPicPr>
        <p:blipFill>
          <a:blip r:embed="rId3"/>
          <a:stretch>
            <a:fillRect/>
          </a:stretch>
        </p:blipFill>
        <p:spPr>
          <a:xfrm>
            <a:off x="6583990" y="3867015"/>
            <a:ext cx="821207" cy="701534"/>
          </a:xfrm>
          <a:prstGeom prst="rect">
            <a:avLst/>
          </a:prstGeom>
        </p:spPr>
      </p:pic>
      <p:pic>
        <p:nvPicPr>
          <p:cNvPr id="16" name="Picture 15" descr="A blue and orange logo&#10;&#10;Description automatically generated">
            <a:extLst>
              <a:ext uri="{FF2B5EF4-FFF2-40B4-BE49-F238E27FC236}">
                <a16:creationId xmlns:a16="http://schemas.microsoft.com/office/drawing/2014/main" id="{C50ADB38-8A0F-1CB3-6CF8-024CF4EB1ACB}"/>
              </a:ext>
            </a:extLst>
          </p:cNvPr>
          <p:cNvPicPr>
            <a:picLocks noChangeAspect="1"/>
          </p:cNvPicPr>
          <p:nvPr/>
        </p:nvPicPr>
        <p:blipFill>
          <a:blip r:embed="rId3"/>
          <a:stretch>
            <a:fillRect/>
          </a:stretch>
        </p:blipFill>
        <p:spPr>
          <a:xfrm>
            <a:off x="8140176" y="3815983"/>
            <a:ext cx="821207" cy="701534"/>
          </a:xfrm>
          <a:prstGeom prst="rect">
            <a:avLst/>
          </a:prstGeom>
        </p:spPr>
      </p:pic>
      <p:pic>
        <p:nvPicPr>
          <p:cNvPr id="17" name="Picture 16" descr="A blue and orange logo&#10;&#10;Description automatically generated">
            <a:extLst>
              <a:ext uri="{FF2B5EF4-FFF2-40B4-BE49-F238E27FC236}">
                <a16:creationId xmlns:a16="http://schemas.microsoft.com/office/drawing/2014/main" id="{CA594832-7A01-EF0B-DDD0-2FC2549BF1F5}"/>
              </a:ext>
            </a:extLst>
          </p:cNvPr>
          <p:cNvPicPr>
            <a:picLocks noChangeAspect="1"/>
          </p:cNvPicPr>
          <p:nvPr/>
        </p:nvPicPr>
        <p:blipFill>
          <a:blip r:embed="rId3"/>
          <a:stretch>
            <a:fillRect/>
          </a:stretch>
        </p:blipFill>
        <p:spPr>
          <a:xfrm>
            <a:off x="3657831" y="4933273"/>
            <a:ext cx="821207" cy="701534"/>
          </a:xfrm>
          <a:prstGeom prst="rect">
            <a:avLst/>
          </a:prstGeom>
        </p:spPr>
      </p:pic>
      <p:pic>
        <p:nvPicPr>
          <p:cNvPr id="18" name="Picture 17" descr="A blue and orange logo&#10;&#10;Description automatically generated">
            <a:extLst>
              <a:ext uri="{FF2B5EF4-FFF2-40B4-BE49-F238E27FC236}">
                <a16:creationId xmlns:a16="http://schemas.microsoft.com/office/drawing/2014/main" id="{891730AD-1102-6937-4793-90A1C9A83E20}"/>
              </a:ext>
            </a:extLst>
          </p:cNvPr>
          <p:cNvPicPr>
            <a:picLocks noChangeAspect="1"/>
          </p:cNvPicPr>
          <p:nvPr/>
        </p:nvPicPr>
        <p:blipFill>
          <a:blip r:embed="rId3"/>
          <a:stretch>
            <a:fillRect/>
          </a:stretch>
        </p:blipFill>
        <p:spPr>
          <a:xfrm>
            <a:off x="5062403" y="4948384"/>
            <a:ext cx="821207" cy="701534"/>
          </a:xfrm>
          <a:prstGeom prst="rect">
            <a:avLst/>
          </a:prstGeom>
        </p:spPr>
      </p:pic>
      <p:pic>
        <p:nvPicPr>
          <p:cNvPr id="19" name="Picture 18" descr="A blue and orange logo&#10;&#10;Description automatically generated">
            <a:extLst>
              <a:ext uri="{FF2B5EF4-FFF2-40B4-BE49-F238E27FC236}">
                <a16:creationId xmlns:a16="http://schemas.microsoft.com/office/drawing/2014/main" id="{D9CACED1-E303-E97D-8862-B8A3E4A7E2ED}"/>
              </a:ext>
            </a:extLst>
          </p:cNvPr>
          <p:cNvPicPr>
            <a:picLocks noChangeAspect="1"/>
          </p:cNvPicPr>
          <p:nvPr/>
        </p:nvPicPr>
        <p:blipFill>
          <a:blip r:embed="rId3"/>
          <a:stretch>
            <a:fillRect/>
          </a:stretch>
        </p:blipFill>
        <p:spPr>
          <a:xfrm>
            <a:off x="6536204" y="4984305"/>
            <a:ext cx="821207" cy="701534"/>
          </a:xfrm>
          <a:prstGeom prst="rect">
            <a:avLst/>
          </a:prstGeom>
        </p:spPr>
      </p:pic>
      <p:pic>
        <p:nvPicPr>
          <p:cNvPr id="20" name="Picture 19" descr="A blue and orange logo&#10;&#10;Description automatically generated">
            <a:extLst>
              <a:ext uri="{FF2B5EF4-FFF2-40B4-BE49-F238E27FC236}">
                <a16:creationId xmlns:a16="http://schemas.microsoft.com/office/drawing/2014/main" id="{4EBB95F0-96B8-5B2C-3CBC-A144100CA19B}"/>
              </a:ext>
            </a:extLst>
          </p:cNvPr>
          <p:cNvPicPr>
            <a:picLocks noChangeAspect="1"/>
          </p:cNvPicPr>
          <p:nvPr/>
        </p:nvPicPr>
        <p:blipFill>
          <a:blip r:embed="rId3"/>
          <a:stretch>
            <a:fillRect/>
          </a:stretch>
        </p:blipFill>
        <p:spPr>
          <a:xfrm>
            <a:off x="8092390" y="4933273"/>
            <a:ext cx="821207" cy="701534"/>
          </a:xfrm>
          <a:prstGeom prst="rect">
            <a:avLst/>
          </a:prstGeom>
        </p:spPr>
      </p:pic>
      <p:pic>
        <p:nvPicPr>
          <p:cNvPr id="22" name="Picture 21" descr="A white line on a brown background&#10;&#10;Description automatically generated">
            <a:extLst>
              <a:ext uri="{FF2B5EF4-FFF2-40B4-BE49-F238E27FC236}">
                <a16:creationId xmlns:a16="http://schemas.microsoft.com/office/drawing/2014/main" id="{5BD73783-C984-C656-C307-EEA74F862882}"/>
              </a:ext>
            </a:extLst>
          </p:cNvPr>
          <p:cNvPicPr>
            <a:picLocks noChangeAspect="1"/>
          </p:cNvPicPr>
          <p:nvPr/>
        </p:nvPicPr>
        <p:blipFill>
          <a:blip r:embed="rId4"/>
          <a:stretch>
            <a:fillRect/>
          </a:stretch>
        </p:blipFill>
        <p:spPr>
          <a:xfrm>
            <a:off x="764811" y="2629999"/>
            <a:ext cx="1870603" cy="159800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3"/>
          <p:cNvSpPr txBox="1">
            <a:spLocks noGrp="1"/>
          </p:cNvSpPr>
          <p:nvPr>
            <p:ph type="title"/>
          </p:nvPr>
        </p:nvSpPr>
        <p:spPr>
          <a:xfrm>
            <a:off x="838200" y="121821"/>
            <a:ext cx="10515600" cy="102897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CA" sz="2800">
                <a:solidFill>
                  <a:srgbClr val="00446A"/>
                </a:solidFill>
              </a:rPr>
              <a:t>Système électrique moderne</a:t>
            </a:r>
          </a:p>
        </p:txBody>
      </p:sp>
      <p:cxnSp>
        <p:nvCxnSpPr>
          <p:cNvPr id="253" name="Google Shape;253;p13"/>
          <p:cNvCxnSpPr/>
          <p:nvPr/>
        </p:nvCxnSpPr>
        <p:spPr>
          <a:xfrm>
            <a:off x="1742184" y="1761872"/>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54" name="Google Shape;254;p13"/>
          <p:cNvCxnSpPr/>
          <p:nvPr/>
        </p:nvCxnSpPr>
        <p:spPr>
          <a:xfrm>
            <a:off x="3431285" y="1761872"/>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55" name="Google Shape;255;p13"/>
          <p:cNvCxnSpPr/>
          <p:nvPr/>
        </p:nvCxnSpPr>
        <p:spPr>
          <a:xfrm>
            <a:off x="5150755" y="1761872"/>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56" name="Google Shape;256;p13"/>
          <p:cNvCxnSpPr/>
          <p:nvPr/>
        </p:nvCxnSpPr>
        <p:spPr>
          <a:xfrm>
            <a:off x="1742184" y="2959129"/>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57" name="Google Shape;257;p13"/>
          <p:cNvCxnSpPr/>
          <p:nvPr/>
        </p:nvCxnSpPr>
        <p:spPr>
          <a:xfrm>
            <a:off x="3431285" y="2959129"/>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58" name="Google Shape;258;p13"/>
          <p:cNvCxnSpPr/>
          <p:nvPr/>
        </p:nvCxnSpPr>
        <p:spPr>
          <a:xfrm>
            <a:off x="5150755" y="2959129"/>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59" name="Google Shape;259;p13"/>
          <p:cNvCxnSpPr/>
          <p:nvPr/>
        </p:nvCxnSpPr>
        <p:spPr>
          <a:xfrm>
            <a:off x="1742184" y="4188750"/>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0" name="Google Shape;260;p13"/>
          <p:cNvCxnSpPr/>
          <p:nvPr/>
        </p:nvCxnSpPr>
        <p:spPr>
          <a:xfrm>
            <a:off x="3431285" y="4188750"/>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1" name="Google Shape;261;p13"/>
          <p:cNvCxnSpPr/>
          <p:nvPr/>
        </p:nvCxnSpPr>
        <p:spPr>
          <a:xfrm>
            <a:off x="5150755" y="4188750"/>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2" name="Google Shape;262;p13"/>
          <p:cNvCxnSpPr/>
          <p:nvPr/>
        </p:nvCxnSpPr>
        <p:spPr>
          <a:xfrm>
            <a:off x="1742184" y="5421031"/>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3" name="Google Shape;263;p13"/>
          <p:cNvCxnSpPr/>
          <p:nvPr/>
        </p:nvCxnSpPr>
        <p:spPr>
          <a:xfrm>
            <a:off x="3431285" y="5421031"/>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4" name="Google Shape;264;p13"/>
          <p:cNvCxnSpPr/>
          <p:nvPr/>
        </p:nvCxnSpPr>
        <p:spPr>
          <a:xfrm>
            <a:off x="5054132" y="5421031"/>
            <a:ext cx="731520" cy="0"/>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5" name="Google Shape;265;p13"/>
          <p:cNvCxnSpPr/>
          <p:nvPr/>
        </p:nvCxnSpPr>
        <p:spPr>
          <a:xfrm rot="10800000">
            <a:off x="1213755" y="2066672"/>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6" name="Google Shape;266;p13"/>
          <p:cNvCxnSpPr/>
          <p:nvPr/>
        </p:nvCxnSpPr>
        <p:spPr>
          <a:xfrm rot="10800000">
            <a:off x="2915555" y="2066672"/>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7" name="Google Shape;267;p13"/>
          <p:cNvCxnSpPr/>
          <p:nvPr/>
        </p:nvCxnSpPr>
        <p:spPr>
          <a:xfrm rot="10800000">
            <a:off x="4647726" y="2106706"/>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8" name="Google Shape;268;p13"/>
          <p:cNvCxnSpPr/>
          <p:nvPr/>
        </p:nvCxnSpPr>
        <p:spPr>
          <a:xfrm rot="10800000">
            <a:off x="6295433" y="2102290"/>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69" name="Google Shape;269;p13"/>
          <p:cNvCxnSpPr/>
          <p:nvPr/>
        </p:nvCxnSpPr>
        <p:spPr>
          <a:xfrm rot="10800000">
            <a:off x="1201046" y="3287031"/>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0" name="Google Shape;270;p13"/>
          <p:cNvCxnSpPr/>
          <p:nvPr/>
        </p:nvCxnSpPr>
        <p:spPr>
          <a:xfrm rot="10800000">
            <a:off x="2915555" y="3301665"/>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1" name="Google Shape;271;p13"/>
          <p:cNvCxnSpPr/>
          <p:nvPr/>
        </p:nvCxnSpPr>
        <p:spPr>
          <a:xfrm rot="10800000">
            <a:off x="4654067" y="3301665"/>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2" name="Google Shape;272;p13"/>
          <p:cNvCxnSpPr/>
          <p:nvPr/>
        </p:nvCxnSpPr>
        <p:spPr>
          <a:xfrm rot="10800000">
            <a:off x="6276374" y="3301665"/>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3" name="Google Shape;273;p13"/>
          <p:cNvCxnSpPr/>
          <p:nvPr/>
        </p:nvCxnSpPr>
        <p:spPr>
          <a:xfrm rot="10800000">
            <a:off x="1213755" y="4519312"/>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4" name="Google Shape;274;p13"/>
          <p:cNvCxnSpPr/>
          <p:nvPr/>
        </p:nvCxnSpPr>
        <p:spPr>
          <a:xfrm rot="10800000">
            <a:off x="2915555" y="4519312"/>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5" name="Google Shape;275;p13"/>
          <p:cNvCxnSpPr/>
          <p:nvPr/>
        </p:nvCxnSpPr>
        <p:spPr>
          <a:xfrm rot="10800000">
            <a:off x="4647726" y="4553163"/>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6" name="Google Shape;276;p13"/>
          <p:cNvCxnSpPr/>
          <p:nvPr/>
        </p:nvCxnSpPr>
        <p:spPr>
          <a:xfrm rot="10800000">
            <a:off x="6282724" y="4555097"/>
            <a:ext cx="0" cy="515742"/>
          </a:xfrm>
          <a:prstGeom prst="straightConnector1">
            <a:avLst/>
          </a:prstGeom>
          <a:noFill/>
          <a:ln w="28575" cap="flat" cmpd="sng">
            <a:solidFill>
              <a:schemeClr val="accent1"/>
            </a:solidFill>
            <a:prstDash val="solid"/>
            <a:miter lim="800000"/>
            <a:headEnd type="triangle" w="med" len="med"/>
            <a:tailEnd type="triangle" w="med" len="med"/>
          </a:ln>
        </p:spPr>
      </p:cxnSp>
      <p:cxnSp>
        <p:nvCxnSpPr>
          <p:cNvPr id="277" name="Google Shape;277;p13"/>
          <p:cNvCxnSpPr/>
          <p:nvPr/>
        </p:nvCxnSpPr>
        <p:spPr>
          <a:xfrm>
            <a:off x="1131571" y="6474438"/>
            <a:ext cx="731520" cy="0"/>
          </a:xfrm>
          <a:prstGeom prst="straightConnector1">
            <a:avLst/>
          </a:prstGeom>
          <a:noFill/>
          <a:ln w="28575" cap="flat" cmpd="sng">
            <a:solidFill>
              <a:schemeClr val="accent1"/>
            </a:solidFill>
            <a:prstDash val="solid"/>
            <a:miter lim="800000"/>
            <a:headEnd type="triangle" w="med" len="med"/>
            <a:tailEnd type="triangle" w="med" len="med"/>
          </a:ln>
        </p:spPr>
      </p:cxnSp>
      <p:sp>
        <p:nvSpPr>
          <p:cNvPr id="278" name="Google Shape;278;p13"/>
          <p:cNvSpPr txBox="1"/>
          <p:nvPr/>
        </p:nvSpPr>
        <p:spPr>
          <a:xfrm>
            <a:off x="1863091" y="6340163"/>
            <a:ext cx="1957348" cy="2861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200">
                <a:solidFill>
                  <a:schemeClr val="dk1"/>
                </a:solidFill>
                <a:latin typeface="Calibri"/>
                <a:ea typeface="Calibri"/>
                <a:cs typeface="Calibri"/>
                <a:sym typeface="Calibri"/>
              </a:rPr>
              <a:t>Transmission bidirectionnelle</a:t>
            </a:r>
          </a:p>
        </p:txBody>
      </p:sp>
      <p:sp>
        <p:nvSpPr>
          <p:cNvPr id="297" name="Google Shape;297;p13"/>
          <p:cNvSpPr txBox="1"/>
          <p:nvPr/>
        </p:nvSpPr>
        <p:spPr>
          <a:xfrm>
            <a:off x="7149081" y="3438375"/>
            <a:ext cx="2639353" cy="31085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600"/>
              <a:buFont typeface="Calibri"/>
              <a:buNone/>
            </a:pPr>
            <a:r>
              <a:rPr lang="fr-CA" sz="1400" dirty="0">
                <a:solidFill>
                  <a:schemeClr val="dk1"/>
                </a:solidFill>
                <a:latin typeface="Calibri"/>
                <a:ea typeface="Calibri"/>
                <a:cs typeface="Calibri"/>
                <a:sym typeface="Calibri"/>
              </a:rPr>
              <a:t>Une </a:t>
            </a:r>
            <a:r>
              <a:rPr lang="fr-CA" sz="14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centrale virtuelle (VPP)</a:t>
            </a:r>
            <a:r>
              <a:rPr lang="fr-CA" sz="1400" dirty="0">
                <a:solidFill>
                  <a:schemeClr val="dk1"/>
                </a:solidFill>
                <a:latin typeface="Calibri"/>
                <a:ea typeface="Calibri"/>
                <a:cs typeface="Calibri"/>
                <a:sym typeface="Calibri"/>
              </a:rPr>
              <a:t> est un système de gestion énergétique qui intègre diverses </a:t>
            </a:r>
            <a:r>
              <a:rPr lang="fr-CA" sz="1400" b="1" dirty="0">
                <a:solidFill>
                  <a:schemeClr val="dk1"/>
                </a:solidFill>
                <a:latin typeface="Calibri"/>
                <a:ea typeface="Calibri"/>
                <a:cs typeface="Calibri"/>
                <a:sym typeface="Calibri"/>
              </a:rPr>
              <a:t>ressources énergétiques distribuées (RED) </a:t>
            </a:r>
            <a:r>
              <a:rPr lang="fr-CA" sz="1400" dirty="0">
                <a:solidFill>
                  <a:schemeClr val="dk1"/>
                </a:solidFill>
                <a:latin typeface="Calibri"/>
                <a:ea typeface="Calibri"/>
                <a:cs typeface="Calibri"/>
                <a:sym typeface="Calibri"/>
              </a:rPr>
              <a:t>en une seule entité coordonnée.</a:t>
            </a:r>
            <a:br>
              <a:rPr lang="fr-CA" sz="1400" dirty="0">
                <a:solidFill>
                  <a:schemeClr val="dk1"/>
                </a:solidFill>
                <a:latin typeface="Calibri"/>
                <a:ea typeface="Calibri"/>
                <a:cs typeface="Calibri"/>
                <a:sym typeface="Calibri"/>
              </a:rPr>
            </a:br>
            <a:r>
              <a:rPr lang="fr-CA" sz="1400" dirty="0">
                <a:solidFill>
                  <a:schemeClr val="dk1"/>
                </a:solidFill>
                <a:latin typeface="Calibri"/>
                <a:ea typeface="Calibri"/>
                <a:cs typeface="Calibri"/>
                <a:sym typeface="Calibri"/>
              </a:rPr>
              <a:t>Le principal objectif d’une VPP est d’optimiser la génération, l’entreposage et la consommation de l’électricité tirée de ces ressources distribuées pour répondre aux besoins du réseau, du marché de l’électricité ou de consommateurs spécifiques.</a:t>
            </a:r>
          </a:p>
        </p:txBody>
      </p:sp>
      <p:pic>
        <p:nvPicPr>
          <p:cNvPr id="5" name="Picture 4" descr="A blue cloud with white text&#10;&#10;Description automatically generated">
            <a:extLst>
              <a:ext uri="{FF2B5EF4-FFF2-40B4-BE49-F238E27FC236}">
                <a16:creationId xmlns:a16="http://schemas.microsoft.com/office/drawing/2014/main" id="{5BC85B2E-D842-BD58-16B9-D3C99F71C796}"/>
              </a:ext>
            </a:extLst>
          </p:cNvPr>
          <p:cNvPicPr>
            <a:picLocks noChangeAspect="1"/>
          </p:cNvPicPr>
          <p:nvPr/>
        </p:nvPicPr>
        <p:blipFill>
          <a:blip r:embed="rId4"/>
          <a:stretch>
            <a:fillRect/>
          </a:stretch>
        </p:blipFill>
        <p:spPr>
          <a:xfrm>
            <a:off x="7148388" y="2360161"/>
            <a:ext cx="1689100" cy="927100"/>
          </a:xfrm>
          <a:prstGeom prst="rect">
            <a:avLst/>
          </a:prstGeom>
        </p:spPr>
      </p:pic>
      <p:pic>
        <p:nvPicPr>
          <p:cNvPr id="9" name="Picture 8" descr="A green and blue logo with a windmill and a blue cloud&#10;&#10;Description automatically generated">
            <a:extLst>
              <a:ext uri="{FF2B5EF4-FFF2-40B4-BE49-F238E27FC236}">
                <a16:creationId xmlns:a16="http://schemas.microsoft.com/office/drawing/2014/main" id="{5F3B98BD-92A7-EBE3-A50B-EF18E753FCBC}"/>
              </a:ext>
            </a:extLst>
          </p:cNvPr>
          <p:cNvPicPr>
            <a:picLocks noChangeAspect="1"/>
          </p:cNvPicPr>
          <p:nvPr/>
        </p:nvPicPr>
        <p:blipFill>
          <a:blip r:embed="rId5"/>
          <a:stretch>
            <a:fillRect/>
          </a:stretch>
        </p:blipFill>
        <p:spPr>
          <a:xfrm>
            <a:off x="864058" y="1133006"/>
            <a:ext cx="852955" cy="938679"/>
          </a:xfrm>
          <a:prstGeom prst="rect">
            <a:avLst/>
          </a:prstGeom>
        </p:spPr>
      </p:pic>
      <p:pic>
        <p:nvPicPr>
          <p:cNvPr id="10" name="Picture 9" descr="A green and blue logo with a windmill and a blue cloud&#10;&#10;Description automatically generated">
            <a:extLst>
              <a:ext uri="{FF2B5EF4-FFF2-40B4-BE49-F238E27FC236}">
                <a16:creationId xmlns:a16="http://schemas.microsoft.com/office/drawing/2014/main" id="{CC1B39BF-F6F9-2FB7-FE5E-696A16F8C0FF}"/>
              </a:ext>
            </a:extLst>
          </p:cNvPr>
          <p:cNvPicPr>
            <a:picLocks noChangeAspect="1"/>
          </p:cNvPicPr>
          <p:nvPr/>
        </p:nvPicPr>
        <p:blipFill>
          <a:blip r:embed="rId5"/>
          <a:stretch>
            <a:fillRect/>
          </a:stretch>
        </p:blipFill>
        <p:spPr>
          <a:xfrm>
            <a:off x="2532400" y="1147125"/>
            <a:ext cx="852955" cy="938679"/>
          </a:xfrm>
          <a:prstGeom prst="rect">
            <a:avLst/>
          </a:prstGeom>
        </p:spPr>
      </p:pic>
      <p:pic>
        <p:nvPicPr>
          <p:cNvPr id="11" name="Picture 10" descr="A green and blue logo with a windmill and a blue cloud&#10;&#10;Description automatically generated">
            <a:extLst>
              <a:ext uri="{FF2B5EF4-FFF2-40B4-BE49-F238E27FC236}">
                <a16:creationId xmlns:a16="http://schemas.microsoft.com/office/drawing/2014/main" id="{F8780C72-688A-104C-AD48-D5BEBCA95381}"/>
              </a:ext>
            </a:extLst>
          </p:cNvPr>
          <p:cNvPicPr>
            <a:picLocks noChangeAspect="1"/>
          </p:cNvPicPr>
          <p:nvPr/>
        </p:nvPicPr>
        <p:blipFill>
          <a:blip r:embed="rId5"/>
          <a:stretch>
            <a:fillRect/>
          </a:stretch>
        </p:blipFill>
        <p:spPr>
          <a:xfrm>
            <a:off x="4201177" y="1186208"/>
            <a:ext cx="852955" cy="938679"/>
          </a:xfrm>
          <a:prstGeom prst="rect">
            <a:avLst/>
          </a:prstGeom>
        </p:spPr>
      </p:pic>
      <p:pic>
        <p:nvPicPr>
          <p:cNvPr id="12" name="Picture 11" descr="A green and blue logo with a windmill and a blue cloud&#10;&#10;Description automatically generated">
            <a:extLst>
              <a:ext uri="{FF2B5EF4-FFF2-40B4-BE49-F238E27FC236}">
                <a16:creationId xmlns:a16="http://schemas.microsoft.com/office/drawing/2014/main" id="{1303D6B2-BD5A-1BBE-BB5F-2CFA4F1AD39B}"/>
              </a:ext>
            </a:extLst>
          </p:cNvPr>
          <p:cNvPicPr>
            <a:picLocks noChangeAspect="1"/>
          </p:cNvPicPr>
          <p:nvPr/>
        </p:nvPicPr>
        <p:blipFill>
          <a:blip r:embed="rId5"/>
          <a:stretch>
            <a:fillRect/>
          </a:stretch>
        </p:blipFill>
        <p:spPr>
          <a:xfrm>
            <a:off x="5875753" y="1150791"/>
            <a:ext cx="852955" cy="938679"/>
          </a:xfrm>
          <a:prstGeom prst="rect">
            <a:avLst/>
          </a:prstGeom>
        </p:spPr>
      </p:pic>
      <p:pic>
        <p:nvPicPr>
          <p:cNvPr id="13" name="Picture 12" descr="A green and blue logo with a windmill and a blue cloud&#10;&#10;Description automatically generated">
            <a:extLst>
              <a:ext uri="{FF2B5EF4-FFF2-40B4-BE49-F238E27FC236}">
                <a16:creationId xmlns:a16="http://schemas.microsoft.com/office/drawing/2014/main" id="{B1A2EEB2-146A-BC17-6F97-D8A1FC4D3383}"/>
              </a:ext>
            </a:extLst>
          </p:cNvPr>
          <p:cNvPicPr>
            <a:picLocks noChangeAspect="1"/>
          </p:cNvPicPr>
          <p:nvPr/>
        </p:nvPicPr>
        <p:blipFill>
          <a:blip r:embed="rId5"/>
          <a:stretch>
            <a:fillRect/>
          </a:stretch>
        </p:blipFill>
        <p:spPr>
          <a:xfrm>
            <a:off x="838200" y="2437044"/>
            <a:ext cx="852955" cy="938679"/>
          </a:xfrm>
          <a:prstGeom prst="rect">
            <a:avLst/>
          </a:prstGeom>
        </p:spPr>
      </p:pic>
      <p:pic>
        <p:nvPicPr>
          <p:cNvPr id="14" name="Picture 13" descr="A green and blue logo with a windmill and a blue cloud&#10;&#10;Description automatically generated">
            <a:extLst>
              <a:ext uri="{FF2B5EF4-FFF2-40B4-BE49-F238E27FC236}">
                <a16:creationId xmlns:a16="http://schemas.microsoft.com/office/drawing/2014/main" id="{92977406-A84B-C777-6174-ADA85CE0C319}"/>
              </a:ext>
            </a:extLst>
          </p:cNvPr>
          <p:cNvPicPr>
            <a:picLocks noChangeAspect="1"/>
          </p:cNvPicPr>
          <p:nvPr/>
        </p:nvPicPr>
        <p:blipFill>
          <a:blip r:embed="rId5"/>
          <a:stretch>
            <a:fillRect/>
          </a:stretch>
        </p:blipFill>
        <p:spPr>
          <a:xfrm>
            <a:off x="2506542" y="2451163"/>
            <a:ext cx="852955" cy="938679"/>
          </a:xfrm>
          <a:prstGeom prst="rect">
            <a:avLst/>
          </a:prstGeom>
        </p:spPr>
      </p:pic>
      <p:pic>
        <p:nvPicPr>
          <p:cNvPr id="15" name="Picture 14" descr="A green and blue logo with a windmill and a blue cloud&#10;&#10;Description automatically generated">
            <a:extLst>
              <a:ext uri="{FF2B5EF4-FFF2-40B4-BE49-F238E27FC236}">
                <a16:creationId xmlns:a16="http://schemas.microsoft.com/office/drawing/2014/main" id="{1B942862-E372-74E1-A79A-4ED7C501A958}"/>
              </a:ext>
            </a:extLst>
          </p:cNvPr>
          <p:cNvPicPr>
            <a:picLocks noChangeAspect="1"/>
          </p:cNvPicPr>
          <p:nvPr/>
        </p:nvPicPr>
        <p:blipFill>
          <a:blip r:embed="rId5"/>
          <a:stretch>
            <a:fillRect/>
          </a:stretch>
        </p:blipFill>
        <p:spPr>
          <a:xfrm>
            <a:off x="4175319" y="2490246"/>
            <a:ext cx="852955" cy="938679"/>
          </a:xfrm>
          <a:prstGeom prst="rect">
            <a:avLst/>
          </a:prstGeom>
        </p:spPr>
      </p:pic>
      <p:pic>
        <p:nvPicPr>
          <p:cNvPr id="16" name="Picture 15" descr="A green and blue logo with a windmill and a blue cloud&#10;&#10;Description automatically generated">
            <a:extLst>
              <a:ext uri="{FF2B5EF4-FFF2-40B4-BE49-F238E27FC236}">
                <a16:creationId xmlns:a16="http://schemas.microsoft.com/office/drawing/2014/main" id="{2E08F94E-DA60-5311-29EE-950450FEB940}"/>
              </a:ext>
            </a:extLst>
          </p:cNvPr>
          <p:cNvPicPr>
            <a:picLocks noChangeAspect="1"/>
          </p:cNvPicPr>
          <p:nvPr/>
        </p:nvPicPr>
        <p:blipFill>
          <a:blip r:embed="rId5"/>
          <a:stretch>
            <a:fillRect/>
          </a:stretch>
        </p:blipFill>
        <p:spPr>
          <a:xfrm>
            <a:off x="5849895" y="2454829"/>
            <a:ext cx="852955" cy="938679"/>
          </a:xfrm>
          <a:prstGeom prst="rect">
            <a:avLst/>
          </a:prstGeom>
        </p:spPr>
      </p:pic>
      <p:pic>
        <p:nvPicPr>
          <p:cNvPr id="17" name="Picture 16" descr="A green and blue logo with a windmill and a blue cloud&#10;&#10;Description automatically generated">
            <a:extLst>
              <a:ext uri="{FF2B5EF4-FFF2-40B4-BE49-F238E27FC236}">
                <a16:creationId xmlns:a16="http://schemas.microsoft.com/office/drawing/2014/main" id="{B255C56F-44EF-E27A-88AB-5C6AECB8C626}"/>
              </a:ext>
            </a:extLst>
          </p:cNvPr>
          <p:cNvPicPr>
            <a:picLocks noChangeAspect="1"/>
          </p:cNvPicPr>
          <p:nvPr/>
        </p:nvPicPr>
        <p:blipFill>
          <a:blip r:embed="rId5"/>
          <a:stretch>
            <a:fillRect/>
          </a:stretch>
        </p:blipFill>
        <p:spPr>
          <a:xfrm>
            <a:off x="851603" y="3639843"/>
            <a:ext cx="852955" cy="938679"/>
          </a:xfrm>
          <a:prstGeom prst="rect">
            <a:avLst/>
          </a:prstGeom>
        </p:spPr>
      </p:pic>
      <p:pic>
        <p:nvPicPr>
          <p:cNvPr id="18" name="Picture 17" descr="A green and blue logo with a windmill and a blue cloud&#10;&#10;Description automatically generated">
            <a:extLst>
              <a:ext uri="{FF2B5EF4-FFF2-40B4-BE49-F238E27FC236}">
                <a16:creationId xmlns:a16="http://schemas.microsoft.com/office/drawing/2014/main" id="{9DF8FEEE-6D78-57D8-E454-6447594BD30C}"/>
              </a:ext>
            </a:extLst>
          </p:cNvPr>
          <p:cNvPicPr>
            <a:picLocks noChangeAspect="1"/>
          </p:cNvPicPr>
          <p:nvPr/>
        </p:nvPicPr>
        <p:blipFill>
          <a:blip r:embed="rId5"/>
          <a:stretch>
            <a:fillRect/>
          </a:stretch>
        </p:blipFill>
        <p:spPr>
          <a:xfrm>
            <a:off x="2519945" y="3653962"/>
            <a:ext cx="852955" cy="938679"/>
          </a:xfrm>
          <a:prstGeom prst="rect">
            <a:avLst/>
          </a:prstGeom>
        </p:spPr>
      </p:pic>
      <p:pic>
        <p:nvPicPr>
          <p:cNvPr id="19" name="Picture 18" descr="A green and blue logo with a windmill and a blue cloud&#10;&#10;Description automatically generated">
            <a:extLst>
              <a:ext uri="{FF2B5EF4-FFF2-40B4-BE49-F238E27FC236}">
                <a16:creationId xmlns:a16="http://schemas.microsoft.com/office/drawing/2014/main" id="{12183563-60A9-9FC9-ACD2-88D72825F0E8}"/>
              </a:ext>
            </a:extLst>
          </p:cNvPr>
          <p:cNvPicPr>
            <a:picLocks noChangeAspect="1"/>
          </p:cNvPicPr>
          <p:nvPr/>
        </p:nvPicPr>
        <p:blipFill>
          <a:blip r:embed="rId5"/>
          <a:stretch>
            <a:fillRect/>
          </a:stretch>
        </p:blipFill>
        <p:spPr>
          <a:xfrm>
            <a:off x="4188722" y="3693045"/>
            <a:ext cx="852955" cy="938679"/>
          </a:xfrm>
          <a:prstGeom prst="rect">
            <a:avLst/>
          </a:prstGeom>
        </p:spPr>
      </p:pic>
      <p:pic>
        <p:nvPicPr>
          <p:cNvPr id="20" name="Picture 19" descr="A green and blue logo with a windmill and a blue cloud&#10;&#10;Description automatically generated">
            <a:extLst>
              <a:ext uri="{FF2B5EF4-FFF2-40B4-BE49-F238E27FC236}">
                <a16:creationId xmlns:a16="http://schemas.microsoft.com/office/drawing/2014/main" id="{EF143630-0FF4-DCDA-34B0-A0D81A5D9613}"/>
              </a:ext>
            </a:extLst>
          </p:cNvPr>
          <p:cNvPicPr>
            <a:picLocks noChangeAspect="1"/>
          </p:cNvPicPr>
          <p:nvPr/>
        </p:nvPicPr>
        <p:blipFill>
          <a:blip r:embed="rId5"/>
          <a:stretch>
            <a:fillRect/>
          </a:stretch>
        </p:blipFill>
        <p:spPr>
          <a:xfrm>
            <a:off x="5863298" y="3657628"/>
            <a:ext cx="852955" cy="938679"/>
          </a:xfrm>
          <a:prstGeom prst="rect">
            <a:avLst/>
          </a:prstGeom>
        </p:spPr>
      </p:pic>
      <p:pic>
        <p:nvPicPr>
          <p:cNvPr id="21" name="Picture 20" descr="A green and blue logo with a windmill and a blue cloud&#10;&#10;Description automatically generated">
            <a:extLst>
              <a:ext uri="{FF2B5EF4-FFF2-40B4-BE49-F238E27FC236}">
                <a16:creationId xmlns:a16="http://schemas.microsoft.com/office/drawing/2014/main" id="{7B7007D1-83C1-20D3-2972-BCC08E6D42B8}"/>
              </a:ext>
            </a:extLst>
          </p:cNvPr>
          <p:cNvPicPr>
            <a:picLocks noChangeAspect="1"/>
          </p:cNvPicPr>
          <p:nvPr/>
        </p:nvPicPr>
        <p:blipFill>
          <a:blip r:embed="rId5"/>
          <a:stretch>
            <a:fillRect/>
          </a:stretch>
        </p:blipFill>
        <p:spPr>
          <a:xfrm>
            <a:off x="838200" y="4941368"/>
            <a:ext cx="852955" cy="938679"/>
          </a:xfrm>
          <a:prstGeom prst="rect">
            <a:avLst/>
          </a:prstGeom>
        </p:spPr>
      </p:pic>
      <p:pic>
        <p:nvPicPr>
          <p:cNvPr id="22" name="Picture 21" descr="A green and blue logo with a windmill and a blue cloud&#10;&#10;Description automatically generated">
            <a:extLst>
              <a:ext uri="{FF2B5EF4-FFF2-40B4-BE49-F238E27FC236}">
                <a16:creationId xmlns:a16="http://schemas.microsoft.com/office/drawing/2014/main" id="{07B30321-9783-5C27-1902-A7A3E34E6033}"/>
              </a:ext>
            </a:extLst>
          </p:cNvPr>
          <p:cNvPicPr>
            <a:picLocks noChangeAspect="1"/>
          </p:cNvPicPr>
          <p:nvPr/>
        </p:nvPicPr>
        <p:blipFill>
          <a:blip r:embed="rId5"/>
          <a:stretch>
            <a:fillRect/>
          </a:stretch>
        </p:blipFill>
        <p:spPr>
          <a:xfrm>
            <a:off x="2506542" y="4955487"/>
            <a:ext cx="852955" cy="938679"/>
          </a:xfrm>
          <a:prstGeom prst="rect">
            <a:avLst/>
          </a:prstGeom>
        </p:spPr>
      </p:pic>
      <p:pic>
        <p:nvPicPr>
          <p:cNvPr id="23" name="Picture 22" descr="A green and blue logo with a windmill and a blue cloud&#10;&#10;Description automatically generated">
            <a:extLst>
              <a:ext uri="{FF2B5EF4-FFF2-40B4-BE49-F238E27FC236}">
                <a16:creationId xmlns:a16="http://schemas.microsoft.com/office/drawing/2014/main" id="{75B12D85-E212-07C4-0D6A-E6AB0F70FF6F}"/>
              </a:ext>
            </a:extLst>
          </p:cNvPr>
          <p:cNvPicPr>
            <a:picLocks noChangeAspect="1"/>
          </p:cNvPicPr>
          <p:nvPr/>
        </p:nvPicPr>
        <p:blipFill>
          <a:blip r:embed="rId5"/>
          <a:stretch>
            <a:fillRect/>
          </a:stretch>
        </p:blipFill>
        <p:spPr>
          <a:xfrm>
            <a:off x="4175319" y="4994570"/>
            <a:ext cx="852955" cy="938679"/>
          </a:xfrm>
          <a:prstGeom prst="rect">
            <a:avLst/>
          </a:prstGeom>
        </p:spPr>
      </p:pic>
      <p:pic>
        <p:nvPicPr>
          <p:cNvPr id="24" name="Picture 23" descr="A green and blue logo with a windmill and a blue cloud&#10;&#10;Description automatically generated">
            <a:extLst>
              <a:ext uri="{FF2B5EF4-FFF2-40B4-BE49-F238E27FC236}">
                <a16:creationId xmlns:a16="http://schemas.microsoft.com/office/drawing/2014/main" id="{63C78D55-8209-F891-86A9-5124C864BCC0}"/>
              </a:ext>
            </a:extLst>
          </p:cNvPr>
          <p:cNvPicPr>
            <a:picLocks noChangeAspect="1"/>
          </p:cNvPicPr>
          <p:nvPr/>
        </p:nvPicPr>
        <p:blipFill>
          <a:blip r:embed="rId5"/>
          <a:stretch>
            <a:fillRect/>
          </a:stretch>
        </p:blipFill>
        <p:spPr>
          <a:xfrm>
            <a:off x="5849895" y="4959153"/>
            <a:ext cx="852955" cy="93867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4"/>
          <p:cNvSpPr txBox="1">
            <a:spLocks noGrp="1"/>
          </p:cNvSpPr>
          <p:nvPr>
            <p:ph type="title"/>
          </p:nvPr>
        </p:nvSpPr>
        <p:spPr>
          <a:xfrm>
            <a:off x="621177" y="538853"/>
            <a:ext cx="5341212" cy="92803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4400"/>
              <a:buFont typeface="Calibri"/>
              <a:buNone/>
            </a:pPr>
            <a:r>
              <a:rPr lang="fr-CA" sz="2800">
                <a:solidFill>
                  <a:srgbClr val="00446A"/>
                </a:solidFill>
              </a:rPr>
              <a:t>On envisage actuellement d’utiliser des ressources énergétiques distribuées en Ontario</a:t>
            </a:r>
          </a:p>
        </p:txBody>
      </p:sp>
      <p:sp>
        <p:nvSpPr>
          <p:cNvPr id="304" name="Google Shape;304;p14"/>
          <p:cNvSpPr txBox="1">
            <a:spLocks noGrp="1"/>
          </p:cNvSpPr>
          <p:nvPr>
            <p:ph idx="1"/>
          </p:nvPr>
        </p:nvSpPr>
        <p:spPr>
          <a:xfrm>
            <a:off x="621177" y="6173651"/>
            <a:ext cx="7283450" cy="389731"/>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0"/>
              </a:spcBef>
              <a:spcAft>
                <a:spcPts val="0"/>
              </a:spcAft>
              <a:buClr>
                <a:schemeClr val="dk1"/>
              </a:buClr>
              <a:buSzPct val="100000"/>
              <a:buNone/>
            </a:pPr>
            <a:r>
              <a:rPr lang="fr-CA" sz="1600"/>
              <a:t>Source : </a:t>
            </a:r>
            <a:r>
              <a:rPr lang="fr-CA" sz="1600" u="sng">
                <a:solidFill>
                  <a:schemeClr val="hlink"/>
                </a:solidFill>
                <a:hlinkClick r:id="rId3"/>
              </a:rPr>
              <a:t>Société indépendante d’exploitation du réseau d’électricité (SIERE)</a:t>
            </a:r>
            <a:r>
              <a:rPr lang="fr-CA" sz="1600"/>
              <a:t> - Ressources énergétiques distribuées</a:t>
            </a:r>
          </a:p>
        </p:txBody>
      </p:sp>
      <p:pic>
        <p:nvPicPr>
          <p:cNvPr id="305" name="Google Shape;305;p14"/>
          <p:cNvPicPr preferRelativeResize="0"/>
          <p:nvPr/>
        </p:nvPicPr>
        <p:blipFill>
          <a:blip r:embed="rId4"/>
          <a:srcRect/>
          <a:stretch/>
        </p:blipFill>
        <p:spPr>
          <a:xfrm>
            <a:off x="621177" y="1562375"/>
            <a:ext cx="4195110" cy="3710393"/>
          </a:xfrm>
          <a:prstGeom prst="rect">
            <a:avLst/>
          </a:prstGeom>
          <a:noFill/>
          <a:ln>
            <a:noFill/>
          </a:ln>
        </p:spPr>
      </p:pic>
      <p:sp>
        <p:nvSpPr>
          <p:cNvPr id="306" name="Google Shape;306;p14"/>
          <p:cNvSpPr txBox="1"/>
          <p:nvPr/>
        </p:nvSpPr>
        <p:spPr>
          <a:xfrm>
            <a:off x="4816287" y="1605506"/>
            <a:ext cx="5192009" cy="3785611"/>
          </a:xfrm>
          <a:prstGeom prst="rect">
            <a:avLst/>
          </a:prstGeom>
          <a:noFill/>
          <a:ln>
            <a:noFill/>
          </a:ln>
        </p:spPr>
        <p:txBody>
          <a:bodyPr spcFirstLastPara="1" wrap="square" lIns="91425" tIns="45700" rIns="91425" bIns="45700" anchor="t" anchorCtr="0">
            <a:spAutoFit/>
          </a:bodyPr>
          <a:lstStyle/>
          <a:p>
            <a:pPr marL="0" marR="0" lvl="0" indent="0" algn="l" rtl="0">
              <a:spcBef>
                <a:spcPts val="600"/>
              </a:spcBef>
              <a:spcAft>
                <a:spcPts val="600"/>
              </a:spcAft>
              <a:buNone/>
            </a:pPr>
            <a:r>
              <a:rPr lang="fr-CA" sz="1800" dirty="0">
                <a:solidFill>
                  <a:schemeClr val="dk1"/>
                </a:solidFill>
                <a:latin typeface="Calibri"/>
                <a:ea typeface="Calibri"/>
                <a:cs typeface="Calibri"/>
                <a:sym typeface="Calibri"/>
              </a:rPr>
              <a:t>Avantages des RED :</a:t>
            </a:r>
          </a:p>
          <a:p>
            <a:pPr marL="285750" marR="0" lvl="0" indent="-285750" algn="l" rtl="0">
              <a:spcBef>
                <a:spcPts val="600"/>
              </a:spcBef>
              <a:spcAft>
                <a:spcPts val="600"/>
              </a:spcAft>
              <a:buClr>
                <a:schemeClr val="dk1"/>
              </a:buClr>
              <a:buSzPts val="1800"/>
              <a:buFont typeface="Arial"/>
              <a:buChar char="•"/>
            </a:pPr>
            <a:r>
              <a:rPr lang="fr-CA" sz="1800" dirty="0">
                <a:solidFill>
                  <a:schemeClr val="dk1"/>
                </a:solidFill>
                <a:latin typeface="Calibri"/>
                <a:ea typeface="Calibri"/>
                <a:cs typeface="Calibri"/>
                <a:sym typeface="Calibri"/>
              </a:rPr>
              <a:t>Offrent aux client </a:t>
            </a:r>
            <a:r>
              <a:rPr lang="fr-CA" sz="1800" b="1" dirty="0">
                <a:solidFill>
                  <a:schemeClr val="dk1"/>
                </a:solidFill>
                <a:latin typeface="Calibri"/>
                <a:ea typeface="Calibri"/>
                <a:cs typeface="Calibri"/>
                <a:sym typeface="Calibri"/>
              </a:rPr>
              <a:t>transparence et contrôle</a:t>
            </a:r>
          </a:p>
          <a:p>
            <a:pPr marL="285750" marR="0" lvl="0" indent="-285750" algn="l" rtl="0">
              <a:spcBef>
                <a:spcPts val="600"/>
              </a:spcBef>
              <a:spcAft>
                <a:spcPts val="600"/>
              </a:spcAft>
              <a:buClr>
                <a:schemeClr val="dk1"/>
              </a:buClr>
              <a:buSzPts val="1800"/>
              <a:buFont typeface="Arial"/>
              <a:buChar char="•"/>
            </a:pPr>
            <a:r>
              <a:rPr lang="fr-CA" sz="1800" b="1" dirty="0">
                <a:solidFill>
                  <a:schemeClr val="dk1"/>
                </a:solidFill>
                <a:latin typeface="Calibri"/>
                <a:ea typeface="Calibri"/>
                <a:cs typeface="Calibri"/>
                <a:sym typeface="Calibri"/>
              </a:rPr>
              <a:t>Abaissent</a:t>
            </a:r>
            <a:r>
              <a:rPr lang="fr-CA" sz="1800" dirty="0">
                <a:solidFill>
                  <a:schemeClr val="dk1"/>
                </a:solidFill>
                <a:latin typeface="Calibri"/>
                <a:ea typeface="Calibri"/>
                <a:cs typeface="Calibri"/>
                <a:sym typeface="Calibri"/>
              </a:rPr>
              <a:t> les coûts du système</a:t>
            </a:r>
          </a:p>
          <a:p>
            <a:pPr marL="285750" marR="0" lvl="0" indent="-285750" algn="l" rtl="0">
              <a:spcBef>
                <a:spcPts val="600"/>
              </a:spcBef>
              <a:spcAft>
                <a:spcPts val="600"/>
              </a:spcAft>
              <a:buClr>
                <a:schemeClr val="dk1"/>
              </a:buClr>
              <a:buSzPts val="1800"/>
              <a:buFont typeface="Arial"/>
              <a:buChar char="•"/>
            </a:pPr>
            <a:r>
              <a:rPr lang="fr-CA" sz="1800" dirty="0">
                <a:solidFill>
                  <a:schemeClr val="dk1"/>
                </a:solidFill>
                <a:latin typeface="Calibri"/>
                <a:ea typeface="Calibri"/>
                <a:cs typeface="Calibri"/>
                <a:sym typeface="Calibri"/>
              </a:rPr>
              <a:t>Offrent une</a:t>
            </a:r>
            <a:r>
              <a:rPr lang="fr-CA" sz="1800" b="1" dirty="0">
                <a:solidFill>
                  <a:schemeClr val="dk1"/>
                </a:solidFill>
                <a:latin typeface="Calibri"/>
                <a:ea typeface="Calibri"/>
                <a:cs typeface="Calibri"/>
                <a:sym typeface="Calibri"/>
              </a:rPr>
              <a:t> sécurité énergétique.</a:t>
            </a:r>
          </a:p>
          <a:p>
            <a:pPr marL="285750" marR="0" lvl="0" indent="-285750" algn="l" rtl="0">
              <a:spcBef>
                <a:spcPts val="600"/>
              </a:spcBef>
              <a:spcAft>
                <a:spcPts val="600"/>
              </a:spcAft>
              <a:buClr>
                <a:schemeClr val="dk1"/>
              </a:buClr>
              <a:buSzPts val="1800"/>
              <a:buFont typeface="Arial"/>
              <a:buChar char="•"/>
            </a:pPr>
            <a:r>
              <a:rPr lang="fr-CA" sz="1800" dirty="0">
                <a:solidFill>
                  <a:schemeClr val="dk1"/>
                </a:solidFill>
                <a:latin typeface="Calibri"/>
                <a:ea typeface="Calibri"/>
                <a:cs typeface="Calibri"/>
                <a:sym typeface="Calibri"/>
              </a:rPr>
              <a:t>Les RED peuvent aussi incorporer beaucoup de technologies propres au </a:t>
            </a:r>
            <a:r>
              <a:rPr lang="fr-CA" sz="1800" b="1" dirty="0">
                <a:solidFill>
                  <a:schemeClr val="dk1"/>
                </a:solidFill>
                <a:latin typeface="Calibri"/>
                <a:ea typeface="Calibri"/>
                <a:cs typeface="Calibri"/>
                <a:sym typeface="Calibri"/>
              </a:rPr>
              <a:t>réseau intelligent</a:t>
            </a:r>
            <a:r>
              <a:rPr lang="fr-CA" sz="1800" dirty="0">
                <a:solidFill>
                  <a:schemeClr val="dk1"/>
                </a:solidFill>
                <a:latin typeface="Calibri"/>
                <a:ea typeface="Calibri"/>
                <a:cs typeface="Calibri"/>
                <a:sym typeface="Calibri"/>
              </a:rPr>
              <a:t>.</a:t>
            </a:r>
          </a:p>
          <a:p>
            <a:pPr marL="285750" marR="0" lvl="0" indent="-285750" algn="l" rtl="0">
              <a:spcBef>
                <a:spcPts val="600"/>
              </a:spcBef>
              <a:spcAft>
                <a:spcPts val="600"/>
              </a:spcAft>
              <a:buClr>
                <a:schemeClr val="dk1"/>
              </a:buClr>
              <a:buSzPts val="1800"/>
              <a:buFont typeface="Arial"/>
              <a:buChar char="•"/>
            </a:pPr>
            <a:r>
              <a:rPr lang="fr-CA" sz="1800" dirty="0">
                <a:solidFill>
                  <a:schemeClr val="dk1"/>
                </a:solidFill>
                <a:latin typeface="Calibri"/>
                <a:ea typeface="Calibri"/>
                <a:cs typeface="Calibri"/>
                <a:sym typeface="Calibri"/>
              </a:rPr>
              <a:t>Possibilité de moderniser la conception tarifaire</a:t>
            </a:r>
            <a:r>
              <a:rPr lang="fr-CA" sz="1800" b="1" dirty="0">
                <a:solidFill>
                  <a:schemeClr val="dk1"/>
                </a:solidFill>
                <a:latin typeface="Calibri"/>
                <a:ea typeface="Calibri"/>
                <a:cs typeface="Calibri"/>
                <a:sym typeface="Calibri"/>
              </a:rPr>
              <a:t> </a:t>
            </a:r>
            <a:r>
              <a:rPr lang="fr-CA" sz="1800" dirty="0">
                <a:solidFill>
                  <a:schemeClr val="dk1"/>
                </a:solidFill>
                <a:latin typeface="Calibri"/>
                <a:ea typeface="Calibri"/>
                <a:cs typeface="Calibri"/>
                <a:sym typeface="Calibri"/>
              </a:rPr>
              <a:t>(tarifs progressif ou selon l’heure de l’usage, la demande, le revenu, etc.)</a:t>
            </a:r>
          </a:p>
          <a:p>
            <a:pPr marL="285750" marR="0" lvl="0" indent="-171450" algn="l" rtl="0">
              <a:spcBef>
                <a:spcPts val="0"/>
              </a:spcBef>
              <a:spcAft>
                <a:spcPts val="0"/>
              </a:spcAft>
              <a:buClr>
                <a:schemeClr val="dk1"/>
              </a:buClr>
              <a:buSzPts val="1800"/>
              <a:buFont typeface="Arial"/>
              <a:buNone/>
            </a:pPr>
            <a:endParaRPr sz="1800" dirty="0">
              <a:solidFill>
                <a:schemeClr val="dk1"/>
              </a:solidFill>
              <a:latin typeface="Calibri"/>
              <a:ea typeface="Calibri"/>
              <a:cs typeface="Calibri"/>
              <a:sym typeface="Calibri"/>
            </a:endParaRPr>
          </a:p>
        </p:txBody>
      </p:sp>
      <p:sp>
        <p:nvSpPr>
          <p:cNvPr id="307" name="Google Shape;307;p14"/>
          <p:cNvSpPr txBox="1"/>
          <p:nvPr/>
        </p:nvSpPr>
        <p:spPr>
          <a:xfrm>
            <a:off x="621177" y="5368260"/>
            <a:ext cx="8199232"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800" dirty="0">
                <a:solidFill>
                  <a:schemeClr val="dk1"/>
                </a:solidFill>
                <a:latin typeface="Calibri"/>
                <a:ea typeface="Calibri"/>
                <a:cs typeface="Calibri"/>
                <a:sym typeface="Calibri"/>
              </a:rPr>
              <a:t>La phase pilote du projet de Shediac est actuellement en cours (peut être considéré comme une 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15"/>
          <p:cNvSpPr txBox="1">
            <a:spLocks noGrp="1"/>
          </p:cNvSpPr>
          <p:nvPr>
            <p:ph type="title"/>
          </p:nvPr>
        </p:nvSpPr>
        <p:spPr>
          <a:xfrm>
            <a:off x="677334" y="609600"/>
            <a:ext cx="8324998" cy="1294356"/>
          </a:xfrm>
          <a:prstGeom prst="rect">
            <a:avLst/>
          </a:prstGeom>
          <a:noFill/>
          <a:ln>
            <a:noFill/>
          </a:ln>
        </p:spPr>
        <p:txBody>
          <a:bodyPr spcFirstLastPara="1" wrap="square" lIns="91425" tIns="45700" rIns="91425" bIns="45700" anchor="ctr" anchorCtr="0">
            <a:noAutofit/>
          </a:bodyPr>
          <a:lstStyle/>
          <a:p>
            <a:pPr marL="0" lvl="0" indent="0" algn="l" rtl="0">
              <a:spcBef>
                <a:spcPts val="600"/>
              </a:spcBef>
              <a:spcAft>
                <a:spcPts val="0"/>
              </a:spcAft>
              <a:buClr>
                <a:schemeClr val="dk1"/>
              </a:buClr>
              <a:buSzPts val="4400"/>
              <a:buFont typeface="Calibri"/>
              <a:buNone/>
            </a:pPr>
            <a:r>
              <a:rPr lang="fr-CA" sz="2800" dirty="0">
                <a:solidFill>
                  <a:srgbClr val="00446A"/>
                </a:solidFill>
              </a:rPr>
              <a:t>Partie 1 : Stratégie pour l’électricité propre</a:t>
            </a:r>
            <a:br>
              <a:rPr lang="fr-CA" sz="2800" dirty="0">
                <a:solidFill>
                  <a:srgbClr val="00446A"/>
                </a:solidFill>
              </a:rPr>
            </a:br>
            <a:r>
              <a:rPr lang="fr-CA" sz="2800" dirty="0">
                <a:solidFill>
                  <a:srgbClr val="00446A"/>
                </a:solidFill>
              </a:rPr>
              <a:t>Augmenter les infrastructures de transmission comme la boucle de l’Atlantique.</a:t>
            </a:r>
          </a:p>
        </p:txBody>
      </p:sp>
      <p:sp>
        <p:nvSpPr>
          <p:cNvPr id="314" name="Google Shape;314;p15"/>
          <p:cNvSpPr txBox="1">
            <a:spLocks noGrp="1"/>
          </p:cNvSpPr>
          <p:nvPr>
            <p:ph idx="1"/>
          </p:nvPr>
        </p:nvSpPr>
        <p:spPr>
          <a:xfrm>
            <a:off x="677334" y="2054269"/>
            <a:ext cx="8596668" cy="3987094"/>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150000"/>
              </a:lnSpc>
              <a:spcBef>
                <a:spcPts val="600"/>
              </a:spcBef>
              <a:spcAft>
                <a:spcPts val="600"/>
              </a:spcAft>
              <a:buClr>
                <a:schemeClr val="dk1"/>
              </a:buClr>
              <a:buSzPts val="2800"/>
              <a:buChar char="•"/>
            </a:pPr>
            <a:r>
              <a:rPr lang="fr-CA" dirty="0"/>
              <a:t>On ne peut tirer pleinement parti de la boucle de l’Atlantique que si on l’associe à des énergies renouvelables produites dans la province.</a:t>
            </a:r>
          </a:p>
          <a:p>
            <a:pPr marL="228600" lvl="0" indent="-228600" algn="l" rtl="0">
              <a:lnSpc>
                <a:spcPct val="150000"/>
              </a:lnSpc>
              <a:spcBef>
                <a:spcPts val="600"/>
              </a:spcBef>
              <a:spcAft>
                <a:spcPts val="600"/>
              </a:spcAft>
              <a:buClr>
                <a:schemeClr val="dk1"/>
              </a:buClr>
              <a:buSzPts val="2800"/>
              <a:buChar char="•"/>
            </a:pPr>
            <a:r>
              <a:rPr lang="fr-CA" dirty="0"/>
              <a:t>À construire pendant que le coût est encore bas. Les gouvernement provinciaux du Canada atlantique devraient négocier une meilleure entente avec le gouvernement fédéral et tirer parti du budget 2023.</a:t>
            </a:r>
          </a:p>
          <a:p>
            <a:pPr marL="228600" lvl="0" indent="-228600" algn="l" rtl="0">
              <a:lnSpc>
                <a:spcPct val="150000"/>
              </a:lnSpc>
              <a:spcBef>
                <a:spcPts val="600"/>
              </a:spcBef>
              <a:spcAft>
                <a:spcPts val="600"/>
              </a:spcAft>
              <a:buClr>
                <a:schemeClr val="dk1"/>
              </a:buClr>
              <a:buSzPts val="2800"/>
              <a:buChar char="•"/>
            </a:pPr>
            <a:r>
              <a:rPr lang="fr-CA" dirty="0"/>
              <a:t>Risque que le N.-B. soit laissé en marge. Les promoteurs du</a:t>
            </a:r>
            <a:r>
              <a:rPr lang="fr-CA" dirty="0">
                <a:hlinkClick r:id="rId3"/>
              </a:rPr>
              <a:t> corridor de transport de l'énergie entre les Maritimes et la Nouvelle-Angleterre (NEMOEC)</a:t>
            </a:r>
            <a:r>
              <a:rPr lang="fr-CA" dirty="0"/>
              <a:t> ont publié un livre blanc dans lequel ils proposent de construire un connecteur en CCHT de deux gigawattheures entre la Nouvelle-Écosse et le Massachusetts.</a:t>
            </a:r>
          </a:p>
          <a:p>
            <a:pPr marL="228600" lvl="0" indent="-50800" algn="l" rtl="0">
              <a:lnSpc>
                <a:spcPct val="150000"/>
              </a:lnSpc>
              <a:spcBef>
                <a:spcPts val="600"/>
              </a:spcBef>
              <a:spcAft>
                <a:spcPts val="600"/>
              </a:spcAft>
              <a:buClr>
                <a:schemeClr val="dk1"/>
              </a:buClr>
              <a:buSzPts val="2800"/>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65;p11">
            <a:extLst>
              <a:ext uri="{FF2B5EF4-FFF2-40B4-BE49-F238E27FC236}">
                <a16:creationId xmlns:a16="http://schemas.microsoft.com/office/drawing/2014/main" id="{33850CCD-11C6-6C52-816C-0B4119011E9B}"/>
              </a:ext>
            </a:extLst>
          </p:cNvPr>
          <p:cNvSpPr txBox="1">
            <a:spLocks/>
          </p:cNvSpPr>
          <p:nvPr/>
        </p:nvSpPr>
        <p:spPr>
          <a:xfrm>
            <a:off x="751562" y="925469"/>
            <a:ext cx="10180155" cy="901983"/>
          </a:xfrm>
          <a:prstGeom prst="rect">
            <a:avLst/>
          </a:prstGeom>
          <a:noFill/>
          <a:ln>
            <a:noFill/>
          </a:ln>
        </p:spPr>
        <p:txBody>
          <a:bodyPr spcFirstLastPara="1" vert="horz" wrap="square" lIns="91425" tIns="45700" rIns="91425" bIns="45700" rtlCol="0" anchor="ctr" anchorCtr="0">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spcBef>
                <a:spcPts val="0"/>
              </a:spcBef>
              <a:buClr>
                <a:schemeClr val="dk1"/>
              </a:buClr>
              <a:buSzPts val="4400"/>
              <a:buFont typeface="Calibri"/>
              <a:buNone/>
            </a:pPr>
            <a:r>
              <a:rPr lang="fr-CA">
                <a:solidFill>
                  <a:srgbClr val="00446A"/>
                </a:solidFill>
              </a:rPr>
              <a:t>Partie 2 : Abordabilité</a:t>
            </a:r>
          </a:p>
        </p:txBody>
      </p:sp>
      <p:pic>
        <p:nvPicPr>
          <p:cNvPr id="7" name="Picture 6" descr="A person sitting on a couch holding a remote control&#10;&#10;Description automatically generated">
            <a:extLst>
              <a:ext uri="{FF2B5EF4-FFF2-40B4-BE49-F238E27FC236}">
                <a16:creationId xmlns:a16="http://schemas.microsoft.com/office/drawing/2014/main" id="{05D8553A-7AD6-18C6-184C-88A4ADFDC858}"/>
              </a:ext>
            </a:extLst>
          </p:cNvPr>
          <p:cNvPicPr>
            <a:picLocks noChangeAspect="1"/>
          </p:cNvPicPr>
          <p:nvPr/>
        </p:nvPicPr>
        <p:blipFill>
          <a:blip r:embed="rId2"/>
          <a:stretch>
            <a:fillRect/>
          </a:stretch>
        </p:blipFill>
        <p:spPr>
          <a:xfrm>
            <a:off x="1780659" y="1827452"/>
            <a:ext cx="6899877" cy="4751684"/>
          </a:xfrm>
          <a:prstGeom prst="rect">
            <a:avLst/>
          </a:prstGeom>
        </p:spPr>
      </p:pic>
    </p:spTree>
    <p:extLst>
      <p:ext uri="{BB962C8B-B14F-4D97-AF65-F5344CB8AC3E}">
        <p14:creationId xmlns:p14="http://schemas.microsoft.com/office/powerpoint/2010/main" val="2569293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6"/>
          <p:cNvSpPr txBox="1">
            <a:spLocks noGrp="1"/>
          </p:cNvSpPr>
          <p:nvPr>
            <p:ph type="title"/>
          </p:nvPr>
        </p:nvSpPr>
        <p:spPr>
          <a:xfrm>
            <a:off x="1037968" y="1285780"/>
            <a:ext cx="7880564" cy="655754"/>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CA" sz="3100" dirty="0">
                <a:solidFill>
                  <a:srgbClr val="00446A"/>
                </a:solidFill>
              </a:rPr>
              <a:t>Partie 2 : Abordabilité</a:t>
            </a:r>
            <a:br>
              <a:rPr lang="fr-CA" sz="3100" dirty="0">
                <a:solidFill>
                  <a:srgbClr val="00446A"/>
                </a:solidFill>
              </a:rPr>
            </a:br>
            <a:r>
              <a:rPr lang="fr-CA" sz="3100" dirty="0">
                <a:solidFill>
                  <a:srgbClr val="00446A"/>
                </a:solidFill>
              </a:rPr>
              <a:t>Remédier à l’arriéré d’Énergie NB auprès du Programme éconergétique amélioré</a:t>
            </a:r>
            <a:br>
              <a:rPr lang="fr-CA" dirty="0"/>
            </a:br>
            <a:endParaRPr lang="fr-CA" dirty="0"/>
          </a:p>
        </p:txBody>
      </p:sp>
      <p:graphicFrame>
        <p:nvGraphicFramePr>
          <p:cNvPr id="321" name="Google Shape;321;p16"/>
          <p:cNvGraphicFramePr/>
          <p:nvPr>
            <p:extLst>
              <p:ext uri="{D42A27DB-BD31-4B8C-83A1-F6EECF244321}">
                <p14:modId xmlns:p14="http://schemas.microsoft.com/office/powerpoint/2010/main" val="2617895929"/>
              </p:ext>
            </p:extLst>
          </p:nvPr>
        </p:nvGraphicFramePr>
        <p:xfrm>
          <a:off x="1037968" y="2425934"/>
          <a:ext cx="8306447" cy="3368001"/>
        </p:xfrm>
        <a:graphic>
          <a:graphicData uri="http://schemas.openxmlformats.org/drawingml/2006/table">
            <a:tbl>
              <a:tblPr>
                <a:noFill/>
                <a:tableStyleId>{8EC1CC21-D65B-46BC-A269-20376A0A52CF}</a:tableStyleId>
              </a:tblPr>
              <a:tblGrid>
                <a:gridCol w="4259113">
                  <a:extLst>
                    <a:ext uri="{9D8B030D-6E8A-4147-A177-3AD203B41FA5}">
                      <a16:colId xmlns:a16="http://schemas.microsoft.com/office/drawing/2014/main" val="20000"/>
                    </a:ext>
                  </a:extLst>
                </a:gridCol>
                <a:gridCol w="4047334">
                  <a:extLst>
                    <a:ext uri="{9D8B030D-6E8A-4147-A177-3AD203B41FA5}">
                      <a16:colId xmlns:a16="http://schemas.microsoft.com/office/drawing/2014/main" val="20001"/>
                    </a:ext>
                  </a:extLst>
                </a:gridCol>
              </a:tblGrid>
              <a:tr h="0">
                <a:tc>
                  <a:txBody>
                    <a:bodyPr/>
                    <a:lstStyle/>
                    <a:p>
                      <a:pPr marL="0" marR="0" lvl="0" indent="0" algn="ctr" rtl="0">
                        <a:spcBef>
                          <a:spcPts val="0"/>
                        </a:spcBef>
                        <a:spcAft>
                          <a:spcPts val="0"/>
                        </a:spcAft>
                        <a:buNone/>
                      </a:pPr>
                      <a:r>
                        <a:rPr lang="fr-CA" sz="1600" b="1" i="0" u="none" strike="noStrike">
                          <a:solidFill>
                            <a:schemeClr val="bg1"/>
                          </a:solidFill>
                          <a:latin typeface="Arial"/>
                          <a:ea typeface="Arial"/>
                          <a:cs typeface="Arial"/>
                          <a:sym typeface="Arial"/>
                        </a:rPr>
                        <a:t>Niveau de pauvreté énergétique au Nouveau-Brunswick </a:t>
                      </a:r>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tc>
                  <a:txBody>
                    <a:bodyPr/>
                    <a:lstStyle/>
                    <a:p>
                      <a:pPr marL="0" marR="0" lvl="0" indent="0" algn="ctr" rtl="0">
                        <a:spcBef>
                          <a:spcPts val="0"/>
                        </a:spcBef>
                        <a:spcAft>
                          <a:spcPts val="0"/>
                        </a:spcAft>
                        <a:buNone/>
                      </a:pPr>
                      <a:r>
                        <a:rPr lang="fr-CA" sz="1600" b="1" i="0" u="none" strike="noStrike">
                          <a:solidFill>
                            <a:schemeClr val="bg1"/>
                          </a:solidFill>
                          <a:latin typeface="Arial"/>
                          <a:ea typeface="Arial"/>
                          <a:cs typeface="Arial"/>
                          <a:sym typeface="Arial"/>
                        </a:rPr>
                        <a:t>Nombre total des ménages </a:t>
                      </a:r>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extLst>
                  <a:ext uri="{0D108BD9-81ED-4DB2-BD59-A6C34878D82A}">
                    <a16:rowId xmlns:a16="http://schemas.microsoft.com/office/drawing/2014/main" val="10000"/>
                  </a:ext>
                </a:extLst>
              </a:tr>
              <a:tr h="530837">
                <a:tc>
                  <a:txBody>
                    <a:bodyPr/>
                    <a:lstStyle/>
                    <a:p>
                      <a:pPr marL="0" marR="0" lvl="0" indent="0" algn="ctr" rtl="0">
                        <a:spcBef>
                          <a:spcPts val="300"/>
                        </a:spcBef>
                        <a:spcAft>
                          <a:spcPts val="0"/>
                        </a:spcAft>
                        <a:buNone/>
                      </a:pPr>
                      <a:r>
                        <a:rPr lang="fr-CA" sz="1600" b="0" i="0" u="none" strike="noStrike">
                          <a:solidFill>
                            <a:srgbClr val="000000"/>
                          </a:solidFill>
                          <a:latin typeface="Arial"/>
                          <a:ea typeface="Arial"/>
                          <a:cs typeface="Arial"/>
                          <a:sym typeface="Arial"/>
                        </a:rPr>
                        <a:t>Coût  énergétique domiciliaire élevé  6 % + </a:t>
                      </a:r>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tc>
                  <a:txBody>
                    <a:bodyPr/>
                    <a:lstStyle/>
                    <a:p>
                      <a:pPr marL="0" marR="0" lvl="0" indent="0" algn="ctr" rtl="0">
                        <a:spcBef>
                          <a:spcPts val="300"/>
                        </a:spcBef>
                        <a:spcAft>
                          <a:spcPts val="0"/>
                        </a:spcAft>
                        <a:buNone/>
                      </a:pPr>
                      <a:r>
                        <a:rPr lang="fr-CA" sz="1600" b="0" i="0" u="none" strike="noStrike">
                          <a:solidFill>
                            <a:srgbClr val="000000"/>
                          </a:solidFill>
                          <a:latin typeface="Arial"/>
                          <a:ea typeface="Arial"/>
                          <a:cs typeface="Arial"/>
                          <a:sym typeface="Arial"/>
                        </a:rPr>
                        <a:t>114 800 </a:t>
                      </a:r>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extLst>
                  <a:ext uri="{0D108BD9-81ED-4DB2-BD59-A6C34878D82A}">
                    <a16:rowId xmlns:a16="http://schemas.microsoft.com/office/drawing/2014/main" val="10001"/>
                  </a:ext>
                </a:extLst>
              </a:tr>
              <a:tr h="560328">
                <a:tc>
                  <a:txBody>
                    <a:bodyPr/>
                    <a:lstStyle/>
                    <a:p>
                      <a:pPr marL="0" marR="0" lvl="0" indent="0" algn="ctr" rtl="0">
                        <a:spcBef>
                          <a:spcPts val="300"/>
                        </a:spcBef>
                        <a:spcAft>
                          <a:spcPts val="0"/>
                        </a:spcAft>
                        <a:buNone/>
                      </a:pPr>
                      <a:r>
                        <a:rPr lang="fr-CA" sz="1600" b="0" i="0" u="none" strike="noStrike" dirty="0">
                          <a:solidFill>
                            <a:srgbClr val="000000"/>
                          </a:solidFill>
                          <a:latin typeface="Arial"/>
                          <a:ea typeface="Arial"/>
                          <a:cs typeface="Arial"/>
                          <a:sym typeface="Arial"/>
                        </a:rPr>
                        <a:t>Coût énergétique domiciliaire très élevé </a:t>
                      </a:r>
                    </a:p>
                    <a:p>
                      <a:pPr marL="0" marR="0" lvl="0" indent="0" algn="ctr" rtl="0">
                        <a:spcBef>
                          <a:spcPts val="300"/>
                        </a:spcBef>
                        <a:spcAft>
                          <a:spcPts val="0"/>
                        </a:spcAft>
                        <a:buNone/>
                      </a:pPr>
                      <a:r>
                        <a:rPr lang="fr-CA" sz="1600" b="0" i="0" u="none" strike="noStrike" dirty="0">
                          <a:solidFill>
                            <a:srgbClr val="000000"/>
                          </a:solidFill>
                          <a:latin typeface="Arial"/>
                          <a:ea typeface="Arial"/>
                          <a:cs typeface="Arial"/>
                          <a:sym typeface="Arial"/>
                        </a:rPr>
                        <a:t>10 % + </a:t>
                      </a:r>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tc>
                  <a:txBody>
                    <a:bodyPr/>
                    <a:lstStyle/>
                    <a:p>
                      <a:pPr marL="0" marR="0" lvl="0" indent="0" algn="ctr" rtl="0">
                        <a:spcBef>
                          <a:spcPts val="300"/>
                        </a:spcBef>
                        <a:spcAft>
                          <a:spcPts val="0"/>
                        </a:spcAft>
                        <a:buNone/>
                      </a:pPr>
                      <a:r>
                        <a:rPr lang="fr-CA" sz="1600" b="0" i="0" u="none" strike="noStrike">
                          <a:solidFill>
                            <a:srgbClr val="000000"/>
                          </a:solidFill>
                          <a:latin typeface="Arial"/>
                          <a:ea typeface="Arial"/>
                          <a:cs typeface="Arial"/>
                          <a:sym typeface="Arial"/>
                        </a:rPr>
                        <a:t>47 775 </a:t>
                      </a:r>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extLst>
                  <a:ext uri="{0D108BD9-81ED-4DB2-BD59-A6C34878D82A}">
                    <a16:rowId xmlns:a16="http://schemas.microsoft.com/office/drawing/2014/main" val="10002"/>
                  </a:ext>
                </a:extLst>
              </a:tr>
              <a:tr h="530837">
                <a:tc>
                  <a:txBody>
                    <a:bodyPr/>
                    <a:lstStyle/>
                    <a:p>
                      <a:pPr marL="0" marR="0" lvl="0" indent="0" algn="ctr" rtl="0">
                        <a:spcBef>
                          <a:spcPts val="300"/>
                        </a:spcBef>
                        <a:spcAft>
                          <a:spcPts val="0"/>
                        </a:spcAft>
                        <a:buNone/>
                      </a:pPr>
                      <a:r>
                        <a:rPr lang="fr-CA" sz="1600" b="0" i="0" u="none" strike="noStrike">
                          <a:solidFill>
                            <a:srgbClr val="000000"/>
                          </a:solidFill>
                          <a:latin typeface="Arial"/>
                          <a:ea typeface="Arial"/>
                          <a:cs typeface="Arial"/>
                          <a:sym typeface="Arial"/>
                        </a:rPr>
                        <a:t>Coût énergétique domiciliaire extrêmement élevé 15 % + </a:t>
                      </a:r>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tc>
                  <a:txBody>
                    <a:bodyPr/>
                    <a:lstStyle/>
                    <a:p>
                      <a:pPr marL="0" marR="0" lvl="0" indent="0" algn="ctr" rtl="0">
                        <a:spcBef>
                          <a:spcPts val="300"/>
                        </a:spcBef>
                        <a:spcAft>
                          <a:spcPts val="0"/>
                        </a:spcAft>
                        <a:buNone/>
                      </a:pPr>
                      <a:r>
                        <a:rPr lang="fr-CA" sz="1600" b="0" i="0" u="none" strike="noStrike" dirty="0">
                          <a:solidFill>
                            <a:srgbClr val="000000"/>
                          </a:solidFill>
                          <a:latin typeface="Arial"/>
                          <a:ea typeface="Arial"/>
                          <a:cs typeface="Arial"/>
                          <a:sym typeface="Arial"/>
                        </a:rPr>
                        <a:t>21 270 </a:t>
                      </a:r>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extLst>
                  <a:ext uri="{0D108BD9-81ED-4DB2-BD59-A6C34878D82A}">
                    <a16:rowId xmlns:a16="http://schemas.microsoft.com/office/drawing/2014/main" val="10003"/>
                  </a:ext>
                </a:extLst>
              </a:tr>
              <a:tr h="530837">
                <a:tc>
                  <a:txBody>
                    <a:bodyPr/>
                    <a:lstStyle/>
                    <a:p>
                      <a:pPr marL="0" marR="0" lvl="0" indent="0" algn="ctr" rtl="0">
                        <a:spcBef>
                          <a:spcPts val="300"/>
                        </a:spcBef>
                        <a:spcAft>
                          <a:spcPts val="0"/>
                        </a:spcAft>
                        <a:buNone/>
                      </a:pPr>
                      <a:r>
                        <a:rPr lang="fr-CA" sz="1600" b="0" i="0" u="none" strike="noStrike">
                          <a:solidFill>
                            <a:srgbClr val="000000"/>
                          </a:solidFill>
                          <a:latin typeface="Arial"/>
                          <a:ea typeface="Arial"/>
                          <a:cs typeface="Arial"/>
                          <a:sym typeface="Arial"/>
                        </a:rPr>
                        <a:t>Coût énergétique domiciliaire faible &lt;3 % </a:t>
                      </a:r>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tc>
                  <a:txBody>
                    <a:bodyPr/>
                    <a:lstStyle/>
                    <a:p>
                      <a:pPr marL="0" marR="0" lvl="0" indent="0" algn="ctr" rtl="0">
                        <a:spcBef>
                          <a:spcPts val="300"/>
                        </a:spcBef>
                        <a:spcAft>
                          <a:spcPts val="0"/>
                        </a:spcAft>
                        <a:buNone/>
                      </a:pPr>
                      <a:r>
                        <a:rPr lang="fr-CA" sz="1600" b="0" i="0" u="none" strike="noStrike">
                          <a:solidFill>
                            <a:srgbClr val="000000"/>
                          </a:solidFill>
                          <a:latin typeface="Arial"/>
                          <a:ea typeface="Arial"/>
                          <a:cs typeface="Arial"/>
                          <a:sym typeface="Arial"/>
                        </a:rPr>
                        <a:t>44 445 </a:t>
                      </a:r>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extLst>
                  <a:ext uri="{0D108BD9-81ED-4DB2-BD59-A6C34878D82A}">
                    <a16:rowId xmlns:a16="http://schemas.microsoft.com/office/drawing/2014/main" val="10004"/>
                  </a:ext>
                </a:extLst>
              </a:tr>
              <a:tr h="530837">
                <a:tc>
                  <a:txBody>
                    <a:bodyPr/>
                    <a:lstStyle/>
                    <a:p>
                      <a:pPr marL="0" marR="0" lvl="0" indent="0" algn="ctr" rtl="0">
                        <a:spcBef>
                          <a:spcPts val="300"/>
                        </a:spcBef>
                        <a:spcAft>
                          <a:spcPts val="0"/>
                        </a:spcAft>
                        <a:buNone/>
                      </a:pPr>
                      <a:r>
                        <a:rPr lang="fr-CA" sz="1600" b="0" i="0" u="none" strike="noStrike">
                          <a:solidFill>
                            <a:srgbClr val="000000"/>
                          </a:solidFill>
                          <a:latin typeface="Arial"/>
                          <a:ea typeface="Arial"/>
                          <a:cs typeface="Arial"/>
                          <a:sym typeface="Arial"/>
                        </a:rPr>
                        <a:t>Dépense énergétique domiciliaire moyenne </a:t>
                      </a:r>
                    </a:p>
                  </a:txBody>
                  <a:tcPr marL="91450" marR="91450"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2"/>
                    </a:solidFill>
                  </a:tcPr>
                </a:tc>
                <a:tc>
                  <a:txBody>
                    <a:bodyPr/>
                    <a:lstStyle/>
                    <a:p>
                      <a:pPr marL="0" marR="0" lvl="0" indent="0" algn="ctr" rtl="0">
                        <a:lnSpc>
                          <a:spcPct val="100000"/>
                        </a:lnSpc>
                        <a:spcBef>
                          <a:spcPts val="300"/>
                        </a:spcBef>
                        <a:spcAft>
                          <a:spcPts val="0"/>
                        </a:spcAft>
                        <a:buClr>
                          <a:srgbClr val="000000"/>
                        </a:buClr>
                        <a:buSzPts val="2000"/>
                        <a:buFont typeface="Arial"/>
                        <a:buNone/>
                      </a:pPr>
                      <a:r>
                        <a:rPr lang="fr-CA" sz="1600" b="0" i="0" u="none" strike="noStrike" dirty="0">
                          <a:solidFill>
                            <a:srgbClr val="000000"/>
                          </a:solidFill>
                          <a:latin typeface="Arial"/>
                          <a:ea typeface="Arial"/>
                          <a:cs typeface="Arial"/>
                          <a:sym typeface="Arial"/>
                        </a:rPr>
                        <a:t>2 776 $ </a:t>
                      </a:r>
                    </a:p>
                  </a:txBody>
                  <a:tcPr marL="91450" marR="91450" marT="45725" marB="45725">
                    <a:lnL w="9525" cap="flat" cmpd="sng">
                      <a:solidFill>
                        <a:srgbClr val="000000"/>
                      </a:solidFill>
                      <a:prstDash val="solid"/>
                      <a:round/>
                      <a:headEnd type="none" w="sm" len="sm"/>
                      <a:tailEnd type="none" w="sm" len="sm"/>
                    </a:lnL>
                    <a:lnT w="9525" cap="flat" cmpd="sng">
                      <a:solidFill>
                        <a:srgbClr val="000000"/>
                      </a:solidFill>
                      <a:prstDash val="solid"/>
                      <a:round/>
                      <a:headEnd type="none" w="sm" len="sm"/>
                      <a:tailEnd type="none" w="sm" len="sm"/>
                    </a:lnT>
                    <a:solidFill>
                      <a:schemeClr val="bg2"/>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26"/>
        <p:cNvGrpSpPr/>
        <p:nvPr/>
      </p:nvGrpSpPr>
      <p:grpSpPr>
        <a:xfrm>
          <a:off x="0" y="0"/>
          <a:ext cx="0" cy="0"/>
          <a:chOff x="0" y="0"/>
          <a:chExt cx="0" cy="0"/>
        </a:xfrm>
      </p:grpSpPr>
      <p:sp>
        <p:nvSpPr>
          <p:cNvPr id="328" name="Google Shape;328;p17"/>
          <p:cNvSpPr txBox="1"/>
          <p:nvPr/>
        </p:nvSpPr>
        <p:spPr>
          <a:xfrm>
            <a:off x="677334" y="425885"/>
            <a:ext cx="7132136" cy="1637693"/>
          </a:xfrm>
          <a:prstGeom prst="rect">
            <a:avLst/>
          </a:prstGeom>
        </p:spPr>
        <p:txBody>
          <a:bodyPr spcFirstLastPara="1" vert="horz" lIns="91440" tIns="45720" rIns="91440" bIns="45720" rtlCol="0" anchor="t" anchorCtr="0">
            <a:normAutofit/>
          </a:bodyPr>
          <a:lstStyle/>
          <a:p>
            <a:pPr marL="0" marR="0" lvl="0" indent="0">
              <a:lnSpc>
                <a:spcPct val="90000"/>
              </a:lnSpc>
              <a:spcBef>
                <a:spcPct val="0"/>
              </a:spcBef>
              <a:spcAft>
                <a:spcPts val="600"/>
              </a:spcAft>
              <a:buClr>
                <a:schemeClr val="dk1"/>
              </a:buClr>
              <a:buSzPct val="100000"/>
            </a:pPr>
            <a:r>
              <a:rPr lang="fr-CA" sz="2800" dirty="0">
                <a:solidFill>
                  <a:srgbClr val="00446A"/>
                </a:solidFill>
                <a:latin typeface="+mj-lt"/>
                <a:ea typeface="+mj-ea"/>
                <a:cs typeface="+mj-cs"/>
                <a:sym typeface="Calibri"/>
              </a:rPr>
              <a:t>Partie 2 : Abordabilité</a:t>
            </a:r>
            <a:br>
              <a:rPr lang="fr-CA" sz="2800" dirty="0">
                <a:solidFill>
                  <a:srgbClr val="00446A"/>
                </a:solidFill>
                <a:latin typeface="+mj-lt"/>
                <a:ea typeface="+mj-ea"/>
                <a:cs typeface="+mj-cs"/>
                <a:sym typeface="Calibri"/>
              </a:rPr>
            </a:br>
            <a:r>
              <a:rPr lang="fr-CA" sz="2800" dirty="0">
                <a:solidFill>
                  <a:srgbClr val="00446A"/>
                </a:solidFill>
                <a:latin typeface="+mj-lt"/>
                <a:ea typeface="+mj-ea"/>
                <a:cs typeface="+mj-cs"/>
                <a:sym typeface="Calibri"/>
              </a:rPr>
              <a:t>Remédier à l’arriéré d’Énergie NB auprès du Programme éconergétique amélioré</a:t>
            </a:r>
          </a:p>
        </p:txBody>
      </p:sp>
      <p:graphicFrame>
        <p:nvGraphicFramePr>
          <p:cNvPr id="330" name="Google Shape;327;p17">
            <a:extLst>
              <a:ext uri="{FF2B5EF4-FFF2-40B4-BE49-F238E27FC236}">
                <a16:creationId xmlns:a16="http://schemas.microsoft.com/office/drawing/2014/main" id="{B81F5F8E-9B17-0A3D-E340-5069B39DE7E3}"/>
              </a:ext>
            </a:extLst>
          </p:cNvPr>
          <p:cNvGraphicFramePr/>
          <p:nvPr>
            <p:extLst>
              <p:ext uri="{D42A27DB-BD31-4B8C-83A1-F6EECF244321}">
                <p14:modId xmlns:p14="http://schemas.microsoft.com/office/powerpoint/2010/main" val="3837495181"/>
              </p:ext>
            </p:extLst>
          </p:nvPr>
        </p:nvGraphicFramePr>
        <p:xfrm>
          <a:off x="-87682" y="1791222"/>
          <a:ext cx="10772383" cy="49102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D06C7D17-E2FD-937C-425A-EA199F86C7C8}"/>
              </a:ext>
            </a:extLst>
          </p:cNvPr>
          <p:cNvSpPr txBox="1"/>
          <p:nvPr/>
        </p:nvSpPr>
        <p:spPr>
          <a:xfrm>
            <a:off x="1164920" y="3619507"/>
            <a:ext cx="8267178" cy="523220"/>
          </a:xfrm>
          <a:prstGeom prst="rect">
            <a:avLst/>
          </a:prstGeom>
          <a:noFill/>
        </p:spPr>
        <p:txBody>
          <a:bodyPr wrap="square" rtlCol="0">
            <a:spAutoFit/>
          </a:bodyPr>
          <a:lstStyle/>
          <a:p>
            <a:pPr algn="ctr"/>
            <a:r>
              <a:rPr lang="fr-CA" sz="2800">
                <a:solidFill>
                  <a:srgbClr val="00446A"/>
                </a:solidFill>
              </a:rPr>
              <a:t>Recommandations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18"/>
          <p:cNvSpPr txBox="1">
            <a:spLocks noGrp="1"/>
          </p:cNvSpPr>
          <p:nvPr>
            <p:ph type="title"/>
          </p:nvPr>
        </p:nvSpPr>
        <p:spPr>
          <a:xfrm>
            <a:off x="677334" y="897699"/>
            <a:ext cx="6211981" cy="11697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fr-CA" sz="3100" dirty="0">
                <a:solidFill>
                  <a:srgbClr val="00446A"/>
                </a:solidFill>
              </a:rPr>
              <a:t>Partie 2 : Abordabilité</a:t>
            </a:r>
            <a:br>
              <a:rPr lang="fr-CA" sz="3100" dirty="0">
                <a:solidFill>
                  <a:srgbClr val="00446A"/>
                </a:solidFill>
              </a:rPr>
            </a:br>
            <a:r>
              <a:rPr lang="fr-CA" sz="3100" dirty="0">
                <a:solidFill>
                  <a:srgbClr val="00446A"/>
                </a:solidFill>
              </a:rPr>
              <a:t>Étendre la définition de la pauvreté énergétique pour tenir compte des facteurs sociaux</a:t>
            </a:r>
            <a:br>
              <a:rPr lang="fr-CA" dirty="0"/>
            </a:br>
            <a:endParaRPr lang="fr-CA" dirty="0"/>
          </a:p>
        </p:txBody>
      </p:sp>
      <p:sp>
        <p:nvSpPr>
          <p:cNvPr id="334" name="Google Shape;334;p18"/>
          <p:cNvSpPr txBox="1">
            <a:spLocks noGrp="1"/>
          </p:cNvSpPr>
          <p:nvPr>
            <p:ph idx="1"/>
          </p:nvPr>
        </p:nvSpPr>
        <p:spPr>
          <a:xfrm>
            <a:off x="677334" y="2217107"/>
            <a:ext cx="8849725" cy="3294006"/>
          </a:xfrm>
          <a:prstGeom prst="rect">
            <a:avLst/>
          </a:prstGeom>
          <a:noFill/>
          <a:ln>
            <a:noFill/>
          </a:ln>
        </p:spPr>
        <p:txBody>
          <a:bodyPr spcFirstLastPara="1" wrap="square" lIns="91425" tIns="45700" rIns="91425" bIns="45700" anchor="t" anchorCtr="0">
            <a:normAutofit/>
          </a:bodyPr>
          <a:lstStyle/>
          <a:p>
            <a:pPr marL="285750" lvl="0" indent="-285750" algn="l" rtl="0">
              <a:lnSpc>
                <a:spcPct val="90000"/>
              </a:lnSpc>
              <a:spcBef>
                <a:spcPts val="0"/>
              </a:spcBef>
              <a:spcAft>
                <a:spcPts val="0"/>
              </a:spcAft>
              <a:buClr>
                <a:srgbClr val="000000"/>
              </a:buClr>
              <a:buSzPts val="2400"/>
              <a:buFont typeface="Arial"/>
              <a:buChar char="•"/>
            </a:pPr>
            <a:r>
              <a:rPr lang="fr-CA" sz="1600" dirty="0">
                <a:solidFill>
                  <a:srgbClr val="000000"/>
                </a:solidFill>
              </a:rPr>
              <a:t>La pauvreté énergétique désigne la situation d’un ménage qui consacre plus de 6 % de son revenu après impôt à ses factures énergétiques.</a:t>
            </a:r>
            <a:r>
              <a:rPr lang="fr-CA" sz="1600" b="0" i="0" u="none" strike="noStrike" dirty="0">
                <a:solidFill>
                  <a:srgbClr val="000000"/>
                </a:solidFill>
              </a:rPr>
              <a:t> </a:t>
            </a:r>
          </a:p>
          <a:p>
            <a:pPr marL="742950" lvl="1" indent="-285750" algn="l" rtl="0">
              <a:lnSpc>
                <a:spcPct val="90000"/>
              </a:lnSpc>
              <a:spcBef>
                <a:spcPts val="500"/>
              </a:spcBef>
              <a:spcAft>
                <a:spcPts val="0"/>
              </a:spcAft>
              <a:buClr>
                <a:srgbClr val="000000"/>
              </a:buClr>
              <a:buSzPts val="2400"/>
              <a:buFont typeface="Arial"/>
              <a:buChar char="•"/>
            </a:pPr>
            <a:r>
              <a:rPr lang="fr-CA" b="0" i="0" u="none" strike="noStrike" dirty="0">
                <a:solidFill>
                  <a:srgbClr val="000000"/>
                </a:solidFill>
              </a:rPr>
              <a:t>La réalité de cette situation est bien plus complexe.</a:t>
            </a:r>
          </a:p>
          <a:p>
            <a:pPr marL="742950" lvl="1" indent="-285750" algn="l" rtl="0">
              <a:lnSpc>
                <a:spcPct val="90000"/>
              </a:lnSpc>
              <a:spcBef>
                <a:spcPts val="500"/>
              </a:spcBef>
              <a:spcAft>
                <a:spcPts val="0"/>
              </a:spcAft>
              <a:buClr>
                <a:srgbClr val="000000"/>
              </a:buClr>
              <a:buSzPts val="2400"/>
              <a:buFont typeface="Arial"/>
              <a:buChar char="•"/>
            </a:pPr>
            <a:r>
              <a:rPr lang="fr-CA" b="0" i="0" u="none" strike="noStrike" dirty="0">
                <a:solidFill>
                  <a:srgbClr val="000000"/>
                </a:solidFill>
              </a:rPr>
              <a:t>Certains groupes sont bien plus vulnérables que d’autres, notamment les locataires, les familles à revenu fixe, les ménages ruraux, les familles monoparentales </a:t>
            </a:r>
            <a:r>
              <a:rPr lang="fr-CA" dirty="0">
                <a:solidFill>
                  <a:srgbClr val="000000"/>
                </a:solidFill>
              </a:rPr>
              <a:t>et</a:t>
            </a:r>
            <a:r>
              <a:rPr lang="fr-CA" b="0" i="0" u="none" strike="noStrike" dirty="0">
                <a:solidFill>
                  <a:srgbClr val="000000"/>
                </a:solidFill>
              </a:rPr>
              <a:t> les ménages de cinq membres ayant un revenu familial de 80 000 $. </a:t>
            </a:r>
          </a:p>
          <a:p>
            <a:pPr marL="742950" lvl="1" indent="-285750" algn="l" rtl="0">
              <a:lnSpc>
                <a:spcPct val="90000"/>
              </a:lnSpc>
              <a:spcBef>
                <a:spcPts val="500"/>
              </a:spcBef>
              <a:spcAft>
                <a:spcPts val="0"/>
              </a:spcAft>
              <a:buClr>
                <a:srgbClr val="000000"/>
              </a:buClr>
              <a:buSzPts val="2400"/>
              <a:buFont typeface="Arial"/>
              <a:buChar char="•"/>
            </a:pPr>
            <a:r>
              <a:rPr lang="fr-CA" dirty="0">
                <a:solidFill>
                  <a:srgbClr val="000000"/>
                </a:solidFill>
              </a:rPr>
              <a:t>Les chercheurs et les scientifiques s’intéressent maintenant à la pauvreté énergétique et recommandent d’utiliser un </a:t>
            </a:r>
            <a:r>
              <a:rPr lang="fr-CA" b="0" i="0" u="sng" strike="noStrike" dirty="0">
                <a:solidFill>
                  <a:srgbClr val="1155CC"/>
                </a:solidFill>
                <a:hlinkClick r:id="rId3">
                  <a:extLst>
                    <a:ext uri="{A12FA001-AC4F-418D-AE19-62706E023703}">
                      <ahyp:hlinkClr xmlns:ahyp="http://schemas.microsoft.com/office/drawing/2018/hyperlinkcolor" val="tx"/>
                    </a:ext>
                  </a:extLst>
                </a:hlinkClick>
              </a:rPr>
              <a:t>vaste éventail d’indicateurs</a:t>
            </a:r>
            <a:r>
              <a:rPr lang="fr-CA" b="0" i="0" u="none" strike="noStrike" dirty="0">
                <a:solidFill>
                  <a:srgbClr val="000000"/>
                </a:solidFill>
              </a:rPr>
              <a:t>.</a:t>
            </a:r>
          </a:p>
          <a:p>
            <a:pPr marL="285750" lvl="0" indent="-285750" algn="l" rtl="0">
              <a:lnSpc>
                <a:spcPct val="90000"/>
              </a:lnSpc>
              <a:spcBef>
                <a:spcPts val="1000"/>
              </a:spcBef>
              <a:spcAft>
                <a:spcPts val="0"/>
              </a:spcAft>
              <a:buClr>
                <a:srgbClr val="000000"/>
              </a:buClr>
              <a:buSzPts val="2800"/>
              <a:buChar char="•"/>
            </a:pPr>
            <a:r>
              <a:rPr lang="fr-CA" sz="1600" b="1" dirty="0">
                <a:solidFill>
                  <a:srgbClr val="000000"/>
                </a:solidFill>
              </a:rPr>
              <a:t>Recommandation : </a:t>
            </a:r>
            <a:r>
              <a:rPr lang="fr-CA" sz="1600" b="0" i="0" u="none" strike="noStrike" dirty="0">
                <a:solidFill>
                  <a:srgbClr val="000000"/>
                </a:solidFill>
                <a:latin typeface="Arial"/>
                <a:ea typeface="Arial"/>
                <a:cs typeface="Arial"/>
                <a:sym typeface="Arial"/>
              </a:rPr>
              <a:t>Énergie NB et le gouvernement </a:t>
            </a:r>
            <a:r>
              <a:rPr lang="fr-CA" sz="1600" dirty="0">
                <a:solidFill>
                  <a:srgbClr val="000000"/>
                </a:solidFill>
                <a:latin typeface="Arial"/>
                <a:ea typeface="Arial"/>
                <a:cs typeface="Arial"/>
                <a:sym typeface="Arial"/>
              </a:rPr>
              <a:t>p</a:t>
            </a:r>
            <a:r>
              <a:rPr lang="fr-CA" sz="1600" b="0" i="0" u="none" strike="noStrike" dirty="0">
                <a:solidFill>
                  <a:srgbClr val="000000"/>
                </a:solidFill>
                <a:latin typeface="Arial"/>
                <a:ea typeface="Arial"/>
                <a:cs typeface="Arial"/>
                <a:sym typeface="Arial"/>
              </a:rPr>
              <a:t>rovincial </a:t>
            </a:r>
            <a:r>
              <a:rPr lang="fr-CA" sz="1600" dirty="0">
                <a:solidFill>
                  <a:srgbClr val="000000"/>
                </a:solidFill>
                <a:latin typeface="Arial"/>
                <a:ea typeface="Arial"/>
                <a:cs typeface="Arial"/>
                <a:sym typeface="Arial"/>
              </a:rPr>
              <a:t>devraient travailler avec des</a:t>
            </a:r>
            <a:r>
              <a:rPr lang="fr-CA" sz="1600" b="0" i="0" u="none" strike="noStrike" dirty="0">
                <a:solidFill>
                  <a:srgbClr val="000000"/>
                </a:solidFill>
                <a:latin typeface="Arial"/>
                <a:ea typeface="Arial"/>
                <a:cs typeface="Arial"/>
                <a:sym typeface="Arial"/>
              </a:rPr>
              <a:t> institutions comme Efficacité énergétique Canada ainsi qu’avec des acteurs et des scientifiques du domaine pour élaborer une définition plus précise de la pauvreté énergétique qui aille au-delà du simple aspect financier et tienne compte des aspects sociaux.</a:t>
            </a:r>
          </a:p>
        </p:txBody>
      </p:sp>
      <p:sp>
        <p:nvSpPr>
          <p:cNvPr id="335" name="Google Shape;335;p18"/>
          <p:cNvSpPr txBox="1"/>
          <p:nvPr/>
        </p:nvSpPr>
        <p:spPr>
          <a:xfrm>
            <a:off x="813487" y="6017588"/>
            <a:ext cx="8083378"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200">
                <a:solidFill>
                  <a:schemeClr val="dk1"/>
                </a:solidFill>
                <a:latin typeface="Calibri"/>
                <a:ea typeface="Calibri"/>
                <a:cs typeface="Calibri"/>
                <a:sym typeface="Calibri"/>
              </a:rPr>
              <a:t>Riva, M., S. Kingunza Makasi, K.C. O’Sullivan, </a:t>
            </a:r>
            <a:r>
              <a:rPr lang="fr-CA" sz="1200" i="1">
                <a:solidFill>
                  <a:schemeClr val="dk1"/>
                </a:solidFill>
                <a:latin typeface="Calibri"/>
                <a:ea typeface="Calibri"/>
                <a:cs typeface="Calibri"/>
                <a:sym typeface="Calibri"/>
              </a:rPr>
              <a:t>et coll.</a:t>
            </a:r>
            <a:r>
              <a:rPr lang="fr-CA" sz="1200">
                <a:solidFill>
                  <a:schemeClr val="dk1"/>
                </a:solidFill>
                <a:latin typeface="Calibri"/>
                <a:ea typeface="Calibri"/>
                <a:cs typeface="Calibri"/>
                <a:sym typeface="Calibri"/>
              </a:rPr>
              <a:t> Energy poverty: an overlooked determinant of health and climate resilience in Canada. </a:t>
            </a:r>
            <a:r>
              <a:rPr lang="fr-CA" sz="1200" i="1">
                <a:solidFill>
                  <a:schemeClr val="dk1"/>
                </a:solidFill>
                <a:latin typeface="Calibri"/>
                <a:ea typeface="Calibri"/>
                <a:cs typeface="Calibri"/>
                <a:sym typeface="Calibri"/>
              </a:rPr>
              <a:t>Can J Public Health</a:t>
            </a:r>
            <a:r>
              <a:rPr lang="fr-CA" sz="1200">
                <a:solidFill>
                  <a:schemeClr val="dk1"/>
                </a:solidFill>
                <a:latin typeface="Calibri"/>
                <a:ea typeface="Calibri"/>
                <a:cs typeface="Calibri"/>
                <a:sym typeface="Calibri"/>
              </a:rPr>
              <a:t> </a:t>
            </a:r>
            <a:r>
              <a:rPr lang="fr-CA" sz="1200" b="1">
                <a:solidFill>
                  <a:schemeClr val="dk1"/>
                </a:solidFill>
                <a:latin typeface="Calibri"/>
                <a:ea typeface="Calibri"/>
                <a:cs typeface="Calibri"/>
                <a:sym typeface="Calibri"/>
              </a:rPr>
              <a:t>114</a:t>
            </a:r>
            <a:r>
              <a:rPr lang="fr-CA" sz="1200">
                <a:solidFill>
                  <a:schemeClr val="dk1"/>
                </a:solidFill>
                <a:latin typeface="Calibri"/>
                <a:ea typeface="Calibri"/>
                <a:cs typeface="Calibri"/>
                <a:sym typeface="Calibri"/>
              </a:rPr>
              <a:t>, 422–431 (2023). https://doi.org/10.17269/s41997-023-00741-0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05A0A-815D-5F7F-9501-4AD2E7C6EB29}"/>
              </a:ext>
            </a:extLst>
          </p:cNvPr>
          <p:cNvSpPr>
            <a:spLocks noGrp="1"/>
          </p:cNvSpPr>
          <p:nvPr>
            <p:ph type="title"/>
          </p:nvPr>
        </p:nvSpPr>
        <p:spPr>
          <a:xfrm>
            <a:off x="677334" y="1010433"/>
            <a:ext cx="8596668" cy="855945"/>
          </a:xfrm>
        </p:spPr>
        <p:txBody>
          <a:bodyPr/>
          <a:lstStyle/>
          <a:p>
            <a:r>
              <a:rPr lang="fr-CA" dirty="0">
                <a:solidFill>
                  <a:srgbClr val="00446A"/>
                </a:solidFill>
              </a:rPr>
              <a:t>Partie 3 : Recommandations politiques</a:t>
            </a:r>
          </a:p>
        </p:txBody>
      </p:sp>
      <p:pic>
        <p:nvPicPr>
          <p:cNvPr id="9" name="Picture 8" descr="A clipboard with a document and a magnifying glass&#10;&#10;Description automatically generated">
            <a:extLst>
              <a:ext uri="{FF2B5EF4-FFF2-40B4-BE49-F238E27FC236}">
                <a16:creationId xmlns:a16="http://schemas.microsoft.com/office/drawing/2014/main" id="{7B400A4C-B19D-DE62-5B2F-3711253B2036}"/>
              </a:ext>
            </a:extLst>
          </p:cNvPr>
          <p:cNvPicPr>
            <a:picLocks noChangeAspect="1"/>
          </p:cNvPicPr>
          <p:nvPr/>
        </p:nvPicPr>
        <p:blipFill>
          <a:blip r:embed="rId2"/>
          <a:stretch>
            <a:fillRect/>
          </a:stretch>
        </p:blipFill>
        <p:spPr>
          <a:xfrm>
            <a:off x="826717" y="2176433"/>
            <a:ext cx="7772400" cy="3785006"/>
          </a:xfrm>
          <a:prstGeom prst="rect">
            <a:avLst/>
          </a:prstGeom>
        </p:spPr>
      </p:pic>
    </p:spTree>
    <p:extLst>
      <p:ext uri="{BB962C8B-B14F-4D97-AF65-F5344CB8AC3E}">
        <p14:creationId xmlns:p14="http://schemas.microsoft.com/office/powerpoint/2010/main" val="1085344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19"/>
          <p:cNvSpPr txBox="1">
            <a:spLocks noGrp="1"/>
          </p:cNvSpPr>
          <p:nvPr>
            <p:ph type="title"/>
          </p:nvPr>
        </p:nvSpPr>
        <p:spPr>
          <a:xfrm>
            <a:off x="838200" y="136728"/>
            <a:ext cx="10515600" cy="11342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CA" sz="2800">
                <a:solidFill>
                  <a:srgbClr val="00446A"/>
                </a:solidFill>
              </a:rPr>
              <a:t>Partie 3 : Recommandations politiques</a:t>
            </a:r>
          </a:p>
        </p:txBody>
      </p:sp>
      <p:sp>
        <p:nvSpPr>
          <p:cNvPr id="342" name="Google Shape;342;p19"/>
          <p:cNvSpPr txBox="1">
            <a:spLocks noGrp="1"/>
          </p:cNvSpPr>
          <p:nvPr>
            <p:ph idx="1"/>
          </p:nvPr>
        </p:nvSpPr>
        <p:spPr>
          <a:xfrm>
            <a:off x="838200" y="1112108"/>
            <a:ext cx="8631477" cy="5480716"/>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rgbClr val="000000"/>
              </a:buClr>
              <a:buSzPts val="1800"/>
              <a:buFont typeface="Calibri"/>
              <a:buAutoNum type="arabicPeriod"/>
            </a:pPr>
            <a:r>
              <a:rPr lang="fr-CA" sz="1600" b="0" i="0" u="none" strike="noStrike" dirty="0">
                <a:solidFill>
                  <a:srgbClr val="000000"/>
                </a:solidFill>
                <a:latin typeface="Arial"/>
                <a:ea typeface="Arial"/>
                <a:cs typeface="Arial"/>
                <a:sym typeface="Arial"/>
              </a:rPr>
              <a:t>Hausser les cibles d’investissement dans l’efficacité énergétique de la </a:t>
            </a:r>
            <a:r>
              <a:rPr lang="fr-CA" sz="1600" b="0" i="1" u="sng" strike="noStrike" dirty="0">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Loi sur l’électricité</a:t>
            </a:r>
            <a:r>
              <a:rPr lang="fr-CA" sz="1600" b="0" i="0" u="none" strike="noStrike" dirty="0">
                <a:solidFill>
                  <a:srgbClr val="000000"/>
                </a:solidFill>
                <a:latin typeface="Arial"/>
                <a:ea typeface="Arial"/>
                <a:cs typeface="Arial"/>
                <a:sym typeface="Arial"/>
              </a:rPr>
              <a:t> (pourcentage des ventes d’électricité </a:t>
            </a:r>
            <a:r>
              <a:rPr lang="fr-CA" sz="1600" b="0" i="0" u="none" strike="noStrike" dirty="0" err="1">
                <a:solidFill>
                  <a:srgbClr val="000000"/>
                </a:solidFill>
                <a:latin typeface="Arial"/>
                <a:ea typeface="Arial"/>
                <a:cs typeface="Arial"/>
                <a:sym typeface="Arial"/>
              </a:rPr>
              <a:t>intra-provinciales</a:t>
            </a:r>
            <a:r>
              <a:rPr lang="fr-CA" sz="1600" b="0" i="0" u="none" strike="noStrike" dirty="0">
                <a:solidFill>
                  <a:srgbClr val="000000"/>
                </a:solidFill>
                <a:latin typeface="Arial"/>
                <a:ea typeface="Arial"/>
                <a:cs typeface="Arial"/>
                <a:sym typeface="Arial"/>
              </a:rPr>
              <a:t>) de</a:t>
            </a:r>
            <a:r>
              <a:rPr lang="fr-CA" sz="1600" b="0" i="0" u="sng" strike="noStrike" dirty="0">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 </a:t>
            </a:r>
            <a:r>
              <a:rPr lang="fr-CA" sz="1600" b="0" i="0" u="sng" strike="noStrike" dirty="0">
                <a:solidFill>
                  <a:srgbClr val="0563C1"/>
                </a:solidFill>
                <a:latin typeface="Arial"/>
                <a:ea typeface="Arial"/>
                <a:cs typeface="Arial"/>
                <a:sym typeface="Arial"/>
                <a:hlinkClick r:id="rId4">
                  <a:extLst>
                    <a:ext uri="{A12FA001-AC4F-418D-AE19-62706E023703}">
                      <ahyp:hlinkClr xmlns:ahyp="http://schemas.microsoft.com/office/drawing/2018/hyperlinkcolor" val="tx"/>
                    </a:ext>
                  </a:extLst>
                </a:hlinkClick>
              </a:rPr>
              <a:t>0,75 % d’ici à 2029</a:t>
            </a:r>
            <a:r>
              <a:rPr lang="fr-CA" sz="1600" b="0" i="0" u="none" strike="noStrike" dirty="0">
                <a:solidFill>
                  <a:srgbClr val="000000"/>
                </a:solidFill>
                <a:latin typeface="Arial"/>
                <a:ea typeface="Arial"/>
                <a:cs typeface="Arial"/>
                <a:sym typeface="Arial"/>
              </a:rPr>
              <a:t> à 1,75 % d’ici à 2029, selon les recommandations incluses au rapport de </a:t>
            </a:r>
            <a:r>
              <a:rPr lang="fr-CA" sz="1600" b="0" i="0" u="none" strike="noStrike" dirty="0" err="1">
                <a:solidFill>
                  <a:srgbClr val="000000"/>
                </a:solidFill>
                <a:latin typeface="Arial"/>
                <a:ea typeface="Arial"/>
                <a:cs typeface="Arial"/>
                <a:sym typeface="Arial"/>
              </a:rPr>
              <a:t>Dunsky</a:t>
            </a:r>
            <a:r>
              <a:rPr lang="fr-CA" sz="1600" b="0" i="0" u="none" strike="noStrike" dirty="0">
                <a:solidFill>
                  <a:srgbClr val="000000"/>
                </a:solidFill>
                <a:latin typeface="Arial"/>
                <a:ea typeface="Arial"/>
                <a:cs typeface="Arial"/>
                <a:sym typeface="Arial"/>
              </a:rPr>
              <a:t> de 2020 à l’intention d’Énergie NB et d’Efficacité énergétique Canada.</a:t>
            </a:r>
          </a:p>
          <a:p>
            <a:pPr marL="342900" lvl="0" indent="-342900" algn="l" rtl="0">
              <a:lnSpc>
                <a:spcPct val="90000"/>
              </a:lnSpc>
              <a:spcBef>
                <a:spcPts val="0"/>
              </a:spcBef>
              <a:spcAft>
                <a:spcPts val="0"/>
              </a:spcAft>
              <a:buClr>
                <a:srgbClr val="000000"/>
              </a:buClr>
              <a:buSzPts val="1800"/>
              <a:buFont typeface="Calibri"/>
              <a:buAutoNum type="arabicPeriod"/>
            </a:pPr>
            <a:endParaRPr lang="en-US" sz="1600" dirty="0">
              <a:solidFill>
                <a:srgbClr val="000000"/>
              </a:solidFill>
              <a:latin typeface="Arial"/>
              <a:cs typeface="Arial"/>
              <a:sym typeface="Arial"/>
            </a:endParaRPr>
          </a:p>
          <a:p>
            <a:pPr marL="342900" lvl="0" indent="-342900" algn="l" rtl="0">
              <a:lnSpc>
                <a:spcPct val="90000"/>
              </a:lnSpc>
              <a:spcBef>
                <a:spcPts val="0"/>
              </a:spcBef>
              <a:spcAft>
                <a:spcPts val="0"/>
              </a:spcAft>
              <a:buClr>
                <a:srgbClr val="000000"/>
              </a:buClr>
              <a:buSzPts val="1800"/>
              <a:buFont typeface="Calibri"/>
              <a:buAutoNum type="arabicPeriod"/>
            </a:pPr>
            <a:endParaRPr sz="1600" dirty="0"/>
          </a:p>
          <a:p>
            <a:pPr marL="228600" lvl="0" indent="-114300" algn="l" rtl="0">
              <a:lnSpc>
                <a:spcPct val="90000"/>
              </a:lnSpc>
              <a:spcBef>
                <a:spcPts val="0"/>
              </a:spcBef>
              <a:spcAft>
                <a:spcPts val="0"/>
              </a:spcAft>
              <a:buClr>
                <a:schemeClr val="dk1"/>
              </a:buClr>
              <a:buSzPts val="1800"/>
              <a:buFont typeface="Calibri"/>
              <a:buNone/>
            </a:pPr>
            <a:endParaRPr sz="1800" b="0" i="0" u="none" strike="noStrike"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b="0" i="0" u="none" strike="noStrike"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b="0" i="0" u="none" strike="noStrike"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b="0" i="0" u="none" strike="noStrike"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b="0" i="0" u="none" strike="noStrike"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dirty="0">
              <a:solidFill>
                <a:srgbClr val="000000"/>
              </a:solidFill>
              <a:latin typeface="Arial"/>
              <a:ea typeface="Arial"/>
              <a:cs typeface="Arial"/>
              <a:sym typeface="Arial"/>
            </a:endParaRPr>
          </a:p>
          <a:p>
            <a:pPr marL="228600" lvl="0" indent="-114300" algn="l" rtl="0">
              <a:lnSpc>
                <a:spcPct val="90000"/>
              </a:lnSpc>
              <a:spcBef>
                <a:spcPts val="0"/>
              </a:spcBef>
              <a:spcAft>
                <a:spcPts val="0"/>
              </a:spcAft>
              <a:buClr>
                <a:schemeClr val="dk1"/>
              </a:buClr>
              <a:buSzPts val="1800"/>
              <a:buFont typeface="Calibri"/>
              <a:buNone/>
            </a:pPr>
            <a:endParaRPr sz="1800" dirty="0">
              <a:solidFill>
                <a:srgbClr val="000000"/>
              </a:solidFill>
              <a:latin typeface="Arial"/>
              <a:ea typeface="Arial"/>
              <a:cs typeface="Arial"/>
              <a:sym typeface="Arial"/>
            </a:endParaRPr>
          </a:p>
          <a:p>
            <a:pPr marL="228600" lvl="0" indent="-228600" algn="l" rtl="0">
              <a:spcBef>
                <a:spcPts val="0"/>
              </a:spcBef>
              <a:spcAft>
                <a:spcPts val="0"/>
              </a:spcAft>
              <a:buClr>
                <a:srgbClr val="000000"/>
              </a:buClr>
              <a:buSzPts val="1800"/>
              <a:buFont typeface="Calibri"/>
              <a:buAutoNum type="arabicPeriod"/>
            </a:pPr>
            <a:r>
              <a:rPr lang="fr-CA" sz="1600" b="0" strike="noStrike" dirty="0">
                <a:latin typeface="Arial"/>
                <a:ea typeface="Arial"/>
                <a:cs typeface="Arial"/>
                <a:sym typeface="Arial"/>
              </a:rPr>
              <a:t>Hausser les ventes </a:t>
            </a:r>
            <a:r>
              <a:rPr lang="fr-CA" sz="1600" b="0" strike="noStrike" dirty="0" err="1">
                <a:latin typeface="Arial"/>
                <a:ea typeface="Arial"/>
                <a:cs typeface="Arial"/>
                <a:sym typeface="Arial"/>
              </a:rPr>
              <a:t>intra-provinciales</a:t>
            </a:r>
            <a:r>
              <a:rPr lang="fr-CA" sz="1600" b="0" strike="noStrike" dirty="0">
                <a:latin typeface="Arial"/>
                <a:ea typeface="Arial"/>
                <a:cs typeface="Arial"/>
                <a:sym typeface="Arial"/>
              </a:rPr>
              <a:t> totales d’électricité issue de ressources renouvelables d’Énergie NB de 40 % à 80-95 % d’ici à 2035 dans le Règlement sur l'électricité issue de ressources renouvelables </a:t>
            </a:r>
            <a:r>
              <a:rPr lang="fr-CA" sz="1600" b="0" i="0" u="none" strike="noStrike" dirty="0">
                <a:solidFill>
                  <a:srgbClr val="000000"/>
                </a:solidFill>
                <a:latin typeface="Arial"/>
                <a:ea typeface="Arial"/>
                <a:cs typeface="Arial"/>
                <a:sym typeface="Arial"/>
              </a:rPr>
              <a:t>(</a:t>
            </a:r>
            <a:r>
              <a:rPr lang="fr-CA" sz="1600" b="0" i="0" u="sng" strike="noStrike" dirty="0" err="1">
                <a:solidFill>
                  <a:srgbClr val="0563C1"/>
                </a:solidFill>
                <a:latin typeface="Arial"/>
                <a:ea typeface="Arial"/>
                <a:cs typeface="Arial"/>
                <a:sym typeface="Arial"/>
                <a:hlinkClick r:id="rId5">
                  <a:extLst>
                    <a:ext uri="{A12FA001-AC4F-418D-AE19-62706E023703}">
                      <ahyp:hlinkClr xmlns:ahyp="http://schemas.microsoft.com/office/drawing/2018/hyperlinkcolor" val="tx"/>
                    </a:ext>
                  </a:extLst>
                </a:hlinkClick>
              </a:rPr>
              <a:t>Règl</a:t>
            </a:r>
            <a:r>
              <a:rPr lang="fr-CA" sz="1600" b="0" i="0" u="sng" strike="noStrike" dirty="0">
                <a:solidFill>
                  <a:srgbClr val="0563C1"/>
                </a:solidFill>
                <a:latin typeface="Arial"/>
                <a:ea typeface="Arial"/>
                <a:cs typeface="Arial"/>
                <a:sym typeface="Arial"/>
                <a:hlinkClick r:id="rId5">
                  <a:extLst>
                    <a:ext uri="{A12FA001-AC4F-418D-AE19-62706E023703}">
                      <ahyp:hlinkClr xmlns:ahyp="http://schemas.microsoft.com/office/drawing/2018/hyperlinkcolor" val="tx"/>
                    </a:ext>
                  </a:extLst>
                </a:hlinkClick>
              </a:rPr>
              <a:t> du N-B 2015-60</a:t>
            </a:r>
            <a:r>
              <a:rPr lang="fr-CA" sz="1600" b="0" i="0" u="none" strike="noStrike" dirty="0">
                <a:solidFill>
                  <a:srgbClr val="000000"/>
                </a:solidFill>
                <a:latin typeface="Arial"/>
                <a:ea typeface="Arial"/>
                <a:cs typeface="Arial"/>
                <a:sym typeface="Arial"/>
              </a:rPr>
              <a:t>) ainsi que dans le cadre de la </a:t>
            </a:r>
            <a:r>
              <a:rPr lang="fr-CA" sz="1600" b="0" i="1" u="none" strike="noStrike" dirty="0">
                <a:solidFill>
                  <a:srgbClr val="000000"/>
                </a:solidFill>
                <a:latin typeface="Arial"/>
                <a:ea typeface="Arial"/>
                <a:cs typeface="Arial"/>
                <a:sym typeface="Arial"/>
              </a:rPr>
              <a:t>Loi sur l’électricité</a:t>
            </a:r>
            <a:r>
              <a:rPr lang="fr-CA" sz="1600" b="0" i="0" u="none" strike="noStrike" dirty="0">
                <a:solidFill>
                  <a:srgbClr val="000000"/>
                </a:solidFill>
                <a:latin typeface="Arial"/>
                <a:ea typeface="Arial"/>
                <a:cs typeface="Arial"/>
                <a:sym typeface="Arial"/>
              </a:rPr>
              <a:t>.  </a:t>
            </a:r>
          </a:p>
          <a:p>
            <a:pPr marL="228600" lvl="0" indent="-114300" algn="l" rtl="0">
              <a:spcBef>
                <a:spcPts val="0"/>
              </a:spcBef>
              <a:spcAft>
                <a:spcPts val="0"/>
              </a:spcAft>
              <a:buClr>
                <a:schemeClr val="dk1"/>
              </a:buClr>
              <a:buSzPts val="1800"/>
              <a:buFont typeface="Calibri"/>
              <a:buNone/>
            </a:pPr>
            <a:endParaRPr sz="1600" b="0" i="0" u="none" strike="noStrike" dirty="0">
              <a:solidFill>
                <a:srgbClr val="000000"/>
              </a:solidFill>
              <a:latin typeface="Arial"/>
              <a:ea typeface="Arial"/>
              <a:cs typeface="Arial"/>
              <a:sym typeface="Arial"/>
            </a:endParaRPr>
          </a:p>
          <a:p>
            <a:pPr marL="228600" lvl="0" indent="-228600">
              <a:spcBef>
                <a:spcPts val="0"/>
              </a:spcBef>
              <a:buClr>
                <a:srgbClr val="000000"/>
              </a:buClr>
              <a:buSzPts val="1800"/>
              <a:buFont typeface="Calibri"/>
              <a:buAutoNum type="arabicPeriod"/>
            </a:pPr>
            <a:r>
              <a:rPr lang="fr-CA" sz="1600" b="0" i="0" u="none" strike="noStrike" dirty="0">
                <a:solidFill>
                  <a:srgbClr val="000000"/>
                </a:solidFill>
                <a:latin typeface="Times New Roman"/>
                <a:ea typeface="Times New Roman"/>
                <a:cs typeface="Times New Roman"/>
                <a:sym typeface="Times New Roman"/>
              </a:rPr>
              <a:t> </a:t>
            </a:r>
            <a:r>
              <a:rPr lang="fr-CA" sz="1600" dirty="0">
                <a:solidFill>
                  <a:srgbClr val="000000"/>
                </a:solidFill>
                <a:latin typeface="Arial"/>
                <a:ea typeface="Arial"/>
                <a:cs typeface="Arial"/>
                <a:sym typeface="Arial"/>
              </a:rPr>
              <a:t>Modifier la </a:t>
            </a:r>
            <a:r>
              <a:rPr lang="fr-CA" sz="1600" b="0" i="1" u="sng" strike="noStrike" dirty="0">
                <a:solidFill>
                  <a:srgbClr val="0563C1"/>
                </a:solidFill>
                <a:latin typeface="Arial"/>
                <a:ea typeface="Arial"/>
                <a:cs typeface="Arial"/>
                <a:sym typeface="Arial"/>
                <a:hlinkClick r:id="rId6">
                  <a:extLst>
                    <a:ext uri="{A12FA001-AC4F-418D-AE19-62706E023703}">
                      <ahyp:hlinkClr xmlns:ahyp="http://schemas.microsoft.com/office/drawing/2018/hyperlinkcolor" val="tx"/>
                    </a:ext>
                  </a:extLst>
                </a:hlinkClick>
              </a:rPr>
              <a:t>Loi sur la Commission de l’énergie et des services publics</a:t>
            </a:r>
            <a:r>
              <a:rPr lang="fr-CA" sz="1600" b="0" i="0" u="none" strike="noStrike" dirty="0">
                <a:solidFill>
                  <a:srgbClr val="000000"/>
                </a:solidFill>
                <a:latin typeface="Arial"/>
                <a:ea typeface="Arial"/>
                <a:cs typeface="Arial"/>
                <a:sym typeface="Arial"/>
              </a:rPr>
              <a:t> </a:t>
            </a:r>
            <a:r>
              <a:rPr lang="fr-CA" sz="1600" b="0" i="0" u="none" strike="noStrike" dirty="0">
                <a:latin typeface="Arial"/>
                <a:ea typeface="Arial"/>
                <a:cs typeface="Arial"/>
                <a:sym typeface="Arial"/>
              </a:rPr>
              <a:t>pour y inclure un « mandat </a:t>
            </a:r>
            <a:r>
              <a:rPr lang="fr-CA" sz="1600" dirty="0">
                <a:latin typeface="Arial"/>
                <a:ea typeface="Arial"/>
                <a:cs typeface="Arial"/>
                <a:sym typeface="Arial"/>
              </a:rPr>
              <a:t>carboneutre durable </a:t>
            </a:r>
            <a:r>
              <a:rPr lang="fr-CA" sz="1600" b="0" i="0" u="none" strike="noStrike" dirty="0">
                <a:latin typeface="Arial"/>
                <a:ea typeface="Arial"/>
                <a:cs typeface="Arial"/>
                <a:sym typeface="Arial"/>
              </a:rPr>
              <a:t>».</a:t>
            </a:r>
          </a:p>
        </p:txBody>
      </p:sp>
      <p:graphicFrame>
        <p:nvGraphicFramePr>
          <p:cNvPr id="343" name="Google Shape;343;p19"/>
          <p:cNvGraphicFramePr/>
          <p:nvPr>
            <p:extLst>
              <p:ext uri="{D42A27DB-BD31-4B8C-83A1-F6EECF244321}">
                <p14:modId xmlns:p14="http://schemas.microsoft.com/office/powerpoint/2010/main" val="4017513231"/>
              </p:ext>
            </p:extLst>
          </p:nvPr>
        </p:nvGraphicFramePr>
        <p:xfrm>
          <a:off x="1161536" y="2197911"/>
          <a:ext cx="8151771" cy="2333730"/>
        </p:xfrm>
        <a:graphic>
          <a:graphicData uri="http://schemas.openxmlformats.org/drawingml/2006/table">
            <a:tbl>
              <a:tblPr>
                <a:noFill/>
                <a:tableStyleId>{8EC1CC21-D65B-46BC-A269-20376A0A52CF}</a:tableStyleId>
              </a:tblPr>
              <a:tblGrid>
                <a:gridCol w="2671428">
                  <a:extLst>
                    <a:ext uri="{9D8B030D-6E8A-4147-A177-3AD203B41FA5}">
                      <a16:colId xmlns:a16="http://schemas.microsoft.com/office/drawing/2014/main" val="20000"/>
                    </a:ext>
                  </a:extLst>
                </a:gridCol>
                <a:gridCol w="2763086">
                  <a:extLst>
                    <a:ext uri="{9D8B030D-6E8A-4147-A177-3AD203B41FA5}">
                      <a16:colId xmlns:a16="http://schemas.microsoft.com/office/drawing/2014/main" val="20001"/>
                    </a:ext>
                  </a:extLst>
                </a:gridCol>
                <a:gridCol w="2717257">
                  <a:extLst>
                    <a:ext uri="{9D8B030D-6E8A-4147-A177-3AD203B41FA5}">
                      <a16:colId xmlns:a16="http://schemas.microsoft.com/office/drawing/2014/main" val="20002"/>
                    </a:ext>
                  </a:extLst>
                </a:gridCol>
              </a:tblGrid>
              <a:tr h="314275">
                <a:tc>
                  <a:txBody>
                    <a:bodyPr/>
                    <a:lstStyle/>
                    <a:p>
                      <a:pPr marL="0" marR="0" lvl="0" indent="0" algn="ctr" rtl="0">
                        <a:spcBef>
                          <a:spcPts val="0"/>
                        </a:spcBef>
                        <a:spcAft>
                          <a:spcPts val="0"/>
                        </a:spcAft>
                        <a:buNone/>
                      </a:pPr>
                      <a:r>
                        <a:rPr lang="fr-CA" sz="1300" b="1" i="0" u="none" strike="noStrike" dirty="0">
                          <a:solidFill>
                            <a:schemeClr val="bg1"/>
                          </a:solidFill>
                          <a:latin typeface="Arial"/>
                          <a:ea typeface="Arial"/>
                          <a:cs typeface="Arial"/>
                          <a:sym typeface="Arial"/>
                        </a:rPr>
                        <a:t>Année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tc>
                  <a:txBody>
                    <a:bodyPr/>
                    <a:lstStyle/>
                    <a:p>
                      <a:pPr marL="0" marR="0" lvl="0" indent="0" algn="ctr" rtl="0">
                        <a:spcBef>
                          <a:spcPts val="0"/>
                        </a:spcBef>
                        <a:spcAft>
                          <a:spcPts val="0"/>
                        </a:spcAft>
                        <a:buNone/>
                      </a:pPr>
                      <a:r>
                        <a:rPr lang="fr-CA" sz="1300" b="1" i="0" u="none" strike="noStrike" dirty="0">
                          <a:solidFill>
                            <a:schemeClr val="bg1"/>
                          </a:solidFill>
                          <a:latin typeface="Arial"/>
                          <a:ea typeface="Arial"/>
                          <a:cs typeface="Arial"/>
                          <a:sym typeface="Arial"/>
                        </a:rPr>
                        <a:t>Réduction ciblée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tc>
                  <a:txBody>
                    <a:bodyPr/>
                    <a:lstStyle/>
                    <a:p>
                      <a:pPr marL="0" marR="0" lvl="0" indent="0" algn="ctr" rtl="0">
                        <a:spcBef>
                          <a:spcPts val="0"/>
                        </a:spcBef>
                        <a:spcAft>
                          <a:spcPts val="0"/>
                        </a:spcAft>
                        <a:buNone/>
                      </a:pPr>
                      <a:r>
                        <a:rPr lang="fr-CA" sz="1300" b="1" i="0" u="none" strike="noStrike" dirty="0">
                          <a:solidFill>
                            <a:schemeClr val="bg1"/>
                          </a:solidFill>
                          <a:latin typeface="Arial"/>
                          <a:ea typeface="Arial"/>
                          <a:cs typeface="Arial"/>
                          <a:sym typeface="Arial"/>
                        </a:rPr>
                        <a:t>Recommandation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446A"/>
                    </a:solidFill>
                  </a:tcPr>
                </a:tc>
                <a:extLst>
                  <a:ext uri="{0D108BD9-81ED-4DB2-BD59-A6C34878D82A}">
                    <a16:rowId xmlns:a16="http://schemas.microsoft.com/office/drawing/2014/main" val="10000"/>
                  </a:ext>
                </a:extLst>
              </a:tr>
              <a:tr h="314275">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2023/2024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0,50 %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0,50 %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extLst>
                  <a:ext uri="{0D108BD9-81ED-4DB2-BD59-A6C34878D82A}">
                    <a16:rowId xmlns:a16="http://schemas.microsoft.com/office/drawing/2014/main" val="10001"/>
                  </a:ext>
                </a:extLst>
              </a:tr>
              <a:tr h="448080">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2024/2025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0,55 %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0,75 %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extLst>
                  <a:ext uri="{0D108BD9-81ED-4DB2-BD59-A6C34878D82A}">
                    <a16:rowId xmlns:a16="http://schemas.microsoft.com/office/drawing/2014/main" val="10002"/>
                  </a:ext>
                </a:extLst>
              </a:tr>
              <a:tr h="314275">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2025/2026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0,60 %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1 %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extLst>
                  <a:ext uri="{0D108BD9-81ED-4DB2-BD59-A6C34878D82A}">
                    <a16:rowId xmlns:a16="http://schemas.microsoft.com/office/drawing/2014/main" val="10003"/>
                  </a:ext>
                </a:extLst>
              </a:tr>
              <a:tr h="314275">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2026/2027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0,65 %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1,25 %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extLst>
                  <a:ext uri="{0D108BD9-81ED-4DB2-BD59-A6C34878D82A}">
                    <a16:rowId xmlns:a16="http://schemas.microsoft.com/office/drawing/2014/main" val="10004"/>
                  </a:ext>
                </a:extLst>
              </a:tr>
              <a:tr h="314275">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2027/2028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0,70 %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1,50 %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extLst>
                  <a:ext uri="{0D108BD9-81ED-4DB2-BD59-A6C34878D82A}">
                    <a16:rowId xmlns:a16="http://schemas.microsoft.com/office/drawing/2014/main" val="10005"/>
                  </a:ext>
                </a:extLst>
              </a:tr>
              <a:tr h="314275">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2028/2029 et par la suite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300" b="0" i="0" u="none" strike="noStrike">
                          <a:solidFill>
                            <a:srgbClr val="000000"/>
                          </a:solidFill>
                          <a:latin typeface="Arial"/>
                          <a:ea typeface="Arial"/>
                          <a:cs typeface="Arial"/>
                          <a:sym typeface="Arial"/>
                        </a:rPr>
                        <a:t>0,75 %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tc>
                  <a:txBody>
                    <a:bodyPr/>
                    <a:lstStyle/>
                    <a:p>
                      <a:pPr marL="0" marR="0" lvl="0" indent="0" algn="ctr" rtl="0">
                        <a:spcBef>
                          <a:spcPts val="0"/>
                        </a:spcBef>
                        <a:spcAft>
                          <a:spcPts val="0"/>
                        </a:spcAft>
                        <a:buNone/>
                      </a:pPr>
                      <a:r>
                        <a:rPr lang="fr-CA" sz="1300" b="0" i="0" u="none" strike="noStrike" dirty="0">
                          <a:solidFill>
                            <a:srgbClr val="000000"/>
                          </a:solidFill>
                          <a:latin typeface="Arial"/>
                          <a:ea typeface="Arial"/>
                          <a:cs typeface="Arial"/>
                          <a:sym typeface="Arial"/>
                        </a:rPr>
                        <a:t>1,75 % </a:t>
                      </a:r>
                    </a:p>
                  </a:txBody>
                  <a:tcPr marL="110925" marR="110925" marT="55450" marB="554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gradFill flip="none" rotWithShape="1">
                      <a:gsLst>
                        <a:gs pos="0">
                          <a:srgbClr val="00446A">
                            <a:tint val="66000"/>
                            <a:satMod val="160000"/>
                          </a:srgbClr>
                        </a:gs>
                        <a:gs pos="50000">
                          <a:srgbClr val="00446A">
                            <a:tint val="44500"/>
                            <a:satMod val="160000"/>
                          </a:srgbClr>
                        </a:gs>
                        <a:gs pos="100000">
                          <a:srgbClr val="00446A">
                            <a:tint val="23500"/>
                            <a:satMod val="160000"/>
                          </a:srgbClr>
                        </a:gs>
                      </a:gsLst>
                      <a:lin ang="2700000" scaled="1"/>
                      <a:tileRect/>
                    </a:gra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20"/>
          <p:cNvSpPr txBox="1">
            <a:spLocks noGrp="1"/>
          </p:cNvSpPr>
          <p:nvPr>
            <p:ph type="title"/>
          </p:nvPr>
        </p:nvSpPr>
        <p:spPr>
          <a:xfrm>
            <a:off x="838201" y="276763"/>
            <a:ext cx="10907486"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CA" dirty="0">
                <a:solidFill>
                  <a:srgbClr val="00446A"/>
                </a:solidFill>
              </a:rPr>
              <a:t>Conclusion</a:t>
            </a:r>
          </a:p>
        </p:txBody>
      </p:sp>
      <p:sp>
        <p:nvSpPr>
          <p:cNvPr id="349" name="Google Shape;349;p20"/>
          <p:cNvSpPr txBox="1"/>
          <p:nvPr/>
        </p:nvSpPr>
        <p:spPr>
          <a:xfrm>
            <a:off x="1738086" y="6308209"/>
            <a:ext cx="4023887"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Institut climatique du Canada</a:t>
            </a:r>
          </a:p>
        </p:txBody>
      </p:sp>
      <p:sp>
        <p:nvSpPr>
          <p:cNvPr id="350" name="Google Shape;350;p20"/>
          <p:cNvSpPr txBox="1"/>
          <p:nvPr/>
        </p:nvSpPr>
        <p:spPr>
          <a:xfrm>
            <a:off x="6826685" y="2669771"/>
            <a:ext cx="3071077" cy="14772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800">
                <a:solidFill>
                  <a:schemeClr val="dk1"/>
                </a:solidFill>
                <a:latin typeface="Calibri"/>
                <a:ea typeface="Calibri"/>
                <a:cs typeface="Calibri"/>
                <a:sym typeface="Calibri"/>
              </a:rPr>
              <a:t>La transition vers un réseau carboneutre permettra non seulement d’abaisser les factures, mais aidera aussi à remédier à la pauvreté énergétique et aux problèmes de santé et à atténuer le changement climatique.</a:t>
            </a:r>
          </a:p>
        </p:txBody>
      </p:sp>
      <p:pic>
        <p:nvPicPr>
          <p:cNvPr id="351" name="Google Shape;351;p20"/>
          <p:cNvPicPr preferRelativeResize="0"/>
          <p:nvPr/>
        </p:nvPicPr>
        <p:blipFill>
          <a:blip r:embed="rId4">
            <a:alphaModFix/>
          </a:blip>
          <a:stretch>
            <a:fillRect/>
          </a:stretch>
        </p:blipFill>
        <p:spPr>
          <a:xfrm>
            <a:off x="836673" y="1995488"/>
            <a:ext cx="5826711" cy="4312721"/>
          </a:xfrm>
          <a:prstGeom prst="rect">
            <a:avLst/>
          </a:prstGeom>
          <a:noFill/>
          <a:ln>
            <a:noFill/>
          </a:ln>
        </p:spPr>
      </p:pic>
      <p:sp>
        <p:nvSpPr>
          <p:cNvPr id="352" name="Google Shape;352;p20"/>
          <p:cNvSpPr txBox="1"/>
          <p:nvPr/>
        </p:nvSpPr>
        <p:spPr>
          <a:xfrm>
            <a:off x="838200" y="1167483"/>
            <a:ext cx="8151253" cy="104641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2800" dirty="0">
                <a:solidFill>
                  <a:srgbClr val="00446A"/>
                </a:solidFill>
                <a:ea typeface="Calibri"/>
                <a:cs typeface="Calibri"/>
                <a:sym typeface="Calibri"/>
              </a:rPr>
              <a:t>Dépenses énergétiques des ménages lors d’une transition vers la carboneutralité (2020 CAD)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21"/>
          <p:cNvSpPr txBox="1">
            <a:spLocks noGrp="1"/>
          </p:cNvSpPr>
          <p:nvPr>
            <p:ph type="title"/>
          </p:nvPr>
        </p:nvSpPr>
        <p:spPr>
          <a:xfrm>
            <a:off x="838200" y="187551"/>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fr-CA">
                <a:solidFill>
                  <a:srgbClr val="00446A"/>
                </a:solidFill>
              </a:rPr>
              <a:t>Recommandations du Conseil de conservation</a:t>
            </a:r>
          </a:p>
        </p:txBody>
      </p:sp>
      <p:sp>
        <p:nvSpPr>
          <p:cNvPr id="358" name="Google Shape;358;p21"/>
          <p:cNvSpPr txBox="1">
            <a:spLocks noGrp="1"/>
          </p:cNvSpPr>
          <p:nvPr>
            <p:ph idx="1"/>
          </p:nvPr>
        </p:nvSpPr>
        <p:spPr>
          <a:xfrm>
            <a:off x="838200" y="1328057"/>
            <a:ext cx="8367584" cy="531222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fr-CA" sz="2800" b="1" dirty="0">
                <a:solidFill>
                  <a:srgbClr val="00446A"/>
                </a:solidFill>
              </a:rPr>
              <a:t>Stratégie pour l’électricité propre</a:t>
            </a:r>
          </a:p>
          <a:p>
            <a:pPr marL="685800" lvl="1" indent="-240030" algn="l" rtl="0">
              <a:lnSpc>
                <a:spcPct val="90000"/>
              </a:lnSpc>
              <a:spcBef>
                <a:spcPts val="500"/>
              </a:spcBef>
              <a:spcAft>
                <a:spcPts val="0"/>
              </a:spcAft>
              <a:buClr>
                <a:schemeClr val="dk1"/>
              </a:buClr>
              <a:buSzPts val="2400"/>
              <a:buChar char="•"/>
            </a:pPr>
            <a:r>
              <a:rPr lang="fr-CA" dirty="0"/>
              <a:t>Investir dans une approche par portefeuille en accordant la principale priorité à l’énergie renouvelable en association avec des options d’entreposage/batteries.</a:t>
            </a:r>
          </a:p>
          <a:p>
            <a:pPr marL="685800" lvl="1" indent="-240030" algn="l" rtl="0">
              <a:lnSpc>
                <a:spcPct val="90000"/>
              </a:lnSpc>
              <a:spcBef>
                <a:spcPts val="500"/>
              </a:spcBef>
              <a:spcAft>
                <a:spcPts val="0"/>
              </a:spcAft>
              <a:buClr>
                <a:schemeClr val="dk1"/>
              </a:buClr>
              <a:buSzPts val="2400"/>
              <a:buChar char="•"/>
            </a:pPr>
            <a:r>
              <a:rPr lang="fr-CA" dirty="0"/>
              <a:t>Évaluer la viabilité des ressources énergétiques distribuées (RED) avec la technologie du réseau intelligent.</a:t>
            </a:r>
          </a:p>
          <a:p>
            <a:pPr marL="685800" lvl="1" indent="-240030" algn="l" rtl="0">
              <a:lnSpc>
                <a:spcPct val="90000"/>
              </a:lnSpc>
              <a:spcBef>
                <a:spcPts val="500"/>
              </a:spcBef>
              <a:spcAft>
                <a:spcPts val="0"/>
              </a:spcAft>
              <a:buClr>
                <a:schemeClr val="dk1"/>
              </a:buClr>
              <a:buSzPts val="2400"/>
              <a:buChar char="•"/>
            </a:pPr>
            <a:r>
              <a:rPr lang="fr-CA" dirty="0"/>
              <a:t>Augmenter les infrastructures de transmission comme la boucle de l’Atlantique.</a:t>
            </a:r>
          </a:p>
          <a:p>
            <a:pPr marL="685800" lvl="1" indent="-240030" algn="l" rtl="0">
              <a:lnSpc>
                <a:spcPct val="90000"/>
              </a:lnSpc>
              <a:spcBef>
                <a:spcPts val="500"/>
              </a:spcBef>
              <a:spcAft>
                <a:spcPts val="0"/>
              </a:spcAft>
              <a:buClr>
                <a:schemeClr val="dk1"/>
              </a:buClr>
              <a:buSzPts val="2400"/>
              <a:buChar char="•"/>
            </a:pPr>
            <a:r>
              <a:rPr lang="fr-CA" dirty="0"/>
              <a:t>Commander une évaluation indépendante de divers scénarios carboneutres au N.-B.</a:t>
            </a:r>
          </a:p>
          <a:p>
            <a:pPr marL="0" lvl="0" indent="0" algn="l" rtl="0">
              <a:lnSpc>
                <a:spcPct val="90000"/>
              </a:lnSpc>
              <a:spcBef>
                <a:spcPts val="1000"/>
              </a:spcBef>
              <a:spcAft>
                <a:spcPts val="0"/>
              </a:spcAft>
              <a:buClr>
                <a:schemeClr val="dk1"/>
              </a:buClr>
              <a:buSzPts val="2800"/>
              <a:buNone/>
            </a:pPr>
            <a:r>
              <a:rPr lang="fr-CA" sz="2800" b="1" dirty="0">
                <a:solidFill>
                  <a:srgbClr val="00446A"/>
                </a:solidFill>
              </a:rPr>
              <a:t>Abordabilité</a:t>
            </a:r>
          </a:p>
          <a:p>
            <a:pPr marL="685800" lvl="1" indent="-240030" algn="l" rtl="0">
              <a:lnSpc>
                <a:spcPct val="90000"/>
              </a:lnSpc>
              <a:spcBef>
                <a:spcPts val="500"/>
              </a:spcBef>
              <a:spcAft>
                <a:spcPts val="0"/>
              </a:spcAft>
              <a:buClr>
                <a:schemeClr val="dk1"/>
              </a:buClr>
              <a:buSzPts val="2400"/>
              <a:buChar char="•"/>
            </a:pPr>
            <a:r>
              <a:rPr lang="fr-CA" dirty="0"/>
              <a:t>Remédier à l’arriéré d’Énergie NB auprès du Programme éconergétique amélioré.</a:t>
            </a:r>
          </a:p>
          <a:p>
            <a:pPr marL="685800" lvl="1" indent="-240030" algn="l" rtl="0">
              <a:lnSpc>
                <a:spcPct val="90000"/>
              </a:lnSpc>
              <a:spcBef>
                <a:spcPts val="500"/>
              </a:spcBef>
              <a:spcAft>
                <a:spcPts val="0"/>
              </a:spcAft>
              <a:buClr>
                <a:schemeClr val="dk1"/>
              </a:buClr>
              <a:buSzPts val="2400"/>
              <a:buChar char="•"/>
            </a:pPr>
            <a:r>
              <a:rPr lang="fr-CA" dirty="0"/>
              <a:t>Étendre la définition de la pauvreté énergétique pour tenir compte des facteurs sociaux.</a:t>
            </a:r>
          </a:p>
          <a:p>
            <a:pPr marL="0" lvl="0" indent="0" algn="l" rtl="0">
              <a:lnSpc>
                <a:spcPct val="90000"/>
              </a:lnSpc>
              <a:spcBef>
                <a:spcPts val="1000"/>
              </a:spcBef>
              <a:spcAft>
                <a:spcPts val="0"/>
              </a:spcAft>
              <a:buClr>
                <a:schemeClr val="dk1"/>
              </a:buClr>
              <a:buSzPts val="2800"/>
              <a:buNone/>
            </a:pPr>
            <a:r>
              <a:rPr lang="fr-CA" sz="2800" b="1" dirty="0">
                <a:solidFill>
                  <a:srgbClr val="00446A"/>
                </a:solidFill>
              </a:rPr>
              <a:t>Recommandations politiques</a:t>
            </a:r>
          </a:p>
          <a:p>
            <a:pPr marL="685800" lvl="1" indent="-240030" algn="l" rtl="0">
              <a:lnSpc>
                <a:spcPct val="90000"/>
              </a:lnSpc>
              <a:spcBef>
                <a:spcPts val="500"/>
              </a:spcBef>
              <a:spcAft>
                <a:spcPts val="0"/>
              </a:spcAft>
              <a:buClr>
                <a:schemeClr val="dk1"/>
              </a:buClr>
              <a:buSzPts val="2400"/>
              <a:buChar char="•"/>
            </a:pPr>
            <a:r>
              <a:rPr lang="fr-CA" dirty="0"/>
              <a:t>Mettre à jour et moderniser la </a:t>
            </a:r>
            <a:r>
              <a:rPr lang="fr-CA" i="1" dirty="0"/>
              <a:t>Loi sur l’électricité.</a:t>
            </a:r>
          </a:p>
          <a:p>
            <a:pPr marL="685800" lvl="1" indent="-240030">
              <a:lnSpc>
                <a:spcPct val="90000"/>
              </a:lnSpc>
              <a:spcBef>
                <a:spcPts val="500"/>
              </a:spcBef>
              <a:buClr>
                <a:schemeClr val="dk1"/>
              </a:buClr>
              <a:buSzPts val="2400"/>
              <a:buChar char="•"/>
            </a:pPr>
            <a:r>
              <a:rPr lang="fr-CA" dirty="0"/>
              <a:t>Inclure un « mandat carboneutre durable » à la </a:t>
            </a:r>
            <a:r>
              <a:rPr lang="fr-CA" i="1" dirty="0"/>
              <a:t>Loi sur la Commission de l’énergie et des services publics.</a:t>
            </a:r>
          </a:p>
          <a:p>
            <a:pPr marL="228600" lvl="0" indent="-64135"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7228E-0B39-BE72-337B-3D3E786AB213}"/>
              </a:ext>
            </a:extLst>
          </p:cNvPr>
          <p:cNvSpPr>
            <a:spLocks noGrp="1"/>
          </p:cNvSpPr>
          <p:nvPr>
            <p:ph type="title"/>
          </p:nvPr>
        </p:nvSpPr>
        <p:spPr>
          <a:xfrm>
            <a:off x="746102" y="431057"/>
            <a:ext cx="10515600" cy="588746"/>
          </a:xfrm>
        </p:spPr>
        <p:txBody>
          <a:bodyPr>
            <a:noAutofit/>
          </a:bodyPr>
          <a:lstStyle/>
          <a:p>
            <a:r>
              <a:rPr lang="fr-CA">
                <a:solidFill>
                  <a:srgbClr val="00446A"/>
                </a:solidFill>
              </a:rPr>
              <a:t>Liens du CCNB</a:t>
            </a:r>
          </a:p>
        </p:txBody>
      </p:sp>
      <p:sp>
        <p:nvSpPr>
          <p:cNvPr id="3" name="Content Placeholder 2">
            <a:extLst>
              <a:ext uri="{FF2B5EF4-FFF2-40B4-BE49-F238E27FC236}">
                <a16:creationId xmlns:a16="http://schemas.microsoft.com/office/drawing/2014/main" id="{10683C8C-327C-E3D0-299D-9C253B1FC179}"/>
              </a:ext>
            </a:extLst>
          </p:cNvPr>
          <p:cNvSpPr>
            <a:spLocks noGrp="1"/>
          </p:cNvSpPr>
          <p:nvPr>
            <p:ph idx="1"/>
          </p:nvPr>
        </p:nvSpPr>
        <p:spPr>
          <a:xfrm>
            <a:off x="746102" y="1065704"/>
            <a:ext cx="9114590" cy="5361239"/>
          </a:xfrm>
        </p:spPr>
        <p:txBody>
          <a:bodyPr>
            <a:normAutofit/>
          </a:bodyPr>
          <a:lstStyle/>
          <a:p>
            <a:r>
              <a:rPr lang="fr-CA" sz="1600" dirty="0">
                <a:solidFill>
                  <a:srgbClr val="00446A"/>
                </a:solidFill>
              </a:rPr>
              <a:t>Rapport d’E3 sur l’étude sur les options d’approvisionnement d’Énergie NB et les nouvelles technologies : </a:t>
            </a:r>
            <a:r>
              <a:rPr lang="fr-CA" sz="1600" dirty="0">
                <a:solidFill>
                  <a:srgbClr val="00446A"/>
                </a:solidFill>
                <a:hlinkClick r:id="rId2">
                  <a:extLst>
                    <a:ext uri="{A12FA001-AC4F-418D-AE19-62706E023703}">
                      <ahyp:hlinkClr xmlns:ahyp="http://schemas.microsoft.com/office/drawing/2018/hyperlinkcolor" val="tx"/>
                    </a:ext>
                  </a:extLst>
                </a:hlinkClick>
              </a:rPr>
              <a:t>https://www.conservationcouncil.ca/wp-content/uploads/2023/09/E3-report-for-NB-Power_Costs-1.pdf</a:t>
            </a:r>
          </a:p>
          <a:p>
            <a:r>
              <a:rPr lang="fr-CA" sz="1600" dirty="0">
                <a:solidFill>
                  <a:srgbClr val="00446A"/>
                </a:solidFill>
              </a:rPr>
              <a:t>Lacunes du règlement canadien sur la biomasse forestière utilisée pour produire de l’électricité : </a:t>
            </a:r>
            <a:r>
              <a:rPr lang="fr-CA" sz="1600" dirty="0">
                <a:solidFill>
                  <a:srgbClr val="00446A"/>
                </a:solidFill>
                <a:hlinkClick r:id="rId3">
                  <a:extLst>
                    <a:ext uri="{A12FA001-AC4F-418D-AE19-62706E023703}">
                      <ahyp:hlinkClr xmlns:ahyp="http://schemas.microsoft.com/office/drawing/2018/hyperlinkcolor" val="tx"/>
                    </a:ext>
                  </a:extLst>
                </a:hlinkClick>
              </a:rPr>
              <a:t>https://www.conservationcouncil.ca/wp-content/uploads/2023/09/ECEL_Report-on-the-Regulation-of-Biomass-Used-to-Generate-Electricity_Public-Distribution-Version_July-2023.pdf</a:t>
            </a:r>
          </a:p>
          <a:p>
            <a:r>
              <a:rPr lang="fr-CA" sz="1600" dirty="0">
                <a:solidFill>
                  <a:srgbClr val="00446A"/>
                </a:solidFill>
              </a:rPr>
              <a:t>Fiche d’information sur la biomasse : </a:t>
            </a:r>
            <a:r>
              <a:rPr lang="fr-CA" sz="1600" dirty="0">
                <a:solidFill>
                  <a:srgbClr val="00446A"/>
                </a:solidFill>
                <a:hlinkClick r:id="rId4">
                  <a:extLst>
                    <a:ext uri="{A12FA001-AC4F-418D-AE19-62706E023703}">
                      <ahyp:hlinkClr xmlns:ahyp="http://schemas.microsoft.com/office/drawing/2018/hyperlinkcolor" val="tx"/>
                    </a:ext>
                  </a:extLst>
                </a:hlinkClick>
              </a:rPr>
              <a:t>https://www.conservationcouncil.ca/wp-content/uploads/2022/05/Biomass-Fact-Sheet.pdf</a:t>
            </a:r>
          </a:p>
          <a:p>
            <a:r>
              <a:rPr lang="fr-CA" sz="1600" dirty="0">
                <a:solidFill>
                  <a:srgbClr val="00446A"/>
                </a:solidFill>
              </a:rPr>
              <a:t>Fiche d’information sur l’hydrogène : </a:t>
            </a:r>
            <a:r>
              <a:rPr lang="fr-CA" sz="1600" dirty="0">
                <a:solidFill>
                  <a:srgbClr val="00446A"/>
                </a:solidFill>
                <a:hlinkClick r:id="rId5">
                  <a:extLst>
                    <a:ext uri="{A12FA001-AC4F-418D-AE19-62706E023703}">
                      <ahyp:hlinkClr xmlns:ahyp="http://schemas.microsoft.com/office/drawing/2018/hyperlinkcolor" val="tx"/>
                    </a:ext>
                  </a:extLst>
                </a:hlinkClick>
              </a:rPr>
              <a:t>https://www.conservationcouncil.ca/wp-content/uploads/2023/07/Hydrogen-factsheet.pdf</a:t>
            </a:r>
          </a:p>
          <a:p>
            <a:r>
              <a:rPr lang="fr-CA" sz="1600" dirty="0">
                <a:solidFill>
                  <a:srgbClr val="00446A"/>
                </a:solidFill>
              </a:rPr>
              <a:t>Fiche d’information sur l’entreposage : </a:t>
            </a:r>
            <a:r>
              <a:rPr lang="fr-CA" sz="1600" dirty="0">
                <a:solidFill>
                  <a:srgbClr val="00446A"/>
                </a:solidFill>
                <a:hlinkClick r:id="rId6">
                  <a:extLst>
                    <a:ext uri="{A12FA001-AC4F-418D-AE19-62706E023703}">
                      <ahyp:hlinkClr xmlns:ahyp="http://schemas.microsoft.com/office/drawing/2018/hyperlinkcolor" val="tx"/>
                    </a:ext>
                  </a:extLst>
                </a:hlinkClick>
              </a:rPr>
              <a:t>https://www.conservationcouncil.ca/wp-content/uploads/2023/07/Factsheet-Electricity-storage-for-a-reliable-and-resilient-New-Brunswick.pdf</a:t>
            </a:r>
          </a:p>
          <a:p>
            <a:r>
              <a:rPr lang="fr-CA" sz="1600" dirty="0">
                <a:solidFill>
                  <a:srgbClr val="00446A"/>
                </a:solidFill>
              </a:rPr>
              <a:t>Fiche d’information sur la pauvreté énergétique : </a:t>
            </a:r>
            <a:r>
              <a:rPr lang="fr-CA" sz="1600" dirty="0">
                <a:solidFill>
                  <a:srgbClr val="00446A"/>
                </a:solidFill>
                <a:hlinkClick r:id="rId7">
                  <a:extLst>
                    <a:ext uri="{A12FA001-AC4F-418D-AE19-62706E023703}">
                      <ahyp:hlinkClr xmlns:ahyp="http://schemas.microsoft.com/office/drawing/2018/hyperlinkcolor" val="tx"/>
                    </a:ext>
                  </a:extLst>
                </a:hlinkClick>
              </a:rPr>
              <a:t>https://www.conservationcouncil.ca/wp-content/uploads/2023/03/Energy-Povertyin-Atlantic-Canada.pdf</a:t>
            </a:r>
          </a:p>
          <a:p>
            <a:r>
              <a:rPr lang="fr-CA" sz="1600" dirty="0">
                <a:solidFill>
                  <a:srgbClr val="00446A"/>
                </a:solidFill>
              </a:rPr>
              <a:t>Fiabilité de l’énergie éolienne : </a:t>
            </a:r>
            <a:r>
              <a:rPr lang="fr-CA" sz="1600" dirty="0">
                <a:solidFill>
                  <a:srgbClr val="00446A"/>
                </a:solidFill>
                <a:hlinkClick r:id="rId8">
                  <a:extLst>
                    <a:ext uri="{A12FA001-AC4F-418D-AE19-62706E023703}">
                      <ahyp:hlinkClr xmlns:ahyp="http://schemas.microsoft.com/office/drawing/2018/hyperlinkcolor" val="tx"/>
                    </a:ext>
                  </a:extLst>
                </a:hlinkClick>
              </a:rPr>
              <a:t>https://www.conservationcouncil.ca/wp-content/uploads/2023/05/Wind-energy-is-reliable.pdf</a:t>
            </a:r>
          </a:p>
        </p:txBody>
      </p:sp>
    </p:spTree>
    <p:extLst>
      <p:ext uri="{BB962C8B-B14F-4D97-AF65-F5344CB8AC3E}">
        <p14:creationId xmlns:p14="http://schemas.microsoft.com/office/powerpoint/2010/main" val="2785386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43DFA-F92C-AFA6-544D-7AB5F538A78B}"/>
              </a:ext>
            </a:extLst>
          </p:cNvPr>
          <p:cNvSpPr>
            <a:spLocks noGrp="1"/>
          </p:cNvSpPr>
          <p:nvPr>
            <p:ph type="title"/>
          </p:nvPr>
        </p:nvSpPr>
        <p:spPr/>
        <p:txBody>
          <a:bodyPr/>
          <a:lstStyle/>
          <a:p>
            <a:r>
              <a:rPr lang="fr-CA">
                <a:solidFill>
                  <a:srgbClr val="00446A"/>
                </a:solidFill>
              </a:rPr>
              <a:t>Liens externes :</a:t>
            </a:r>
          </a:p>
        </p:txBody>
      </p:sp>
      <p:sp>
        <p:nvSpPr>
          <p:cNvPr id="3" name="Content Placeholder 2">
            <a:extLst>
              <a:ext uri="{FF2B5EF4-FFF2-40B4-BE49-F238E27FC236}">
                <a16:creationId xmlns:a16="http://schemas.microsoft.com/office/drawing/2014/main" id="{0B2CAA5E-6169-B127-2FED-85F7617B6297}"/>
              </a:ext>
            </a:extLst>
          </p:cNvPr>
          <p:cNvSpPr>
            <a:spLocks noGrp="1"/>
          </p:cNvSpPr>
          <p:nvPr>
            <p:ph idx="1"/>
          </p:nvPr>
        </p:nvSpPr>
        <p:spPr>
          <a:xfrm>
            <a:off x="803188" y="1421027"/>
            <a:ext cx="8470813" cy="4620335"/>
          </a:xfrm>
        </p:spPr>
        <p:txBody>
          <a:bodyPr>
            <a:normAutofit/>
          </a:bodyPr>
          <a:lstStyle/>
          <a:p>
            <a:r>
              <a:rPr lang="fr-CA" dirty="0">
                <a:solidFill>
                  <a:srgbClr val="00446A"/>
                </a:solidFill>
              </a:rPr>
              <a:t>Livre blanc du NEMOEC : </a:t>
            </a:r>
            <a:r>
              <a:rPr lang="fr-CA" dirty="0">
                <a:solidFill>
                  <a:srgbClr val="00446A"/>
                </a:solidFill>
                <a:hlinkClick r:id="rId2">
                  <a:extLst>
                    <a:ext uri="{A12FA001-AC4F-418D-AE19-62706E023703}">
                      <ahyp:hlinkClr xmlns:ahyp="http://schemas.microsoft.com/office/drawing/2018/hyperlinkcolor" val="tx"/>
                    </a:ext>
                  </a:extLst>
                </a:hlinkClick>
              </a:rPr>
              <a:t>https://nemoec.com/publications/</a:t>
            </a:r>
          </a:p>
          <a:p>
            <a:r>
              <a:rPr lang="fr-CA" dirty="0">
                <a:solidFill>
                  <a:srgbClr val="00446A"/>
                </a:solidFill>
              </a:rPr>
              <a:t>CCI : Les ménages canadiens économiseront de l’argent en adoptant l’électricité : </a:t>
            </a:r>
            <a:r>
              <a:rPr lang="fr-CA" dirty="0">
                <a:solidFill>
                  <a:srgbClr val="00446A"/>
                </a:solidFill>
                <a:hlinkClick r:id="rId3">
                  <a:extLst>
                    <a:ext uri="{A12FA001-AC4F-418D-AE19-62706E023703}">
                      <ahyp:hlinkClr xmlns:ahyp="http://schemas.microsoft.com/office/drawing/2018/hyperlinkcolor" val="tx"/>
                    </a:ext>
                  </a:extLst>
                </a:hlinkClick>
              </a:rPr>
              <a:t>https://climateinstitute.ca/new-analysis-finds-most-canadian-households-will-save-money-in-switch-to-electricity/</a:t>
            </a:r>
          </a:p>
          <a:p>
            <a:r>
              <a:rPr lang="fr-CA" dirty="0">
                <a:solidFill>
                  <a:srgbClr val="00446A"/>
                </a:solidFill>
              </a:rPr>
              <a:t>Ressources énergétiques distribuées de la SIERE </a:t>
            </a:r>
            <a:r>
              <a:rPr lang="fr-CA" b="1" dirty="0">
                <a:solidFill>
                  <a:srgbClr val="00446A"/>
                </a:solidFill>
              </a:rPr>
              <a:t>: </a:t>
            </a:r>
            <a:r>
              <a:rPr lang="fr-CA" dirty="0">
                <a:solidFill>
                  <a:srgbClr val="00446A"/>
                </a:solidFill>
                <a:hlinkClick r:id="rId4">
                  <a:extLst>
                    <a:ext uri="{A12FA001-AC4F-418D-AE19-62706E023703}">
                      <ahyp:hlinkClr xmlns:ahyp="http://schemas.microsoft.com/office/drawing/2018/hyperlinkcolor" val="tx"/>
                    </a:ext>
                  </a:extLst>
                </a:hlinkClick>
              </a:rPr>
              <a:t>https://www.ieso.ca/en/Learn/Ontario-Electricity-Grid/Distributed-Energy-Resources</a:t>
            </a:r>
          </a:p>
          <a:p>
            <a:r>
              <a:rPr lang="fr-CA" dirty="0">
                <a:solidFill>
                  <a:srgbClr val="00446A"/>
                </a:solidFill>
              </a:rPr>
              <a:t>L’AIE libère le potentiel des ressources énergétiques distribuées : </a:t>
            </a:r>
            <a:r>
              <a:rPr lang="fr-CA" dirty="0">
                <a:solidFill>
                  <a:srgbClr val="00446A"/>
                </a:solidFill>
                <a:hlinkClick r:id="rId5">
                  <a:extLst>
                    <a:ext uri="{A12FA001-AC4F-418D-AE19-62706E023703}">
                      <ahyp:hlinkClr xmlns:ahyp="http://schemas.microsoft.com/office/drawing/2018/hyperlinkcolor" val="tx"/>
                    </a:ext>
                  </a:extLst>
                </a:hlinkClick>
              </a:rPr>
              <a:t>https://www.iea.org/reports/unlocking-the-potential-of-distributed-energy-resources</a:t>
            </a:r>
          </a:p>
          <a:p>
            <a:r>
              <a:rPr lang="fr-CA" dirty="0">
                <a:solidFill>
                  <a:srgbClr val="00446A"/>
                </a:solidFill>
              </a:rPr>
              <a:t>NREL : L’utilisation des ressources énergétiques distribuées- Guide pratique pour les gestionnaires d’installations fédéraux : </a:t>
            </a:r>
            <a:r>
              <a:rPr lang="fr-CA" dirty="0">
                <a:solidFill>
                  <a:srgbClr val="00446A"/>
                </a:solidFill>
                <a:hlinkClick r:id="rId6">
                  <a:extLst>
                    <a:ext uri="{A12FA001-AC4F-418D-AE19-62706E023703}">
                      <ahyp:hlinkClr xmlns:ahyp="http://schemas.microsoft.com/office/drawing/2018/hyperlinkcolor" val="tx"/>
                    </a:ext>
                  </a:extLst>
                </a:hlinkClick>
              </a:rPr>
              <a:t>https://www.nrel.gov/docs/fy02osti/31570.pdf</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983668526"/>
      </p:ext>
    </p:extLst>
  </p:cSld>
  <p:clrMapOvr>
    <a:masterClrMapping/>
  </p:clrMapOvr>
</p:sld>
</file>

<file path=ppt/theme/theme1.xml><?xml version="1.0" encoding="utf-8"?>
<a:theme xmlns:a="http://schemas.openxmlformats.org/drawingml/2006/main" name="Facet">
  <a:themeElements>
    <a:clrScheme name="CCNB">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319</TotalTime>
  <Words>3637</Words>
  <Application>Microsoft Macintosh PowerPoint</Application>
  <PresentationFormat>Widescreen</PresentationFormat>
  <Paragraphs>292</Paragraphs>
  <Slides>25</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Arial</vt:lpstr>
      <vt:lpstr>Calibri</vt:lpstr>
      <vt:lpstr>Times New Roman</vt:lpstr>
      <vt:lpstr>Trebuchet MS</vt:lpstr>
      <vt:lpstr>Wingdings 3</vt:lpstr>
      <vt:lpstr>Facet</vt:lpstr>
      <vt:lpstr>La voie vers un réseau moderne :  stratégie pour l’électricité propre pour le Nouveau-Brunswick</vt:lpstr>
      <vt:lpstr>La transition au Nouveau-Brunswick</vt:lpstr>
      <vt:lpstr>Recommandations du Conseil de conservation</vt:lpstr>
      <vt:lpstr>Partie 1 : Stratégie pour l’électricité propre</vt:lpstr>
      <vt:lpstr>Quelles sources d’énergie doit-on préconiser?</vt:lpstr>
      <vt:lpstr>Adopter une approche par portefeuille </vt:lpstr>
      <vt:lpstr>Prioriser l’investissement dans les ressources renouvelables abondantes </vt:lpstr>
      <vt:lpstr>Coût actualisé de l’énergie</vt:lpstr>
      <vt:lpstr>Coûts en capital</vt:lpstr>
      <vt:lpstr>Les énergies renouvelables sont moins coûteuses que vous le pensez et elles deviennent de moins en moins dispendieuses</vt:lpstr>
      <vt:lpstr>Partie 1 : Stratégie pour l’électricité propre Ressources énergétiques distribuées (RED)</vt:lpstr>
      <vt:lpstr>Système électrique actuel</vt:lpstr>
      <vt:lpstr>Système électrique moderne</vt:lpstr>
      <vt:lpstr>On envisage actuellement d’utiliser des ressources énergétiques distribuées en Ontario</vt:lpstr>
      <vt:lpstr>Partie 1 : Stratégie pour l’électricité propre Augmenter les infrastructures de transmission comme la boucle de l’Atlantique.</vt:lpstr>
      <vt:lpstr>PowerPoint Presentation</vt:lpstr>
      <vt:lpstr>Partie 2 : Abordabilité Remédier à l’arriéré d’Énergie NB auprès du Programme éconergétique amélioré </vt:lpstr>
      <vt:lpstr>PowerPoint Presentation</vt:lpstr>
      <vt:lpstr>Partie 2 : Abordabilité Étendre la définition de la pauvreté énergétique pour tenir compte des facteurs sociaux </vt:lpstr>
      <vt:lpstr>Partie 3 : Recommandations politiques</vt:lpstr>
      <vt:lpstr>Partie 3 : Recommandations politiques</vt:lpstr>
      <vt:lpstr>Conclusion</vt:lpstr>
      <vt:lpstr>Recommandations du Conseil de conservation</vt:lpstr>
      <vt:lpstr>Liens du CCNB</vt:lpstr>
      <vt:lpstr>Liens externes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Towards a modern grid: A Clean Electricity Strategy for New Brunswick</dc:title>
  <dc:creator>Moe Qureshi</dc:creator>
  <cp:lastModifiedBy>Stacy Howroyd</cp:lastModifiedBy>
  <cp:revision>143</cp:revision>
  <dcterms:created xsi:type="dcterms:W3CDTF">2023-09-25T21:47:20Z</dcterms:created>
  <dcterms:modified xsi:type="dcterms:W3CDTF">2023-09-27T21:39:33Z</dcterms:modified>
</cp:coreProperties>
</file>