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1"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15" r:id="rId17"/>
    <p:sldId id="271" r:id="rId18"/>
    <p:sldId id="272" r:id="rId19"/>
    <p:sldId id="273" r:id="rId20"/>
    <p:sldId id="316" r:id="rId21"/>
    <p:sldId id="274" r:id="rId22"/>
    <p:sldId id="275" r:id="rId23"/>
    <p:sldId id="276" r:id="rId24"/>
    <p:sldId id="313" r:id="rId25"/>
    <p:sldId id="31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hlfRjCkgPvyQDY6DZGH8H6SdmT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1CC21-D65B-46BC-A269-20376A0A52CF}">
  <a:tblStyle styleId="{8EC1CC21-D65B-46BC-A269-20376A0A52C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890AF1E-1B7B-48DF-A270-38C7D61D7DAC}"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94"/>
  </p:normalViewPr>
  <p:slideViewPr>
    <p:cSldViewPr snapToGrid="0">
      <p:cViewPr varScale="1">
        <p:scale>
          <a:sx n="102" d="100"/>
          <a:sy n="102" d="100"/>
        </p:scale>
        <p:origin x="200" y="4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hyperlink" Target="https://www.saveenergynb.ca/en/for-home/enhanced-energy-savings-program/" TargetMode="External"/><Relationship Id="rId5" Type="http://schemas.openxmlformats.org/officeDocument/2006/relationships/image" Target="../media/image17.png"/><Relationship Id="rId4"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saveenergynb.ca/en/for-home/enhanced-energy-savings-program/" TargetMode="External"/><Relationship Id="rId1"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BCC6E-2B7A-4048-AF17-40DF95C380FE}"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450AAB75-8B5F-44B6-B90D-44E0F8A47C3E}">
      <dgm:prSet custT="1"/>
      <dgm:spPr>
        <a:solidFill>
          <a:srgbClr val="00446A"/>
        </a:solidFill>
      </dgm:spPr>
      <dgm:t>
        <a:bodyPr/>
        <a:lstStyle/>
        <a:p>
          <a:r>
            <a:rPr lang="en-US" sz="1400" dirty="0"/>
            <a:t>Part 1. Clean Electricity Strategy</a:t>
          </a:r>
        </a:p>
      </dgm:t>
    </dgm:pt>
    <dgm:pt modelId="{37DB7FD5-A09D-4946-9923-BBE2F0DEFA99}" type="parTrans" cxnId="{C1859CC1-3512-481A-8372-72D07C24D07F}">
      <dgm:prSet/>
      <dgm:spPr/>
      <dgm:t>
        <a:bodyPr/>
        <a:lstStyle/>
        <a:p>
          <a:endParaRPr lang="en-US"/>
        </a:p>
      </dgm:t>
    </dgm:pt>
    <dgm:pt modelId="{8168F2D7-E107-4D63-B763-DC65FF066BD6}" type="sibTrans" cxnId="{C1859CC1-3512-481A-8372-72D07C24D07F}">
      <dgm:prSet/>
      <dgm:spPr/>
      <dgm:t>
        <a:bodyPr/>
        <a:lstStyle/>
        <a:p>
          <a:endParaRPr lang="en-US"/>
        </a:p>
      </dgm:t>
    </dgm:pt>
    <dgm:pt modelId="{F0915BCA-7D74-4206-85DF-568F3FAE47E5}">
      <dgm:prSet/>
      <dgm:spPr>
        <a:solidFill>
          <a:schemeClr val="accent1">
            <a:lumMod val="20000"/>
            <a:lumOff val="80000"/>
            <a:alpha val="90000"/>
          </a:schemeClr>
        </a:solidFill>
      </dgm:spPr>
      <dgm:t>
        <a:bodyPr/>
        <a:lstStyle/>
        <a:p>
          <a:pPr>
            <a:lnSpc>
              <a:spcPct val="100000"/>
            </a:lnSpc>
            <a:spcBef>
              <a:spcPts val="600"/>
            </a:spcBef>
            <a:spcAft>
              <a:spcPts val="600"/>
            </a:spcAft>
          </a:pPr>
          <a:r>
            <a:rPr lang="en-US" dirty="0"/>
            <a:t>Invest in a portfolio approach to electricity with a high priority on renewable energy first, coupled with storage/battery options.</a:t>
          </a:r>
        </a:p>
      </dgm:t>
    </dgm:pt>
    <dgm:pt modelId="{1D6C6F1C-F808-45B1-9F91-8905F219B2A9}" type="parTrans" cxnId="{CDC54598-3776-4C08-81F1-55F7F290DF74}">
      <dgm:prSet/>
      <dgm:spPr/>
      <dgm:t>
        <a:bodyPr/>
        <a:lstStyle/>
        <a:p>
          <a:endParaRPr lang="en-US"/>
        </a:p>
      </dgm:t>
    </dgm:pt>
    <dgm:pt modelId="{2A2CA4CD-79A8-4D56-B916-7505598754CC}" type="sibTrans" cxnId="{CDC54598-3776-4C08-81F1-55F7F290DF74}">
      <dgm:prSet/>
      <dgm:spPr/>
      <dgm:t>
        <a:bodyPr/>
        <a:lstStyle/>
        <a:p>
          <a:endParaRPr lang="en-US"/>
        </a:p>
      </dgm:t>
    </dgm:pt>
    <dgm:pt modelId="{A9FA1DA9-C322-44FB-B7E8-5364E9493F38}">
      <dgm:prSet/>
      <dgm:spPr>
        <a:solidFill>
          <a:schemeClr val="accent1">
            <a:lumMod val="20000"/>
            <a:lumOff val="80000"/>
            <a:alpha val="90000"/>
          </a:schemeClr>
        </a:solidFill>
      </dgm:spPr>
      <dgm:t>
        <a:bodyPr/>
        <a:lstStyle/>
        <a:p>
          <a:pPr>
            <a:lnSpc>
              <a:spcPct val="100000"/>
            </a:lnSpc>
            <a:spcBef>
              <a:spcPts val="600"/>
            </a:spcBef>
            <a:spcAft>
              <a:spcPts val="600"/>
            </a:spcAft>
          </a:pPr>
          <a:r>
            <a:rPr lang="en-US" dirty="0"/>
            <a:t>Assess the viability of distributed energy resources (DERs) with smart grid technology.</a:t>
          </a:r>
        </a:p>
      </dgm:t>
    </dgm:pt>
    <dgm:pt modelId="{7140F93D-A982-40D0-BF48-5B18D500B46C}" type="parTrans" cxnId="{6797A05D-84B6-4B64-92B3-D07E595A8880}">
      <dgm:prSet/>
      <dgm:spPr/>
      <dgm:t>
        <a:bodyPr/>
        <a:lstStyle/>
        <a:p>
          <a:endParaRPr lang="en-US"/>
        </a:p>
      </dgm:t>
    </dgm:pt>
    <dgm:pt modelId="{BFA2ED3C-A0AB-4B67-8462-34183288C064}" type="sibTrans" cxnId="{6797A05D-84B6-4B64-92B3-D07E595A8880}">
      <dgm:prSet/>
      <dgm:spPr/>
      <dgm:t>
        <a:bodyPr/>
        <a:lstStyle/>
        <a:p>
          <a:endParaRPr lang="en-US"/>
        </a:p>
      </dgm:t>
    </dgm:pt>
    <dgm:pt modelId="{DB84C5AD-9C43-4E0E-BAB9-BDFD4AED88E8}">
      <dgm:prSet/>
      <dgm:spPr>
        <a:solidFill>
          <a:schemeClr val="accent1">
            <a:lumMod val="20000"/>
            <a:lumOff val="80000"/>
            <a:alpha val="90000"/>
          </a:schemeClr>
        </a:solidFill>
      </dgm:spPr>
      <dgm:t>
        <a:bodyPr/>
        <a:lstStyle/>
        <a:p>
          <a:pPr>
            <a:lnSpc>
              <a:spcPct val="100000"/>
            </a:lnSpc>
            <a:spcBef>
              <a:spcPts val="600"/>
            </a:spcBef>
            <a:spcAft>
              <a:spcPts val="600"/>
            </a:spcAft>
          </a:pPr>
          <a:r>
            <a:rPr lang="en-US" dirty="0"/>
            <a:t>Increase the build-out of transmission infrastructure such as the Atlantic Loop.</a:t>
          </a:r>
        </a:p>
      </dgm:t>
    </dgm:pt>
    <dgm:pt modelId="{EC3E5BAA-0678-4060-BB79-F6683AF631F9}" type="parTrans" cxnId="{C9202DF3-D1B9-48E7-86DD-4806C8225D43}">
      <dgm:prSet/>
      <dgm:spPr/>
      <dgm:t>
        <a:bodyPr/>
        <a:lstStyle/>
        <a:p>
          <a:endParaRPr lang="en-US"/>
        </a:p>
      </dgm:t>
    </dgm:pt>
    <dgm:pt modelId="{41A2FFAC-5445-42EB-8B06-778FC663C894}" type="sibTrans" cxnId="{C9202DF3-D1B9-48E7-86DD-4806C8225D43}">
      <dgm:prSet/>
      <dgm:spPr/>
      <dgm:t>
        <a:bodyPr/>
        <a:lstStyle/>
        <a:p>
          <a:endParaRPr lang="en-US"/>
        </a:p>
      </dgm:t>
    </dgm:pt>
    <dgm:pt modelId="{1FC3D35D-6041-401A-81BB-EDE86B86DD8B}">
      <dgm:prSet/>
      <dgm:spPr>
        <a:solidFill>
          <a:schemeClr val="accent1">
            <a:lumMod val="20000"/>
            <a:lumOff val="80000"/>
            <a:alpha val="90000"/>
          </a:schemeClr>
        </a:solidFill>
      </dgm:spPr>
      <dgm:t>
        <a:bodyPr/>
        <a:lstStyle/>
        <a:p>
          <a:pPr>
            <a:lnSpc>
              <a:spcPct val="100000"/>
            </a:lnSpc>
            <a:spcBef>
              <a:spcPts val="600"/>
            </a:spcBef>
            <a:spcAft>
              <a:spcPts val="600"/>
            </a:spcAft>
          </a:pPr>
          <a:r>
            <a:rPr lang="en-US" dirty="0"/>
            <a:t>Commission an independent pathway assessment for net-zero scenarios in N.B.</a:t>
          </a:r>
        </a:p>
      </dgm:t>
    </dgm:pt>
    <dgm:pt modelId="{FCBE9086-9FCF-466F-A2AE-0C436D747D3A}" type="parTrans" cxnId="{A63BD859-F1FC-475C-8079-931E6F74C20D}">
      <dgm:prSet/>
      <dgm:spPr/>
      <dgm:t>
        <a:bodyPr/>
        <a:lstStyle/>
        <a:p>
          <a:endParaRPr lang="en-US"/>
        </a:p>
      </dgm:t>
    </dgm:pt>
    <dgm:pt modelId="{D24110A5-1EC1-4A1E-8F08-3BEB508805EF}" type="sibTrans" cxnId="{A63BD859-F1FC-475C-8079-931E6F74C20D}">
      <dgm:prSet/>
      <dgm:spPr/>
      <dgm:t>
        <a:bodyPr/>
        <a:lstStyle/>
        <a:p>
          <a:endParaRPr lang="en-US"/>
        </a:p>
      </dgm:t>
    </dgm:pt>
    <dgm:pt modelId="{4577F0B9-957A-416A-AD60-349194F4BC44}">
      <dgm:prSet custT="1"/>
      <dgm:spPr>
        <a:solidFill>
          <a:srgbClr val="00446A"/>
        </a:solidFill>
      </dgm:spPr>
      <dgm:t>
        <a:bodyPr/>
        <a:lstStyle/>
        <a:p>
          <a:r>
            <a:rPr lang="en-US" sz="1600" dirty="0"/>
            <a:t>Part 2. Affordability</a:t>
          </a:r>
        </a:p>
      </dgm:t>
    </dgm:pt>
    <dgm:pt modelId="{7CF3AF66-D4A1-4A2C-895C-792D1C403492}" type="parTrans" cxnId="{E63F4419-1820-4A84-BD52-899117C82251}">
      <dgm:prSet/>
      <dgm:spPr/>
      <dgm:t>
        <a:bodyPr/>
        <a:lstStyle/>
        <a:p>
          <a:endParaRPr lang="en-US"/>
        </a:p>
      </dgm:t>
    </dgm:pt>
    <dgm:pt modelId="{6E53CA27-40E2-4482-A74A-7C84D9E0C5D4}" type="sibTrans" cxnId="{E63F4419-1820-4A84-BD52-899117C82251}">
      <dgm:prSet/>
      <dgm:spPr/>
      <dgm:t>
        <a:bodyPr/>
        <a:lstStyle/>
        <a:p>
          <a:endParaRPr lang="en-US"/>
        </a:p>
      </dgm:t>
    </dgm:pt>
    <dgm:pt modelId="{77123E80-6438-4EC2-A99B-AA40B8F01F8E}">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en-US" sz="1600" dirty="0"/>
            <a:t>Address the backlog that NB Power has with the Enhanced Energy Savings Program.</a:t>
          </a:r>
        </a:p>
      </dgm:t>
    </dgm:pt>
    <dgm:pt modelId="{F5659EF5-6375-422C-8C7B-339879F8CB64}" type="parTrans" cxnId="{13D3740A-5079-4F24-92FD-446555F1DBD7}">
      <dgm:prSet/>
      <dgm:spPr/>
      <dgm:t>
        <a:bodyPr/>
        <a:lstStyle/>
        <a:p>
          <a:endParaRPr lang="en-US"/>
        </a:p>
      </dgm:t>
    </dgm:pt>
    <dgm:pt modelId="{6E27683A-33B3-48D2-B5EF-B89941A0B51A}" type="sibTrans" cxnId="{13D3740A-5079-4F24-92FD-446555F1DBD7}">
      <dgm:prSet/>
      <dgm:spPr/>
      <dgm:t>
        <a:bodyPr/>
        <a:lstStyle/>
        <a:p>
          <a:endParaRPr lang="en-US"/>
        </a:p>
      </dgm:t>
    </dgm:pt>
    <dgm:pt modelId="{2D8C264F-0D5D-4127-9154-76186F661D3B}">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en-US" sz="1600" dirty="0"/>
            <a:t>Expand the definition of energy poverty to include social factors.</a:t>
          </a:r>
        </a:p>
      </dgm:t>
    </dgm:pt>
    <dgm:pt modelId="{B0D7962A-F6C1-4D77-9E4D-ACD37B61A6DF}" type="parTrans" cxnId="{C559DE02-1820-44B0-BA7A-A4A7DA2D0E78}">
      <dgm:prSet/>
      <dgm:spPr/>
      <dgm:t>
        <a:bodyPr/>
        <a:lstStyle/>
        <a:p>
          <a:endParaRPr lang="en-US"/>
        </a:p>
      </dgm:t>
    </dgm:pt>
    <dgm:pt modelId="{C4727D4E-2053-41F2-8F5F-468A24EE6634}" type="sibTrans" cxnId="{C559DE02-1820-44B0-BA7A-A4A7DA2D0E78}">
      <dgm:prSet/>
      <dgm:spPr/>
      <dgm:t>
        <a:bodyPr/>
        <a:lstStyle/>
        <a:p>
          <a:endParaRPr lang="en-US"/>
        </a:p>
      </dgm:t>
    </dgm:pt>
    <dgm:pt modelId="{86A9EEF3-22AC-47B6-9619-171EF7EA09AD}">
      <dgm:prSet custT="1"/>
      <dgm:spPr>
        <a:solidFill>
          <a:srgbClr val="00446A"/>
        </a:solidFill>
      </dgm:spPr>
      <dgm:t>
        <a:bodyPr/>
        <a:lstStyle/>
        <a:p>
          <a:r>
            <a:rPr lang="en-US" sz="1400" dirty="0"/>
            <a:t>Part 3. Policy Recommendations</a:t>
          </a:r>
        </a:p>
      </dgm:t>
    </dgm:pt>
    <dgm:pt modelId="{425AB2B3-D166-49DA-8C3F-C702EF5D5D65}" type="parTrans" cxnId="{1F4CE03D-701D-46F4-9659-28239028937D}">
      <dgm:prSet/>
      <dgm:spPr/>
      <dgm:t>
        <a:bodyPr/>
        <a:lstStyle/>
        <a:p>
          <a:endParaRPr lang="en-US"/>
        </a:p>
      </dgm:t>
    </dgm:pt>
    <dgm:pt modelId="{5C5A403E-CFE2-47B5-88E8-993E287E73A3}" type="sibTrans" cxnId="{1F4CE03D-701D-46F4-9659-28239028937D}">
      <dgm:prSet/>
      <dgm:spPr/>
      <dgm:t>
        <a:bodyPr/>
        <a:lstStyle/>
        <a:p>
          <a:endParaRPr lang="en-US"/>
        </a:p>
      </dgm:t>
    </dgm:pt>
    <dgm:pt modelId="{D6633E8B-3983-4E39-BA64-671C33473636}">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en-US" sz="1600" dirty="0"/>
            <a:t>Update and modernize the </a:t>
          </a:r>
          <a:r>
            <a:rPr lang="en-US" sz="1600" i="1" dirty="0"/>
            <a:t>Electricity Act.</a:t>
          </a:r>
          <a:endParaRPr lang="en-US" sz="1600" dirty="0"/>
        </a:p>
      </dgm:t>
    </dgm:pt>
    <dgm:pt modelId="{96A6C04E-074F-4B25-92A4-35B25720FD06}" type="parTrans" cxnId="{918D9BD7-AD37-4A20-B2E7-FE07963E811F}">
      <dgm:prSet/>
      <dgm:spPr/>
      <dgm:t>
        <a:bodyPr/>
        <a:lstStyle/>
        <a:p>
          <a:endParaRPr lang="en-US"/>
        </a:p>
      </dgm:t>
    </dgm:pt>
    <dgm:pt modelId="{A553B0B5-F537-4EFC-A7B4-86B068E5D05D}" type="sibTrans" cxnId="{918D9BD7-AD37-4A20-B2E7-FE07963E811F}">
      <dgm:prSet/>
      <dgm:spPr/>
      <dgm:t>
        <a:bodyPr/>
        <a:lstStyle/>
        <a:p>
          <a:endParaRPr lang="en-US"/>
        </a:p>
      </dgm:t>
    </dgm:pt>
    <dgm:pt modelId="{473D1E6D-C97C-4934-AC65-21C463B4F7B6}">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en-US" sz="1600" dirty="0"/>
            <a:t>Add “sustainable net-zero mandate” to </a:t>
          </a:r>
          <a:r>
            <a:rPr lang="en-US" sz="1600" i="1" dirty="0"/>
            <a:t>Energy and Utilities Board Act.</a:t>
          </a:r>
          <a:endParaRPr lang="en-US" sz="1600" dirty="0"/>
        </a:p>
      </dgm:t>
    </dgm:pt>
    <dgm:pt modelId="{3E69624D-9224-4333-A0AE-7C9D14D3A771}" type="parTrans" cxnId="{FCEF15EF-2E20-4265-8EF6-BE19B7743441}">
      <dgm:prSet/>
      <dgm:spPr/>
      <dgm:t>
        <a:bodyPr/>
        <a:lstStyle/>
        <a:p>
          <a:endParaRPr lang="en-US"/>
        </a:p>
      </dgm:t>
    </dgm:pt>
    <dgm:pt modelId="{FB2C312C-5A4C-468A-B499-AD5AEFF5AB13}" type="sibTrans" cxnId="{FCEF15EF-2E20-4265-8EF6-BE19B7743441}">
      <dgm:prSet/>
      <dgm:spPr/>
      <dgm:t>
        <a:bodyPr/>
        <a:lstStyle/>
        <a:p>
          <a:endParaRPr lang="en-US"/>
        </a:p>
      </dgm:t>
    </dgm:pt>
    <dgm:pt modelId="{C22FA1E3-3B12-4D49-B857-5CCBBEF94807}" type="pres">
      <dgm:prSet presAssocID="{2FFBCC6E-2B7A-4048-AF17-40DF95C380FE}" presName="Name0" presStyleCnt="0">
        <dgm:presLayoutVars>
          <dgm:dir/>
          <dgm:animLvl val="lvl"/>
          <dgm:resizeHandles val="exact"/>
        </dgm:presLayoutVars>
      </dgm:prSet>
      <dgm:spPr/>
    </dgm:pt>
    <dgm:pt modelId="{B05BA201-FBC8-5D4A-82CE-CE8F81B03816}" type="pres">
      <dgm:prSet presAssocID="{450AAB75-8B5F-44B6-B90D-44E0F8A47C3E}" presName="composite" presStyleCnt="0"/>
      <dgm:spPr/>
    </dgm:pt>
    <dgm:pt modelId="{5F18B052-94D3-7E47-9EBC-70B61CA78834}" type="pres">
      <dgm:prSet presAssocID="{450AAB75-8B5F-44B6-B90D-44E0F8A47C3E}" presName="parTx" presStyleLbl="alignNode1" presStyleIdx="0" presStyleCnt="3" custLinFactNeighborX="-27675" custLinFactNeighborY="-3346">
        <dgm:presLayoutVars>
          <dgm:chMax val="0"/>
          <dgm:chPref val="0"/>
          <dgm:bulletEnabled val="1"/>
        </dgm:presLayoutVars>
      </dgm:prSet>
      <dgm:spPr/>
    </dgm:pt>
    <dgm:pt modelId="{F8933E51-D182-CB4D-B569-DD6E59E8B5F2}" type="pres">
      <dgm:prSet presAssocID="{450AAB75-8B5F-44B6-B90D-44E0F8A47C3E}" presName="desTx" presStyleLbl="alignAccFollowNode1" presStyleIdx="0" presStyleCnt="3">
        <dgm:presLayoutVars>
          <dgm:bulletEnabled val="1"/>
        </dgm:presLayoutVars>
      </dgm:prSet>
      <dgm:spPr/>
    </dgm:pt>
    <dgm:pt modelId="{4F12871A-470C-6348-80CF-92174110426E}" type="pres">
      <dgm:prSet presAssocID="{8168F2D7-E107-4D63-B763-DC65FF066BD6}" presName="space" presStyleCnt="0"/>
      <dgm:spPr/>
    </dgm:pt>
    <dgm:pt modelId="{664B275D-AA54-6646-BFCD-97A5AD9A2355}" type="pres">
      <dgm:prSet presAssocID="{4577F0B9-957A-416A-AD60-349194F4BC44}" presName="composite" presStyleCnt="0"/>
      <dgm:spPr/>
    </dgm:pt>
    <dgm:pt modelId="{22F60BEC-AAD4-F546-98D2-4BA8FB759629}" type="pres">
      <dgm:prSet presAssocID="{4577F0B9-957A-416A-AD60-349194F4BC44}" presName="parTx" presStyleLbl="alignNode1" presStyleIdx="1" presStyleCnt="3">
        <dgm:presLayoutVars>
          <dgm:chMax val="0"/>
          <dgm:chPref val="0"/>
          <dgm:bulletEnabled val="1"/>
        </dgm:presLayoutVars>
      </dgm:prSet>
      <dgm:spPr/>
    </dgm:pt>
    <dgm:pt modelId="{EFE2AF05-2D2B-634C-A29C-AC710A25FB13}" type="pres">
      <dgm:prSet presAssocID="{4577F0B9-957A-416A-AD60-349194F4BC44}" presName="desTx" presStyleLbl="alignAccFollowNode1" presStyleIdx="1" presStyleCnt="3">
        <dgm:presLayoutVars>
          <dgm:bulletEnabled val="1"/>
        </dgm:presLayoutVars>
      </dgm:prSet>
      <dgm:spPr/>
    </dgm:pt>
    <dgm:pt modelId="{A9999CEB-88F4-1848-86AD-4F61C7FF99A2}" type="pres">
      <dgm:prSet presAssocID="{6E53CA27-40E2-4482-A74A-7C84D9E0C5D4}" presName="space" presStyleCnt="0"/>
      <dgm:spPr/>
    </dgm:pt>
    <dgm:pt modelId="{03DD1FF9-3E14-C046-AD39-D6D5EE8D0475}" type="pres">
      <dgm:prSet presAssocID="{86A9EEF3-22AC-47B6-9619-171EF7EA09AD}" presName="composite" presStyleCnt="0"/>
      <dgm:spPr/>
    </dgm:pt>
    <dgm:pt modelId="{227C234F-66D8-4D4E-A01C-110C0CB28F09}" type="pres">
      <dgm:prSet presAssocID="{86A9EEF3-22AC-47B6-9619-171EF7EA09AD}" presName="parTx" presStyleLbl="alignNode1" presStyleIdx="2" presStyleCnt="3">
        <dgm:presLayoutVars>
          <dgm:chMax val="0"/>
          <dgm:chPref val="0"/>
          <dgm:bulletEnabled val="1"/>
        </dgm:presLayoutVars>
      </dgm:prSet>
      <dgm:spPr/>
    </dgm:pt>
    <dgm:pt modelId="{CA5A23D8-A074-5C43-A7D8-7CD748A72AA4}" type="pres">
      <dgm:prSet presAssocID="{86A9EEF3-22AC-47B6-9619-171EF7EA09AD}" presName="desTx" presStyleLbl="alignAccFollowNode1" presStyleIdx="2" presStyleCnt="3">
        <dgm:presLayoutVars>
          <dgm:bulletEnabled val="1"/>
        </dgm:presLayoutVars>
      </dgm:prSet>
      <dgm:spPr/>
    </dgm:pt>
  </dgm:ptLst>
  <dgm:cxnLst>
    <dgm:cxn modelId="{C559DE02-1820-44B0-BA7A-A4A7DA2D0E78}" srcId="{4577F0B9-957A-416A-AD60-349194F4BC44}" destId="{2D8C264F-0D5D-4127-9154-76186F661D3B}" srcOrd="1" destOrd="0" parTransId="{B0D7962A-F6C1-4D77-9E4D-ACD37B61A6DF}" sibTransId="{C4727D4E-2053-41F2-8F5F-468A24EE6634}"/>
    <dgm:cxn modelId="{D5BB340A-0C7A-FC47-9DCC-39B8CA848D21}" type="presOf" srcId="{86A9EEF3-22AC-47B6-9619-171EF7EA09AD}" destId="{227C234F-66D8-4D4E-A01C-110C0CB28F09}" srcOrd="0" destOrd="0" presId="urn:microsoft.com/office/officeart/2005/8/layout/hList1"/>
    <dgm:cxn modelId="{13D3740A-5079-4F24-92FD-446555F1DBD7}" srcId="{4577F0B9-957A-416A-AD60-349194F4BC44}" destId="{77123E80-6438-4EC2-A99B-AA40B8F01F8E}" srcOrd="0" destOrd="0" parTransId="{F5659EF5-6375-422C-8C7B-339879F8CB64}" sibTransId="{6E27683A-33B3-48D2-B5EF-B89941A0B51A}"/>
    <dgm:cxn modelId="{C17A9810-0691-9F45-9843-10FE7F3A0C2C}" type="presOf" srcId="{F0915BCA-7D74-4206-85DF-568F3FAE47E5}" destId="{F8933E51-D182-CB4D-B569-DD6E59E8B5F2}" srcOrd="0" destOrd="0" presId="urn:microsoft.com/office/officeart/2005/8/layout/hList1"/>
    <dgm:cxn modelId="{E63F4419-1820-4A84-BD52-899117C82251}" srcId="{2FFBCC6E-2B7A-4048-AF17-40DF95C380FE}" destId="{4577F0B9-957A-416A-AD60-349194F4BC44}" srcOrd="1" destOrd="0" parTransId="{7CF3AF66-D4A1-4A2C-895C-792D1C403492}" sibTransId="{6E53CA27-40E2-4482-A74A-7C84D9E0C5D4}"/>
    <dgm:cxn modelId="{1F4CE03D-701D-46F4-9659-28239028937D}" srcId="{2FFBCC6E-2B7A-4048-AF17-40DF95C380FE}" destId="{86A9EEF3-22AC-47B6-9619-171EF7EA09AD}" srcOrd="2" destOrd="0" parTransId="{425AB2B3-D166-49DA-8C3F-C702EF5D5D65}" sibTransId="{5C5A403E-CFE2-47B5-88E8-993E287E73A3}"/>
    <dgm:cxn modelId="{7C79A548-7268-B048-B1AD-EC08B31EE071}" type="presOf" srcId="{D6633E8B-3983-4E39-BA64-671C33473636}" destId="{CA5A23D8-A074-5C43-A7D8-7CD748A72AA4}" srcOrd="0" destOrd="0" presId="urn:microsoft.com/office/officeart/2005/8/layout/hList1"/>
    <dgm:cxn modelId="{A63BD859-F1FC-475C-8079-931E6F74C20D}" srcId="{450AAB75-8B5F-44B6-B90D-44E0F8A47C3E}" destId="{1FC3D35D-6041-401A-81BB-EDE86B86DD8B}" srcOrd="3" destOrd="0" parTransId="{FCBE9086-9FCF-466F-A2AE-0C436D747D3A}" sibTransId="{D24110A5-1EC1-4A1E-8F08-3BEB508805EF}"/>
    <dgm:cxn modelId="{6797A05D-84B6-4B64-92B3-D07E595A8880}" srcId="{450AAB75-8B5F-44B6-B90D-44E0F8A47C3E}" destId="{A9FA1DA9-C322-44FB-B7E8-5364E9493F38}" srcOrd="1" destOrd="0" parTransId="{7140F93D-A982-40D0-BF48-5B18D500B46C}" sibTransId="{BFA2ED3C-A0AB-4B67-8462-34183288C064}"/>
    <dgm:cxn modelId="{8F8E6563-E912-8F4A-A6FA-62B8DCF40A77}" type="presOf" srcId="{A9FA1DA9-C322-44FB-B7E8-5364E9493F38}" destId="{F8933E51-D182-CB4D-B569-DD6E59E8B5F2}" srcOrd="0" destOrd="1" presId="urn:microsoft.com/office/officeart/2005/8/layout/hList1"/>
    <dgm:cxn modelId="{9047E77F-8C3A-0C46-B84E-EF3593F546F2}" type="presOf" srcId="{DB84C5AD-9C43-4E0E-BAB9-BDFD4AED88E8}" destId="{F8933E51-D182-CB4D-B569-DD6E59E8B5F2}" srcOrd="0" destOrd="2" presId="urn:microsoft.com/office/officeart/2005/8/layout/hList1"/>
    <dgm:cxn modelId="{890AFA8C-DAA0-0B4E-A991-9C06FAEE482E}" type="presOf" srcId="{1FC3D35D-6041-401A-81BB-EDE86B86DD8B}" destId="{F8933E51-D182-CB4D-B569-DD6E59E8B5F2}" srcOrd="0" destOrd="3" presId="urn:microsoft.com/office/officeart/2005/8/layout/hList1"/>
    <dgm:cxn modelId="{CDC54598-3776-4C08-81F1-55F7F290DF74}" srcId="{450AAB75-8B5F-44B6-B90D-44E0F8A47C3E}" destId="{F0915BCA-7D74-4206-85DF-568F3FAE47E5}" srcOrd="0" destOrd="0" parTransId="{1D6C6F1C-F808-45B1-9F91-8905F219B2A9}" sibTransId="{2A2CA4CD-79A8-4D56-B916-7505598754CC}"/>
    <dgm:cxn modelId="{E37B8E99-AA5C-8E45-97F1-4955A4E38E66}" type="presOf" srcId="{4577F0B9-957A-416A-AD60-349194F4BC44}" destId="{22F60BEC-AAD4-F546-98D2-4BA8FB759629}" srcOrd="0" destOrd="0" presId="urn:microsoft.com/office/officeart/2005/8/layout/hList1"/>
    <dgm:cxn modelId="{9198BBB2-A1B5-834A-AF16-284B8389548C}" type="presOf" srcId="{77123E80-6438-4EC2-A99B-AA40B8F01F8E}" destId="{EFE2AF05-2D2B-634C-A29C-AC710A25FB13}" srcOrd="0" destOrd="0" presId="urn:microsoft.com/office/officeart/2005/8/layout/hList1"/>
    <dgm:cxn modelId="{C1859CC1-3512-481A-8372-72D07C24D07F}" srcId="{2FFBCC6E-2B7A-4048-AF17-40DF95C380FE}" destId="{450AAB75-8B5F-44B6-B90D-44E0F8A47C3E}" srcOrd="0" destOrd="0" parTransId="{37DB7FD5-A09D-4946-9923-BBE2F0DEFA99}" sibTransId="{8168F2D7-E107-4D63-B763-DC65FF066BD6}"/>
    <dgm:cxn modelId="{0E5B35CC-1160-1D4A-A7D9-0F1F12291522}" type="presOf" srcId="{2FFBCC6E-2B7A-4048-AF17-40DF95C380FE}" destId="{C22FA1E3-3B12-4D49-B857-5CCBBEF94807}" srcOrd="0" destOrd="0" presId="urn:microsoft.com/office/officeart/2005/8/layout/hList1"/>
    <dgm:cxn modelId="{107EA1D5-7C8E-0642-A57E-0A5E31A3F429}" type="presOf" srcId="{450AAB75-8B5F-44B6-B90D-44E0F8A47C3E}" destId="{5F18B052-94D3-7E47-9EBC-70B61CA78834}" srcOrd="0" destOrd="0" presId="urn:microsoft.com/office/officeart/2005/8/layout/hList1"/>
    <dgm:cxn modelId="{918D9BD7-AD37-4A20-B2E7-FE07963E811F}" srcId="{86A9EEF3-22AC-47B6-9619-171EF7EA09AD}" destId="{D6633E8B-3983-4E39-BA64-671C33473636}" srcOrd="0" destOrd="0" parTransId="{96A6C04E-074F-4B25-92A4-35B25720FD06}" sibTransId="{A553B0B5-F537-4EFC-A7B4-86B068E5D05D}"/>
    <dgm:cxn modelId="{289854D9-67F8-164C-8E8D-7BB4CF3F82C8}" type="presOf" srcId="{473D1E6D-C97C-4934-AC65-21C463B4F7B6}" destId="{CA5A23D8-A074-5C43-A7D8-7CD748A72AA4}" srcOrd="0" destOrd="1" presId="urn:microsoft.com/office/officeart/2005/8/layout/hList1"/>
    <dgm:cxn modelId="{FCEF15EF-2E20-4265-8EF6-BE19B7743441}" srcId="{86A9EEF3-22AC-47B6-9619-171EF7EA09AD}" destId="{473D1E6D-C97C-4934-AC65-21C463B4F7B6}" srcOrd="1" destOrd="0" parTransId="{3E69624D-9224-4333-A0AE-7C9D14D3A771}" sibTransId="{FB2C312C-5A4C-468A-B499-AD5AEFF5AB13}"/>
    <dgm:cxn modelId="{24905AF0-EDA0-874D-9644-95BD81DBB289}" type="presOf" srcId="{2D8C264F-0D5D-4127-9154-76186F661D3B}" destId="{EFE2AF05-2D2B-634C-A29C-AC710A25FB13}" srcOrd="0" destOrd="1" presId="urn:microsoft.com/office/officeart/2005/8/layout/hList1"/>
    <dgm:cxn modelId="{C9202DF3-D1B9-48E7-86DD-4806C8225D43}" srcId="{450AAB75-8B5F-44B6-B90D-44E0F8A47C3E}" destId="{DB84C5AD-9C43-4E0E-BAB9-BDFD4AED88E8}" srcOrd="2" destOrd="0" parTransId="{EC3E5BAA-0678-4060-BB79-F6683AF631F9}" sibTransId="{41A2FFAC-5445-42EB-8B06-778FC663C894}"/>
    <dgm:cxn modelId="{0D1AFE06-C003-524B-A3D0-007C23CB8618}" type="presParOf" srcId="{C22FA1E3-3B12-4D49-B857-5CCBBEF94807}" destId="{B05BA201-FBC8-5D4A-82CE-CE8F81B03816}" srcOrd="0" destOrd="0" presId="urn:microsoft.com/office/officeart/2005/8/layout/hList1"/>
    <dgm:cxn modelId="{C5BA88F5-442D-114C-BAE1-DCA626109F73}" type="presParOf" srcId="{B05BA201-FBC8-5D4A-82CE-CE8F81B03816}" destId="{5F18B052-94D3-7E47-9EBC-70B61CA78834}" srcOrd="0" destOrd="0" presId="urn:microsoft.com/office/officeart/2005/8/layout/hList1"/>
    <dgm:cxn modelId="{90FF38F8-BE07-7D42-94BB-ADF8985C5713}" type="presParOf" srcId="{B05BA201-FBC8-5D4A-82CE-CE8F81B03816}" destId="{F8933E51-D182-CB4D-B569-DD6E59E8B5F2}" srcOrd="1" destOrd="0" presId="urn:microsoft.com/office/officeart/2005/8/layout/hList1"/>
    <dgm:cxn modelId="{A3277469-8C28-014D-BFB4-E43D0C152F2D}" type="presParOf" srcId="{C22FA1E3-3B12-4D49-B857-5CCBBEF94807}" destId="{4F12871A-470C-6348-80CF-92174110426E}" srcOrd="1" destOrd="0" presId="urn:microsoft.com/office/officeart/2005/8/layout/hList1"/>
    <dgm:cxn modelId="{461E0092-44F1-F34A-A297-AB243450B95B}" type="presParOf" srcId="{C22FA1E3-3B12-4D49-B857-5CCBBEF94807}" destId="{664B275D-AA54-6646-BFCD-97A5AD9A2355}" srcOrd="2" destOrd="0" presId="urn:microsoft.com/office/officeart/2005/8/layout/hList1"/>
    <dgm:cxn modelId="{871C8923-F600-B545-A7C5-454F9975B870}" type="presParOf" srcId="{664B275D-AA54-6646-BFCD-97A5AD9A2355}" destId="{22F60BEC-AAD4-F546-98D2-4BA8FB759629}" srcOrd="0" destOrd="0" presId="urn:microsoft.com/office/officeart/2005/8/layout/hList1"/>
    <dgm:cxn modelId="{E6D0B6ED-054E-0947-9A2D-2DBC1C5A96DD}" type="presParOf" srcId="{664B275D-AA54-6646-BFCD-97A5AD9A2355}" destId="{EFE2AF05-2D2B-634C-A29C-AC710A25FB13}" srcOrd="1" destOrd="0" presId="urn:microsoft.com/office/officeart/2005/8/layout/hList1"/>
    <dgm:cxn modelId="{27611615-FB75-634C-839C-6177CB9B49E5}" type="presParOf" srcId="{C22FA1E3-3B12-4D49-B857-5CCBBEF94807}" destId="{A9999CEB-88F4-1848-86AD-4F61C7FF99A2}" srcOrd="3" destOrd="0" presId="urn:microsoft.com/office/officeart/2005/8/layout/hList1"/>
    <dgm:cxn modelId="{980DDA93-48CE-FB44-8F16-BBFBF5B858A4}" type="presParOf" srcId="{C22FA1E3-3B12-4D49-B857-5CCBBEF94807}" destId="{03DD1FF9-3E14-C046-AD39-D6D5EE8D0475}" srcOrd="4" destOrd="0" presId="urn:microsoft.com/office/officeart/2005/8/layout/hList1"/>
    <dgm:cxn modelId="{7AB93FF1-57D2-B348-A694-9E27BA792A8A}" type="presParOf" srcId="{03DD1FF9-3E14-C046-AD39-D6D5EE8D0475}" destId="{227C234F-66D8-4D4E-A01C-110C0CB28F09}" srcOrd="0" destOrd="0" presId="urn:microsoft.com/office/officeart/2005/8/layout/hList1"/>
    <dgm:cxn modelId="{1AE82A1E-EF86-EC43-A0FD-1F4CA54062C5}" type="presParOf" srcId="{03DD1FF9-3E14-C046-AD39-D6D5EE8D0475}" destId="{CA5A23D8-A074-5C43-A7D8-7CD748A72AA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83F2BD-423B-4B74-883F-6D0A4887798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9D06CFC-FB26-4B29-916E-E31738543064}">
      <dgm:prSet custT="1"/>
      <dgm:spPr/>
      <dgm:t>
        <a:bodyPr/>
        <a:lstStyle/>
        <a:p>
          <a:pPr>
            <a:lnSpc>
              <a:spcPct val="100000"/>
            </a:lnSpc>
          </a:pPr>
          <a:r>
            <a:rPr lang="en-US" sz="1400" b="0" i="0" dirty="0"/>
            <a:t>NB Power has received 22,000 registrations since Sept. 28, 2022, for the </a:t>
          </a:r>
          <a:r>
            <a:rPr lang="en-US" sz="1400" b="0" i="0" u="sng" dirty="0">
              <a:hlinkClick xmlns:r="http://schemas.openxmlformats.org/officeDocument/2006/relationships" r:id="rId1"/>
            </a:rPr>
            <a:t>Enhanced Energy Savings Program (EESP)</a:t>
          </a:r>
          <a:r>
            <a:rPr lang="en-US" sz="1400" b="0" i="0" dirty="0"/>
            <a:t> threshold of earning $70,000 or less. </a:t>
          </a:r>
          <a:endParaRPr lang="en-US" sz="1400" dirty="0"/>
        </a:p>
      </dgm:t>
    </dgm:pt>
    <dgm:pt modelId="{6035DBBA-3A29-42B3-9ACB-1BA34B29DE05}" type="parTrans" cxnId="{5FD4E815-FFDD-4F6F-82D5-A981194FF2EF}">
      <dgm:prSet/>
      <dgm:spPr/>
      <dgm:t>
        <a:bodyPr/>
        <a:lstStyle/>
        <a:p>
          <a:endParaRPr lang="en-US"/>
        </a:p>
      </dgm:t>
    </dgm:pt>
    <dgm:pt modelId="{9ADEBFE2-4DD9-4FF3-BBA3-7F15A9928D41}" type="sibTrans" cxnId="{5FD4E815-FFDD-4F6F-82D5-A981194FF2EF}">
      <dgm:prSet/>
      <dgm:spPr/>
      <dgm:t>
        <a:bodyPr/>
        <a:lstStyle/>
        <a:p>
          <a:pPr>
            <a:lnSpc>
              <a:spcPct val="100000"/>
            </a:lnSpc>
          </a:pPr>
          <a:endParaRPr lang="en-US"/>
        </a:p>
      </dgm:t>
    </dgm:pt>
    <dgm:pt modelId="{2246984A-A757-43BD-8E40-C6CA726F6F11}">
      <dgm:prSet custT="1"/>
      <dgm:spPr/>
      <dgm:t>
        <a:bodyPr/>
        <a:lstStyle/>
        <a:p>
          <a:pPr>
            <a:lnSpc>
              <a:spcPct val="100000"/>
            </a:lnSpc>
          </a:pPr>
          <a:r>
            <a:rPr lang="en-US" sz="1400" b="0" i="0" dirty="0"/>
            <a:t>Currently, there are 16,000 households on the waitlist for this program. The current rate of home retrofits under the EESP suggests it would take well beyond 2025 to reach all the homes on the waitlist. </a:t>
          </a:r>
          <a:endParaRPr lang="en-US" sz="1400" dirty="0"/>
        </a:p>
      </dgm:t>
    </dgm:pt>
    <dgm:pt modelId="{5BCABCC4-F52E-410D-A735-D2BB33603CF2}" type="parTrans" cxnId="{E1091DA7-C24B-4195-8F98-62EFC9C317CE}">
      <dgm:prSet/>
      <dgm:spPr/>
      <dgm:t>
        <a:bodyPr/>
        <a:lstStyle/>
        <a:p>
          <a:endParaRPr lang="en-US"/>
        </a:p>
      </dgm:t>
    </dgm:pt>
    <dgm:pt modelId="{B8B0D931-0FBC-4492-950F-619ACE8CAB2F}" type="sibTrans" cxnId="{E1091DA7-C24B-4195-8F98-62EFC9C317CE}">
      <dgm:prSet/>
      <dgm:spPr/>
      <dgm:t>
        <a:bodyPr/>
        <a:lstStyle/>
        <a:p>
          <a:pPr>
            <a:lnSpc>
              <a:spcPct val="100000"/>
            </a:lnSpc>
          </a:pPr>
          <a:endParaRPr lang="en-US"/>
        </a:p>
      </dgm:t>
    </dgm:pt>
    <dgm:pt modelId="{E370119D-504A-4B11-8AD0-299EDF89B59A}">
      <dgm:prSet custT="1"/>
      <dgm:spPr/>
      <dgm:t>
        <a:bodyPr/>
        <a:lstStyle/>
        <a:p>
          <a:pPr>
            <a:lnSpc>
              <a:spcPct val="100000"/>
            </a:lnSpc>
          </a:pPr>
          <a:r>
            <a:rPr lang="en-US" sz="1400" dirty="0"/>
            <a:t>The provincial government or foundations should fund the development of a grassroots organization network to work with NB Power to get training and help with boots on the ground to implement energy efficiency programs and address the backlog of customers.</a:t>
          </a:r>
        </a:p>
      </dgm:t>
    </dgm:pt>
    <dgm:pt modelId="{6194AD64-2306-432D-986D-1FCD7AB896D4}" type="parTrans" cxnId="{EF42A82A-7BC8-41C6-878E-3DE5962A896A}">
      <dgm:prSet/>
      <dgm:spPr/>
      <dgm:t>
        <a:bodyPr/>
        <a:lstStyle/>
        <a:p>
          <a:endParaRPr lang="en-US"/>
        </a:p>
      </dgm:t>
    </dgm:pt>
    <dgm:pt modelId="{013C933A-6887-41DF-8F6F-B2CE2920AF44}" type="sibTrans" cxnId="{EF42A82A-7BC8-41C6-878E-3DE5962A896A}">
      <dgm:prSet/>
      <dgm:spPr/>
      <dgm:t>
        <a:bodyPr/>
        <a:lstStyle/>
        <a:p>
          <a:pPr>
            <a:lnSpc>
              <a:spcPct val="100000"/>
            </a:lnSpc>
          </a:pPr>
          <a:endParaRPr lang="en-US"/>
        </a:p>
      </dgm:t>
    </dgm:pt>
    <dgm:pt modelId="{1E8C4612-BC5B-454B-BCEB-1FA524E08E95}">
      <dgm:prSet custT="1"/>
      <dgm:spPr/>
      <dgm:t>
        <a:bodyPr/>
        <a:lstStyle/>
        <a:p>
          <a:pPr>
            <a:lnSpc>
              <a:spcPct val="100000"/>
            </a:lnSpc>
          </a:pPr>
          <a:r>
            <a:rPr lang="en-US" sz="1400" dirty="0"/>
            <a:t>NB Power should publish case studies on customers who participated in the program. Include reporting on discrete efficiency metrics such as the amount of money and greenhouse gas emissions saved from switching to a heat pump and increasing energy efficiency in the home.</a:t>
          </a:r>
        </a:p>
      </dgm:t>
    </dgm:pt>
    <dgm:pt modelId="{32B7D944-55D1-4119-9F73-A5CD7B69B0A0}" type="parTrans" cxnId="{3729DACE-D751-41CC-A00C-A3A435EC9839}">
      <dgm:prSet/>
      <dgm:spPr/>
      <dgm:t>
        <a:bodyPr/>
        <a:lstStyle/>
        <a:p>
          <a:endParaRPr lang="en-US"/>
        </a:p>
      </dgm:t>
    </dgm:pt>
    <dgm:pt modelId="{2354089D-C3CA-4F0C-ADF5-60D03CFDF56F}" type="sibTrans" cxnId="{3729DACE-D751-41CC-A00C-A3A435EC9839}">
      <dgm:prSet/>
      <dgm:spPr/>
      <dgm:t>
        <a:bodyPr/>
        <a:lstStyle/>
        <a:p>
          <a:endParaRPr lang="en-US"/>
        </a:p>
      </dgm:t>
    </dgm:pt>
    <dgm:pt modelId="{94A62102-68C0-4675-A467-2B0FD7A1F0BD}" type="pres">
      <dgm:prSet presAssocID="{C083F2BD-423B-4B74-883F-6D0A48877980}" presName="root" presStyleCnt="0">
        <dgm:presLayoutVars>
          <dgm:dir/>
          <dgm:resizeHandles val="exact"/>
        </dgm:presLayoutVars>
      </dgm:prSet>
      <dgm:spPr/>
    </dgm:pt>
    <dgm:pt modelId="{9B7B480E-4204-4941-80EC-B8B55B46CDDB}" type="pres">
      <dgm:prSet presAssocID="{C083F2BD-423B-4B74-883F-6D0A48877980}" presName="container" presStyleCnt="0">
        <dgm:presLayoutVars>
          <dgm:dir/>
          <dgm:resizeHandles val="exact"/>
        </dgm:presLayoutVars>
      </dgm:prSet>
      <dgm:spPr/>
    </dgm:pt>
    <dgm:pt modelId="{668CB3C1-D448-439B-920C-53271ADCE720}" type="pres">
      <dgm:prSet presAssocID="{79D06CFC-FB26-4B29-916E-E31738543064}" presName="compNode" presStyleCnt="0"/>
      <dgm:spPr/>
    </dgm:pt>
    <dgm:pt modelId="{810FEA13-DE01-4727-A3EA-47D113184D5B}" type="pres">
      <dgm:prSet presAssocID="{79D06CFC-FB26-4B29-916E-E31738543064}" presName="iconBgRect" presStyleLbl="bgShp" presStyleIdx="0" presStyleCnt="4" custLinFactNeighborX="-48492"/>
      <dgm:spPr>
        <a:solidFill>
          <a:schemeClr val="bg1"/>
        </a:solidFill>
      </dgm:spPr>
    </dgm:pt>
    <dgm:pt modelId="{122A1C61-AB4E-440B-AD94-2178453C6C21}" type="pres">
      <dgm:prSet presAssocID="{79D06CFC-FB26-4B29-916E-E31738543064}" presName="iconRect" presStyleLbl="node1" presStyleIdx="0" presStyleCnt="4" custLinFactNeighborX="-83606"/>
      <dgm:spPr>
        <a:blipFill>
          <a:blip xmlns:r="http://schemas.openxmlformats.org/officeDocument/2006/relationships" r:embed="rId2">
            <a:extLst>
              <a:ext uri="{28A0092B-C50C-407E-A947-70E740481C1C}">
                <a14:useLocalDpi xmlns:a14="http://schemas.microsoft.com/office/drawing/2010/main" val="0"/>
              </a:ext>
            </a:extLst>
          </a:blip>
          <a:srcRect/>
          <a:stretch>
            <a:fillRect l="-9000" r="-9000"/>
          </a:stretch>
        </a:blipFill>
        <a:ln>
          <a:noFill/>
        </a:ln>
      </dgm:spPr>
    </dgm:pt>
    <dgm:pt modelId="{5BF82120-3FCA-4358-8E18-D7BD82433D00}" type="pres">
      <dgm:prSet presAssocID="{79D06CFC-FB26-4B29-916E-E31738543064}" presName="spaceRect" presStyleCnt="0"/>
      <dgm:spPr/>
    </dgm:pt>
    <dgm:pt modelId="{82932455-541C-4FF4-8962-495B974B874C}" type="pres">
      <dgm:prSet presAssocID="{79D06CFC-FB26-4B29-916E-E31738543064}" presName="textRect" presStyleLbl="revTx" presStyleIdx="0" presStyleCnt="4" custScaleX="130019" custScaleY="59340">
        <dgm:presLayoutVars>
          <dgm:chMax val="1"/>
          <dgm:chPref val="1"/>
        </dgm:presLayoutVars>
      </dgm:prSet>
      <dgm:spPr/>
    </dgm:pt>
    <dgm:pt modelId="{D5868959-34D5-4147-9BEF-DE3971680BBD}" type="pres">
      <dgm:prSet presAssocID="{9ADEBFE2-4DD9-4FF3-BBA3-7F15A9928D41}" presName="sibTrans" presStyleLbl="sibTrans2D1" presStyleIdx="0" presStyleCnt="0"/>
      <dgm:spPr/>
    </dgm:pt>
    <dgm:pt modelId="{7E8A9449-12A4-45F3-9B85-7EE66408309A}" type="pres">
      <dgm:prSet presAssocID="{2246984A-A757-43BD-8E40-C6CA726F6F11}" presName="compNode" presStyleCnt="0"/>
      <dgm:spPr/>
    </dgm:pt>
    <dgm:pt modelId="{83649780-5971-4362-B6D6-5E5D7508D58C}" type="pres">
      <dgm:prSet presAssocID="{2246984A-A757-43BD-8E40-C6CA726F6F11}" presName="iconBgRect" presStyleLbl="bgShp" presStyleIdx="1" presStyleCnt="4"/>
      <dgm:spPr>
        <a:solidFill>
          <a:schemeClr val="bg1"/>
        </a:solidFill>
      </dgm:spPr>
    </dgm:pt>
    <dgm:pt modelId="{ADC79049-0EA4-40DF-A576-121DC0BD5F3B}" type="pres">
      <dgm:prSet presAssocID="{2246984A-A757-43BD-8E40-C6CA726F6F1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9000" r="-9000"/>
          </a:stretch>
        </a:blipFill>
        <a:ln>
          <a:noFill/>
        </a:ln>
      </dgm:spPr>
    </dgm:pt>
    <dgm:pt modelId="{5D287224-F1C9-4805-B50C-67F9DCFA657C}" type="pres">
      <dgm:prSet presAssocID="{2246984A-A757-43BD-8E40-C6CA726F6F11}" presName="spaceRect" presStyleCnt="0"/>
      <dgm:spPr/>
    </dgm:pt>
    <dgm:pt modelId="{9C731C1A-0E20-4297-8525-10964D33C69E}" type="pres">
      <dgm:prSet presAssocID="{2246984A-A757-43BD-8E40-C6CA726F6F11}" presName="textRect" presStyleLbl="revTx" presStyleIdx="1" presStyleCnt="4" custScaleX="139871" custScaleY="147229" custLinFactNeighborX="17175" custLinFactNeighborY="12328">
        <dgm:presLayoutVars>
          <dgm:chMax val="1"/>
          <dgm:chPref val="1"/>
        </dgm:presLayoutVars>
      </dgm:prSet>
      <dgm:spPr/>
    </dgm:pt>
    <dgm:pt modelId="{FD2C3EE0-81AF-4E3E-8A45-58BF80AD8D0B}" type="pres">
      <dgm:prSet presAssocID="{B8B0D931-0FBC-4492-950F-619ACE8CAB2F}" presName="sibTrans" presStyleLbl="sibTrans2D1" presStyleIdx="0" presStyleCnt="0"/>
      <dgm:spPr/>
    </dgm:pt>
    <dgm:pt modelId="{9150A498-6BB9-41D5-9205-575C2EFA9FA0}" type="pres">
      <dgm:prSet presAssocID="{E370119D-504A-4B11-8AD0-299EDF89B59A}" presName="compNode" presStyleCnt="0"/>
      <dgm:spPr/>
    </dgm:pt>
    <dgm:pt modelId="{E7539523-DAEB-425E-AA72-C96B6F5D2FEA}" type="pres">
      <dgm:prSet presAssocID="{E370119D-504A-4B11-8AD0-299EDF89B59A}" presName="iconBgRect" presStyleLbl="bgShp" presStyleIdx="2" presStyleCnt="4" custLinFactNeighborX="-53766" custLinFactNeighborY="-59189"/>
      <dgm:spPr>
        <a:solidFill>
          <a:schemeClr val="bg1"/>
        </a:solidFill>
      </dgm:spPr>
    </dgm:pt>
    <dgm:pt modelId="{C31D1114-936B-45FB-AD9A-C734DE43CE1D}" type="pres">
      <dgm:prSet presAssocID="{E370119D-504A-4B11-8AD0-299EDF89B59A}" presName="iconRect" presStyleLbl="node1" presStyleIdx="2" presStyleCnt="4" custLinFactNeighborX="-92699" custLinFactNeighborY="-93516"/>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noFill/>
        </a:ln>
      </dgm:spPr>
    </dgm:pt>
    <dgm:pt modelId="{423C35E6-A405-4F97-87E8-0D1785342495}" type="pres">
      <dgm:prSet presAssocID="{E370119D-504A-4B11-8AD0-299EDF89B59A}" presName="spaceRect" presStyleCnt="0"/>
      <dgm:spPr/>
    </dgm:pt>
    <dgm:pt modelId="{9C53767D-90B6-476D-821A-7F369B579C2A}" type="pres">
      <dgm:prSet presAssocID="{E370119D-504A-4B11-8AD0-299EDF89B59A}" presName="textRect" presStyleLbl="revTx" presStyleIdx="2" presStyleCnt="4" custAng="0" custScaleX="136528" custScaleY="293048">
        <dgm:presLayoutVars>
          <dgm:chMax val="1"/>
          <dgm:chPref val="1"/>
        </dgm:presLayoutVars>
      </dgm:prSet>
      <dgm:spPr/>
    </dgm:pt>
    <dgm:pt modelId="{40DB9F17-6188-4047-B60C-72C1E01D9E89}" type="pres">
      <dgm:prSet presAssocID="{013C933A-6887-41DF-8F6F-B2CE2920AF44}" presName="sibTrans" presStyleLbl="sibTrans2D1" presStyleIdx="0" presStyleCnt="0"/>
      <dgm:spPr/>
    </dgm:pt>
    <dgm:pt modelId="{241535C3-1A7F-4B5A-A326-D24A819E54F3}" type="pres">
      <dgm:prSet presAssocID="{1E8C4612-BC5B-454B-BCEB-1FA524E08E95}" presName="compNode" presStyleCnt="0"/>
      <dgm:spPr/>
    </dgm:pt>
    <dgm:pt modelId="{302ABA61-1055-443F-90B6-1EC54E7E2656}" type="pres">
      <dgm:prSet presAssocID="{1E8C4612-BC5B-454B-BCEB-1FA524E08E95}" presName="iconBgRect" presStyleLbl="bgShp" presStyleIdx="3" presStyleCnt="4" custLinFactNeighborY="-51966"/>
      <dgm:spPr>
        <a:solidFill>
          <a:schemeClr val="bg1"/>
        </a:solidFill>
      </dgm:spPr>
    </dgm:pt>
    <dgm:pt modelId="{915AE6BE-1E32-4E53-B368-35384C53AF10}" type="pres">
      <dgm:prSet presAssocID="{1E8C4612-BC5B-454B-BCEB-1FA524E08E95}" presName="iconRect" presStyleLbl="node1" presStyleIdx="3" presStyleCnt="4" custLinFactNeighborY="-89596"/>
      <dgm:spPr>
        <a:blipFill>
          <a:blip xmlns:r="http://schemas.openxmlformats.org/officeDocument/2006/relationships" r:embed="rId5">
            <a:extLst>
              <a:ext uri="{28A0092B-C50C-407E-A947-70E740481C1C}">
                <a14:useLocalDpi xmlns:a14="http://schemas.microsoft.com/office/drawing/2010/main" val="0"/>
              </a:ext>
            </a:extLst>
          </a:blip>
          <a:srcRect/>
          <a:stretch>
            <a:fillRect l="-9000" r="-9000"/>
          </a:stretch>
        </a:blipFill>
        <a:ln>
          <a:noFill/>
        </a:ln>
      </dgm:spPr>
    </dgm:pt>
    <dgm:pt modelId="{5F4A42DF-DDFA-44BE-920A-AB33D6846C75}" type="pres">
      <dgm:prSet presAssocID="{1E8C4612-BC5B-454B-BCEB-1FA524E08E95}" presName="spaceRect" presStyleCnt="0"/>
      <dgm:spPr/>
    </dgm:pt>
    <dgm:pt modelId="{8AC3DEAA-535A-45F7-A82D-FDD2719B19C0}" type="pres">
      <dgm:prSet presAssocID="{1E8C4612-BC5B-454B-BCEB-1FA524E08E95}" presName="textRect" presStyleLbl="revTx" presStyleIdx="3" presStyleCnt="4" custScaleX="143249" custScaleY="244868" custLinFactNeighborX="25189" custLinFactNeighborY="-908">
        <dgm:presLayoutVars>
          <dgm:chMax val="1"/>
          <dgm:chPref val="1"/>
        </dgm:presLayoutVars>
      </dgm:prSet>
      <dgm:spPr/>
    </dgm:pt>
  </dgm:ptLst>
  <dgm:cxnLst>
    <dgm:cxn modelId="{98A36709-6105-C544-A1E7-16E53E8C6C11}" type="presOf" srcId="{E370119D-504A-4B11-8AD0-299EDF89B59A}" destId="{9C53767D-90B6-476D-821A-7F369B579C2A}" srcOrd="0" destOrd="0" presId="urn:microsoft.com/office/officeart/2018/2/layout/IconCircleList"/>
    <dgm:cxn modelId="{5FD4E815-FFDD-4F6F-82D5-A981194FF2EF}" srcId="{C083F2BD-423B-4B74-883F-6D0A48877980}" destId="{79D06CFC-FB26-4B29-916E-E31738543064}" srcOrd="0" destOrd="0" parTransId="{6035DBBA-3A29-42B3-9ACB-1BA34B29DE05}" sibTransId="{9ADEBFE2-4DD9-4FF3-BBA3-7F15A9928D41}"/>
    <dgm:cxn modelId="{EF42A82A-7BC8-41C6-878E-3DE5962A896A}" srcId="{C083F2BD-423B-4B74-883F-6D0A48877980}" destId="{E370119D-504A-4B11-8AD0-299EDF89B59A}" srcOrd="2" destOrd="0" parTransId="{6194AD64-2306-432D-986D-1FCD7AB896D4}" sibTransId="{013C933A-6887-41DF-8F6F-B2CE2920AF44}"/>
    <dgm:cxn modelId="{F5F32A33-748B-7845-819D-C7280BC134F7}" type="presOf" srcId="{2246984A-A757-43BD-8E40-C6CA726F6F11}" destId="{9C731C1A-0E20-4297-8525-10964D33C69E}" srcOrd="0" destOrd="0" presId="urn:microsoft.com/office/officeart/2018/2/layout/IconCircleList"/>
    <dgm:cxn modelId="{F62F0456-8EF9-5444-90A3-2D794242996B}" type="presOf" srcId="{C083F2BD-423B-4B74-883F-6D0A48877980}" destId="{94A62102-68C0-4675-A467-2B0FD7A1F0BD}" srcOrd="0" destOrd="0" presId="urn:microsoft.com/office/officeart/2018/2/layout/IconCircleList"/>
    <dgm:cxn modelId="{D40B9A6A-CE2F-8342-9B1E-F3D6F0466B37}" type="presOf" srcId="{1E8C4612-BC5B-454B-BCEB-1FA524E08E95}" destId="{8AC3DEAA-535A-45F7-A82D-FDD2719B19C0}" srcOrd="0" destOrd="0" presId="urn:microsoft.com/office/officeart/2018/2/layout/IconCircleList"/>
    <dgm:cxn modelId="{FA103388-65FD-E648-8378-9DDB5D86602A}" type="presOf" srcId="{79D06CFC-FB26-4B29-916E-E31738543064}" destId="{82932455-541C-4FF4-8962-495B974B874C}" srcOrd="0" destOrd="0" presId="urn:microsoft.com/office/officeart/2018/2/layout/IconCircleList"/>
    <dgm:cxn modelId="{7E96EDA6-B4F7-A04A-9D53-BB5B81867A4F}" type="presOf" srcId="{013C933A-6887-41DF-8F6F-B2CE2920AF44}" destId="{40DB9F17-6188-4047-B60C-72C1E01D9E89}" srcOrd="0" destOrd="0" presId="urn:microsoft.com/office/officeart/2018/2/layout/IconCircleList"/>
    <dgm:cxn modelId="{E1091DA7-C24B-4195-8F98-62EFC9C317CE}" srcId="{C083F2BD-423B-4B74-883F-6D0A48877980}" destId="{2246984A-A757-43BD-8E40-C6CA726F6F11}" srcOrd="1" destOrd="0" parTransId="{5BCABCC4-F52E-410D-A735-D2BB33603CF2}" sibTransId="{B8B0D931-0FBC-4492-950F-619ACE8CAB2F}"/>
    <dgm:cxn modelId="{504217A8-732F-D446-8BBE-A192916D719D}" type="presOf" srcId="{B8B0D931-0FBC-4492-950F-619ACE8CAB2F}" destId="{FD2C3EE0-81AF-4E3E-8A45-58BF80AD8D0B}" srcOrd="0" destOrd="0" presId="urn:microsoft.com/office/officeart/2018/2/layout/IconCircleList"/>
    <dgm:cxn modelId="{3729DACE-D751-41CC-A00C-A3A435EC9839}" srcId="{C083F2BD-423B-4B74-883F-6D0A48877980}" destId="{1E8C4612-BC5B-454B-BCEB-1FA524E08E95}" srcOrd="3" destOrd="0" parTransId="{32B7D944-55D1-4119-9F73-A5CD7B69B0A0}" sibTransId="{2354089D-C3CA-4F0C-ADF5-60D03CFDF56F}"/>
    <dgm:cxn modelId="{25B603E2-09AA-6746-A918-52A32463CD61}" type="presOf" srcId="{9ADEBFE2-4DD9-4FF3-BBA3-7F15A9928D41}" destId="{D5868959-34D5-4147-9BEF-DE3971680BBD}" srcOrd="0" destOrd="0" presId="urn:microsoft.com/office/officeart/2018/2/layout/IconCircleList"/>
    <dgm:cxn modelId="{475F1ABB-53B9-564A-BAAC-D959456606C4}" type="presParOf" srcId="{94A62102-68C0-4675-A467-2B0FD7A1F0BD}" destId="{9B7B480E-4204-4941-80EC-B8B55B46CDDB}" srcOrd="0" destOrd="0" presId="urn:microsoft.com/office/officeart/2018/2/layout/IconCircleList"/>
    <dgm:cxn modelId="{CA693F51-77CB-5B44-8EAB-8B6E9DA3EC02}" type="presParOf" srcId="{9B7B480E-4204-4941-80EC-B8B55B46CDDB}" destId="{668CB3C1-D448-439B-920C-53271ADCE720}" srcOrd="0" destOrd="0" presId="urn:microsoft.com/office/officeart/2018/2/layout/IconCircleList"/>
    <dgm:cxn modelId="{A3A4F1EE-F5F4-C649-AC66-0661340C48DE}" type="presParOf" srcId="{668CB3C1-D448-439B-920C-53271ADCE720}" destId="{810FEA13-DE01-4727-A3EA-47D113184D5B}" srcOrd="0" destOrd="0" presId="urn:microsoft.com/office/officeart/2018/2/layout/IconCircleList"/>
    <dgm:cxn modelId="{DD037EF0-DF29-A34C-9000-C59A16E33718}" type="presParOf" srcId="{668CB3C1-D448-439B-920C-53271ADCE720}" destId="{122A1C61-AB4E-440B-AD94-2178453C6C21}" srcOrd="1" destOrd="0" presId="urn:microsoft.com/office/officeart/2018/2/layout/IconCircleList"/>
    <dgm:cxn modelId="{C55EA1FE-1B74-0747-BEAF-0AFDAEF02739}" type="presParOf" srcId="{668CB3C1-D448-439B-920C-53271ADCE720}" destId="{5BF82120-3FCA-4358-8E18-D7BD82433D00}" srcOrd="2" destOrd="0" presId="urn:microsoft.com/office/officeart/2018/2/layout/IconCircleList"/>
    <dgm:cxn modelId="{0E94C449-DE16-DA49-AB8E-D823D363C004}" type="presParOf" srcId="{668CB3C1-D448-439B-920C-53271ADCE720}" destId="{82932455-541C-4FF4-8962-495B974B874C}" srcOrd="3" destOrd="0" presId="urn:microsoft.com/office/officeart/2018/2/layout/IconCircleList"/>
    <dgm:cxn modelId="{12F2E816-68CB-894D-A7CE-3A9FDAAA3AC4}" type="presParOf" srcId="{9B7B480E-4204-4941-80EC-B8B55B46CDDB}" destId="{D5868959-34D5-4147-9BEF-DE3971680BBD}" srcOrd="1" destOrd="0" presId="urn:microsoft.com/office/officeart/2018/2/layout/IconCircleList"/>
    <dgm:cxn modelId="{B8351272-453A-704D-9FDC-BB842E7BF6D8}" type="presParOf" srcId="{9B7B480E-4204-4941-80EC-B8B55B46CDDB}" destId="{7E8A9449-12A4-45F3-9B85-7EE66408309A}" srcOrd="2" destOrd="0" presId="urn:microsoft.com/office/officeart/2018/2/layout/IconCircleList"/>
    <dgm:cxn modelId="{44B70288-8409-774A-87B4-BF359ADB326E}" type="presParOf" srcId="{7E8A9449-12A4-45F3-9B85-7EE66408309A}" destId="{83649780-5971-4362-B6D6-5E5D7508D58C}" srcOrd="0" destOrd="0" presId="urn:microsoft.com/office/officeart/2018/2/layout/IconCircleList"/>
    <dgm:cxn modelId="{5B09AFE1-1118-6A44-9895-26D0D07761FF}" type="presParOf" srcId="{7E8A9449-12A4-45F3-9B85-7EE66408309A}" destId="{ADC79049-0EA4-40DF-A576-121DC0BD5F3B}" srcOrd="1" destOrd="0" presId="urn:microsoft.com/office/officeart/2018/2/layout/IconCircleList"/>
    <dgm:cxn modelId="{678173C0-C987-0144-B6F7-680C778DACA9}" type="presParOf" srcId="{7E8A9449-12A4-45F3-9B85-7EE66408309A}" destId="{5D287224-F1C9-4805-B50C-67F9DCFA657C}" srcOrd="2" destOrd="0" presId="urn:microsoft.com/office/officeart/2018/2/layout/IconCircleList"/>
    <dgm:cxn modelId="{A5FEED6B-FAF4-9B4B-B202-FE218A0C2F99}" type="presParOf" srcId="{7E8A9449-12A4-45F3-9B85-7EE66408309A}" destId="{9C731C1A-0E20-4297-8525-10964D33C69E}" srcOrd="3" destOrd="0" presId="urn:microsoft.com/office/officeart/2018/2/layout/IconCircleList"/>
    <dgm:cxn modelId="{785A9235-4417-A546-9A27-E5826496022D}" type="presParOf" srcId="{9B7B480E-4204-4941-80EC-B8B55B46CDDB}" destId="{FD2C3EE0-81AF-4E3E-8A45-58BF80AD8D0B}" srcOrd="3" destOrd="0" presId="urn:microsoft.com/office/officeart/2018/2/layout/IconCircleList"/>
    <dgm:cxn modelId="{C0308D5F-6D48-6546-9D09-91204A214F10}" type="presParOf" srcId="{9B7B480E-4204-4941-80EC-B8B55B46CDDB}" destId="{9150A498-6BB9-41D5-9205-575C2EFA9FA0}" srcOrd="4" destOrd="0" presId="urn:microsoft.com/office/officeart/2018/2/layout/IconCircleList"/>
    <dgm:cxn modelId="{122F0C03-3B1D-EA4A-B778-1BB220021A9D}" type="presParOf" srcId="{9150A498-6BB9-41D5-9205-575C2EFA9FA0}" destId="{E7539523-DAEB-425E-AA72-C96B6F5D2FEA}" srcOrd="0" destOrd="0" presId="urn:microsoft.com/office/officeart/2018/2/layout/IconCircleList"/>
    <dgm:cxn modelId="{28BB03A6-3789-CC46-843E-8B20BF8D89D0}" type="presParOf" srcId="{9150A498-6BB9-41D5-9205-575C2EFA9FA0}" destId="{C31D1114-936B-45FB-AD9A-C734DE43CE1D}" srcOrd="1" destOrd="0" presId="urn:microsoft.com/office/officeart/2018/2/layout/IconCircleList"/>
    <dgm:cxn modelId="{B3A229AF-61B6-A540-B7B2-38F6EBA7FC08}" type="presParOf" srcId="{9150A498-6BB9-41D5-9205-575C2EFA9FA0}" destId="{423C35E6-A405-4F97-87E8-0D1785342495}" srcOrd="2" destOrd="0" presId="urn:microsoft.com/office/officeart/2018/2/layout/IconCircleList"/>
    <dgm:cxn modelId="{E4BFAF26-972E-CD44-ADF4-9316EB6321C4}" type="presParOf" srcId="{9150A498-6BB9-41D5-9205-575C2EFA9FA0}" destId="{9C53767D-90B6-476D-821A-7F369B579C2A}" srcOrd="3" destOrd="0" presId="urn:microsoft.com/office/officeart/2018/2/layout/IconCircleList"/>
    <dgm:cxn modelId="{588A2C69-7936-C745-BAFE-DFFC76AB5B3D}" type="presParOf" srcId="{9B7B480E-4204-4941-80EC-B8B55B46CDDB}" destId="{40DB9F17-6188-4047-B60C-72C1E01D9E89}" srcOrd="5" destOrd="0" presId="urn:microsoft.com/office/officeart/2018/2/layout/IconCircleList"/>
    <dgm:cxn modelId="{5D4AA28F-1B67-044D-9D57-17395757E92D}" type="presParOf" srcId="{9B7B480E-4204-4941-80EC-B8B55B46CDDB}" destId="{241535C3-1A7F-4B5A-A326-D24A819E54F3}" srcOrd="6" destOrd="0" presId="urn:microsoft.com/office/officeart/2018/2/layout/IconCircleList"/>
    <dgm:cxn modelId="{EC566D81-8F25-5443-A428-4097DFBE64E5}" type="presParOf" srcId="{241535C3-1A7F-4B5A-A326-D24A819E54F3}" destId="{302ABA61-1055-443F-90B6-1EC54E7E2656}" srcOrd="0" destOrd="0" presId="urn:microsoft.com/office/officeart/2018/2/layout/IconCircleList"/>
    <dgm:cxn modelId="{CAA0369F-1D38-0848-8E3B-7C7F0D50614D}" type="presParOf" srcId="{241535C3-1A7F-4B5A-A326-D24A819E54F3}" destId="{915AE6BE-1E32-4E53-B368-35384C53AF10}" srcOrd="1" destOrd="0" presId="urn:microsoft.com/office/officeart/2018/2/layout/IconCircleList"/>
    <dgm:cxn modelId="{7C87AE5F-8195-F245-86BF-EDB1B2853487}" type="presParOf" srcId="{241535C3-1A7F-4B5A-A326-D24A819E54F3}" destId="{5F4A42DF-DDFA-44BE-920A-AB33D6846C75}" srcOrd="2" destOrd="0" presId="urn:microsoft.com/office/officeart/2018/2/layout/IconCircleList"/>
    <dgm:cxn modelId="{CD0DD06B-37B3-EB46-BA7F-C252A40F366F}" type="presParOf" srcId="{241535C3-1A7F-4B5A-A326-D24A819E54F3}" destId="{8AC3DEAA-535A-45F7-A82D-FDD2719B19C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8B052-94D3-7E47-9EBC-70B61CA78834}">
      <dsp:nvSpPr>
        <dsp:cNvPr id="0" name=""/>
        <dsp:cNvSpPr/>
      </dsp:nvSpPr>
      <dsp:spPr>
        <a:xfrm>
          <a:off x="0" y="105129"/>
          <a:ext cx="3213513" cy="460800"/>
        </a:xfrm>
        <a:prstGeom prst="rect">
          <a:avLst/>
        </a:prstGeom>
        <a:solidFill>
          <a:srgbClr val="00446A"/>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Part 1. Clean Electricity Strategy</a:t>
          </a:r>
        </a:p>
      </dsp:txBody>
      <dsp:txXfrm>
        <a:off x="0" y="105129"/>
        <a:ext cx="3213513" cy="460800"/>
      </dsp:txXfrm>
    </dsp:sp>
    <dsp:sp modelId="{F8933E51-D182-CB4D-B569-DD6E59E8B5F2}">
      <dsp:nvSpPr>
        <dsp:cNvPr id="0" name=""/>
        <dsp:cNvSpPr/>
      </dsp:nvSpPr>
      <dsp:spPr>
        <a:xfrm>
          <a:off x="3295" y="581347"/>
          <a:ext cx="3213513" cy="4040640"/>
        </a:xfrm>
        <a:prstGeom prst="rect">
          <a:avLst/>
        </a:prstGeom>
        <a:solidFill>
          <a:schemeClr val="accent1">
            <a:lumMod val="20000"/>
            <a:lumOff val="80000"/>
            <a:alpha val="9000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Invest in a portfolio approach to electricity with a high priority on renewable energy first, coupled with storage/battery options.</a:t>
          </a:r>
        </a:p>
        <a:p>
          <a:pPr marL="171450" lvl="1" indent="-171450" algn="l" defTabSz="711200">
            <a:lnSpc>
              <a:spcPct val="100000"/>
            </a:lnSpc>
            <a:spcBef>
              <a:spcPct val="0"/>
            </a:spcBef>
            <a:spcAft>
              <a:spcPts val="600"/>
            </a:spcAft>
            <a:buChar char="•"/>
          </a:pPr>
          <a:r>
            <a:rPr lang="en-US" sz="1600" kern="1200" dirty="0"/>
            <a:t>Assess the viability of distributed energy resources (DERs) with smart grid technology.</a:t>
          </a:r>
        </a:p>
        <a:p>
          <a:pPr marL="171450" lvl="1" indent="-171450" algn="l" defTabSz="711200">
            <a:lnSpc>
              <a:spcPct val="100000"/>
            </a:lnSpc>
            <a:spcBef>
              <a:spcPct val="0"/>
            </a:spcBef>
            <a:spcAft>
              <a:spcPts val="600"/>
            </a:spcAft>
            <a:buChar char="•"/>
          </a:pPr>
          <a:r>
            <a:rPr lang="en-US" sz="1600" kern="1200" dirty="0"/>
            <a:t>Increase the build-out of transmission infrastructure such as the Atlantic Loop.</a:t>
          </a:r>
        </a:p>
        <a:p>
          <a:pPr marL="171450" lvl="1" indent="-171450" algn="l" defTabSz="711200">
            <a:lnSpc>
              <a:spcPct val="100000"/>
            </a:lnSpc>
            <a:spcBef>
              <a:spcPct val="0"/>
            </a:spcBef>
            <a:spcAft>
              <a:spcPts val="600"/>
            </a:spcAft>
            <a:buChar char="•"/>
          </a:pPr>
          <a:r>
            <a:rPr lang="en-US" sz="1600" kern="1200" dirty="0"/>
            <a:t>Commission an independent pathway assessment for net-zero scenarios in N.B.</a:t>
          </a:r>
        </a:p>
      </dsp:txBody>
      <dsp:txXfrm>
        <a:off x="3295" y="581347"/>
        <a:ext cx="3213513" cy="4040640"/>
      </dsp:txXfrm>
    </dsp:sp>
    <dsp:sp modelId="{22F60BEC-AAD4-F546-98D2-4BA8FB759629}">
      <dsp:nvSpPr>
        <dsp:cNvPr id="0" name=""/>
        <dsp:cNvSpPr/>
      </dsp:nvSpPr>
      <dsp:spPr>
        <a:xfrm>
          <a:off x="3666700" y="120547"/>
          <a:ext cx="3213513" cy="460800"/>
        </a:xfrm>
        <a:prstGeom prst="rect">
          <a:avLst/>
        </a:prstGeom>
        <a:solidFill>
          <a:srgbClr val="00446A"/>
        </a:solidFill>
        <a:ln w="19050" cap="rnd" cmpd="sng" algn="ctr">
          <a:solidFill>
            <a:schemeClr val="accent2">
              <a:hueOff val="-1482143"/>
              <a:satOff val="7100"/>
              <a:lumOff val="6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Part 2. Affordability</a:t>
          </a:r>
        </a:p>
      </dsp:txBody>
      <dsp:txXfrm>
        <a:off x="3666700" y="120547"/>
        <a:ext cx="3213513" cy="460800"/>
      </dsp:txXfrm>
    </dsp:sp>
    <dsp:sp modelId="{EFE2AF05-2D2B-634C-A29C-AC710A25FB13}">
      <dsp:nvSpPr>
        <dsp:cNvPr id="0" name=""/>
        <dsp:cNvSpPr/>
      </dsp:nvSpPr>
      <dsp:spPr>
        <a:xfrm>
          <a:off x="3666700" y="581347"/>
          <a:ext cx="3213513" cy="4040640"/>
        </a:xfrm>
        <a:prstGeom prst="rect">
          <a:avLst/>
        </a:prstGeom>
        <a:solidFill>
          <a:schemeClr val="accent1">
            <a:lumMod val="20000"/>
            <a:lumOff val="80000"/>
            <a:alpha val="90000"/>
          </a:schemeClr>
        </a:solidFill>
        <a:ln w="19050" cap="rnd" cmpd="sng" algn="ctr">
          <a:solidFill>
            <a:schemeClr val="accent2">
              <a:tint val="40000"/>
              <a:alpha val="90000"/>
              <a:hueOff val="-2045920"/>
              <a:satOff val="22554"/>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Address the backlog that NB Power has with the Enhanced Energy Savings Program.</a:t>
          </a:r>
        </a:p>
        <a:p>
          <a:pPr marL="171450" lvl="1" indent="-171450" algn="l" defTabSz="711200">
            <a:lnSpc>
              <a:spcPct val="100000"/>
            </a:lnSpc>
            <a:spcBef>
              <a:spcPct val="0"/>
            </a:spcBef>
            <a:spcAft>
              <a:spcPts val="600"/>
            </a:spcAft>
            <a:buChar char="•"/>
          </a:pPr>
          <a:r>
            <a:rPr lang="en-US" sz="1600" kern="1200" dirty="0"/>
            <a:t>Expand the definition of energy poverty to include social factors.</a:t>
          </a:r>
        </a:p>
      </dsp:txBody>
      <dsp:txXfrm>
        <a:off x="3666700" y="581347"/>
        <a:ext cx="3213513" cy="4040640"/>
      </dsp:txXfrm>
    </dsp:sp>
    <dsp:sp modelId="{227C234F-66D8-4D4E-A01C-110C0CB28F09}">
      <dsp:nvSpPr>
        <dsp:cNvPr id="0" name=""/>
        <dsp:cNvSpPr/>
      </dsp:nvSpPr>
      <dsp:spPr>
        <a:xfrm>
          <a:off x="7330105" y="120547"/>
          <a:ext cx="3213513" cy="460800"/>
        </a:xfrm>
        <a:prstGeom prst="rect">
          <a:avLst/>
        </a:prstGeom>
        <a:solidFill>
          <a:srgbClr val="00446A"/>
        </a:solidFill>
        <a:ln w="19050" cap="rnd" cmpd="sng" algn="ctr">
          <a:solidFill>
            <a:schemeClr val="accent2">
              <a:hueOff val="-2964286"/>
              <a:satOff val="14200"/>
              <a:lumOff val="131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Part 3. Policy Recommendations</a:t>
          </a:r>
        </a:p>
      </dsp:txBody>
      <dsp:txXfrm>
        <a:off x="7330105" y="120547"/>
        <a:ext cx="3213513" cy="460800"/>
      </dsp:txXfrm>
    </dsp:sp>
    <dsp:sp modelId="{CA5A23D8-A074-5C43-A7D8-7CD748A72AA4}">
      <dsp:nvSpPr>
        <dsp:cNvPr id="0" name=""/>
        <dsp:cNvSpPr/>
      </dsp:nvSpPr>
      <dsp:spPr>
        <a:xfrm>
          <a:off x="7330105" y="581347"/>
          <a:ext cx="3213513" cy="4040640"/>
        </a:xfrm>
        <a:prstGeom prst="rect">
          <a:avLst/>
        </a:prstGeom>
        <a:solidFill>
          <a:schemeClr val="accent1">
            <a:lumMod val="20000"/>
            <a:lumOff val="80000"/>
            <a:alpha val="9000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Update and modernize the </a:t>
          </a:r>
          <a:r>
            <a:rPr lang="en-US" sz="1600" i="1" kern="1200" dirty="0"/>
            <a:t>Electricity Act.</a:t>
          </a:r>
          <a:endParaRPr lang="en-US" sz="1600" kern="1200" dirty="0"/>
        </a:p>
        <a:p>
          <a:pPr marL="171450" lvl="1" indent="-171450" algn="l" defTabSz="711200">
            <a:lnSpc>
              <a:spcPct val="100000"/>
            </a:lnSpc>
            <a:spcBef>
              <a:spcPct val="0"/>
            </a:spcBef>
            <a:spcAft>
              <a:spcPts val="600"/>
            </a:spcAft>
            <a:buChar char="•"/>
          </a:pPr>
          <a:r>
            <a:rPr lang="en-US" sz="1600" kern="1200" dirty="0"/>
            <a:t>Add “sustainable net-zero mandate” to </a:t>
          </a:r>
          <a:r>
            <a:rPr lang="en-US" sz="1600" i="1" kern="1200" dirty="0"/>
            <a:t>Energy and Utilities Board Act.</a:t>
          </a:r>
          <a:endParaRPr lang="en-US" sz="1600" kern="1200" dirty="0"/>
        </a:p>
      </dsp:txBody>
      <dsp:txXfrm>
        <a:off x="7330105" y="581347"/>
        <a:ext cx="3213513" cy="4040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FEA13-DE01-4727-A3EA-47D113184D5B}">
      <dsp:nvSpPr>
        <dsp:cNvPr id="0" name=""/>
        <dsp:cNvSpPr/>
      </dsp:nvSpPr>
      <dsp:spPr>
        <a:xfrm>
          <a:off x="1098057" y="256768"/>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122A1C61-AB4E-440B-AD94-2178453C6C21}">
      <dsp:nvSpPr>
        <dsp:cNvPr id="0" name=""/>
        <dsp:cNvSpPr/>
      </dsp:nvSpPr>
      <dsp:spPr>
        <a:xfrm>
          <a:off x="1288371" y="447077"/>
          <a:ext cx="525615" cy="52561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2932455-541C-4FF4-8962-495B974B874C}">
      <dsp:nvSpPr>
        <dsp:cNvPr id="0" name=""/>
        <dsp:cNvSpPr/>
      </dsp:nvSpPr>
      <dsp:spPr>
        <a:xfrm>
          <a:off x="2317313" y="441005"/>
          <a:ext cx="2777363" cy="537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NB Power has received 22,000 registrations since Sept. 28, 2022, for the </a:t>
          </a:r>
          <a:r>
            <a:rPr lang="en-US" sz="1400" b="0" i="0" u="sng" kern="1200" dirty="0">
              <a:hlinkClick xmlns:r="http://schemas.openxmlformats.org/officeDocument/2006/relationships" r:id="rId2"/>
            </a:rPr>
            <a:t>Enhanced Energy Savings Program (EESP)</a:t>
          </a:r>
          <a:r>
            <a:rPr lang="en-US" sz="1400" b="0" i="0" kern="1200" dirty="0"/>
            <a:t> threshold of earning $70,000 or less. </a:t>
          </a:r>
          <a:endParaRPr lang="en-US" sz="1400" kern="1200" dirty="0"/>
        </a:p>
      </dsp:txBody>
      <dsp:txXfrm>
        <a:off x="2317313" y="441005"/>
        <a:ext cx="2777363" cy="537758"/>
      </dsp:txXfrm>
    </dsp:sp>
    <dsp:sp modelId="{83649780-5971-4362-B6D6-5E5D7508D58C}">
      <dsp:nvSpPr>
        <dsp:cNvPr id="0" name=""/>
        <dsp:cNvSpPr/>
      </dsp:nvSpPr>
      <dsp:spPr>
        <a:xfrm>
          <a:off x="5466880" y="256768"/>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ADC79049-0EA4-40DF-A576-121DC0BD5F3B}">
      <dsp:nvSpPr>
        <dsp:cNvPr id="0" name=""/>
        <dsp:cNvSpPr/>
      </dsp:nvSpPr>
      <dsp:spPr>
        <a:xfrm>
          <a:off x="5657189" y="447077"/>
          <a:ext cx="525615" cy="52561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731C1A-0E20-4297-8525-10964D33C69E}">
      <dsp:nvSpPr>
        <dsp:cNvPr id="0" name=""/>
        <dsp:cNvSpPr/>
      </dsp:nvSpPr>
      <dsp:spPr>
        <a:xfrm>
          <a:off x="6508339" y="154486"/>
          <a:ext cx="2987814" cy="1334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Currently, there are 16,000 households on the waitlist for this program. The current rate of home retrofits under the EESP suggests it would take well beyond 2025 to reach all the homes on the waitlist. </a:t>
          </a:r>
          <a:endParaRPr lang="en-US" sz="1400" kern="1200" dirty="0"/>
        </a:p>
      </dsp:txBody>
      <dsp:txXfrm>
        <a:off x="6508339" y="154486"/>
        <a:ext cx="2987814" cy="1334238"/>
      </dsp:txXfrm>
    </dsp:sp>
    <dsp:sp modelId="{E7539523-DAEB-425E-AA72-C96B6F5D2FEA}">
      <dsp:nvSpPr>
        <dsp:cNvPr id="0" name=""/>
        <dsp:cNvSpPr/>
      </dsp:nvSpPr>
      <dsp:spPr>
        <a:xfrm>
          <a:off x="1050263" y="2550080"/>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C31D1114-936B-45FB-AD9A-C734DE43CE1D}">
      <dsp:nvSpPr>
        <dsp:cNvPr id="0" name=""/>
        <dsp:cNvSpPr/>
      </dsp:nvSpPr>
      <dsp:spPr>
        <a:xfrm>
          <a:off x="1240577" y="2785245"/>
          <a:ext cx="525615" cy="525615"/>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53767D-90B6-476D-821A-7F369B579C2A}">
      <dsp:nvSpPr>
        <dsp:cNvPr id="0" name=""/>
        <dsp:cNvSpPr/>
      </dsp:nvSpPr>
      <dsp:spPr>
        <a:xfrm>
          <a:off x="2247793" y="2211738"/>
          <a:ext cx="2916404" cy="265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The provincial government or foundations should fund the development of a grassroots organization network to work with NB Power to get training and help with boots on the ground to implement energy efficiency programs and address the backlog of customers.</a:t>
          </a:r>
        </a:p>
      </dsp:txBody>
      <dsp:txXfrm>
        <a:off x="2247793" y="2211738"/>
        <a:ext cx="2916404" cy="2655698"/>
      </dsp:txXfrm>
    </dsp:sp>
    <dsp:sp modelId="{302ABA61-1055-443F-90B6-1EC54E7E2656}">
      <dsp:nvSpPr>
        <dsp:cNvPr id="0" name=""/>
        <dsp:cNvSpPr/>
      </dsp:nvSpPr>
      <dsp:spPr>
        <a:xfrm>
          <a:off x="5536400" y="2615537"/>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915AE6BE-1E32-4E53-B368-35384C53AF10}">
      <dsp:nvSpPr>
        <dsp:cNvPr id="0" name=""/>
        <dsp:cNvSpPr/>
      </dsp:nvSpPr>
      <dsp:spPr>
        <a:xfrm>
          <a:off x="5726709" y="2805849"/>
          <a:ext cx="525615" cy="525615"/>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AC3DEAA-535A-45F7-A82D-FDD2719B19C0}">
      <dsp:nvSpPr>
        <dsp:cNvPr id="0" name=""/>
        <dsp:cNvSpPr/>
      </dsp:nvSpPr>
      <dsp:spPr>
        <a:xfrm>
          <a:off x="6712969" y="2421821"/>
          <a:ext cx="3059972" cy="2219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NB Power should publish case studies on customers who participated in the program. Include reporting on discrete efficiency metrics such as the amount of money and greenhouse gas emissions saved from switching to a heat pump and increasing energy efficiency in the home.</a:t>
          </a:r>
        </a:p>
      </dsp:txBody>
      <dsp:txXfrm>
        <a:off x="6712969" y="2421821"/>
        <a:ext cx="3059972" cy="221907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bpower.com/media/1492469/nb-power-annual-report-2022-23.pdf"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allnewbrunswick.com/headlines?lineup=new_brunswick&amp;story_key=MTYzMDEx" TargetMode="External"/><Relationship Id="rId4" Type="http://schemas.openxmlformats.org/officeDocument/2006/relationships/hyperlink" Target="https://www.cbc.ca/news/canada/new-brunswick/lepreau-maintenance-outage-1.6852499"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Sets an emissions standard: Any unit must generate electricity that complies with an annual average emissions standard of 30 metric tonnes of CO</a:t>
            </a:r>
            <a:r>
              <a:rPr lang="en-US" baseline="-25000"/>
              <a:t>2</a:t>
            </a:r>
            <a:r>
              <a:rPr lang="en-US"/>
              <a:t> per gigawatt-hour (30 t/GWh) on an annual basis.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Replacing the Coal phase out by 2030</a:t>
            </a:r>
            <a:endParaRPr/>
          </a:p>
          <a:p>
            <a:pPr marL="0" marR="0" lvl="0" indent="0" algn="l" rtl="0">
              <a:lnSpc>
                <a:spcPct val="100000"/>
              </a:lnSpc>
              <a:spcBef>
                <a:spcPts val="0"/>
              </a:spcBef>
              <a:spcAft>
                <a:spcPts val="0"/>
              </a:spcAft>
              <a:buClr>
                <a:schemeClr val="dk1"/>
              </a:buClr>
              <a:buSzPts val="1200"/>
              <a:buFont typeface="Calibri"/>
              <a:buNone/>
            </a:pPr>
            <a:r>
              <a:rPr lang="en-US"/>
              <a:t>“Identify the role of renewable energy, including distributed energy that may support the electricity grid, lower peak demand, and provide capacity support.”</a:t>
            </a:r>
            <a:endParaRPr/>
          </a:p>
          <a:p>
            <a:pPr marL="0" marR="0" lvl="0" indent="0" algn="l" rtl="0">
              <a:lnSpc>
                <a:spcPct val="100000"/>
              </a:lnSpc>
              <a:spcBef>
                <a:spcPts val="0"/>
              </a:spcBef>
              <a:spcAft>
                <a:spcPts val="0"/>
              </a:spcAft>
              <a:buClr>
                <a:schemeClr val="dk1"/>
              </a:buClr>
              <a:buSzPts val="1200"/>
              <a:buFont typeface="Calibri"/>
              <a:buNone/>
            </a:pPr>
            <a:r>
              <a:rPr lang="en-US"/>
              <a:t>This value corresponds to the emissions efficiency of natural gas generation combined with carbon capture and storage (CCS) at a 95% capture rate, a goal that CCS experts and suppliers have verified as achievable by the year 2035.</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
        <p:nvSpPr>
          <p:cNvPr id="93" name="Google Shape;9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Renewable energy (wind and solar) are abundant in supply, but are they the most cost-effective option?</a:t>
            </a:r>
            <a:endParaRPr/>
          </a:p>
          <a:p>
            <a:pPr marL="0" lvl="0" indent="0" algn="l" rtl="0">
              <a:spcBef>
                <a:spcPts val="0"/>
              </a:spcBef>
              <a:spcAft>
                <a:spcPts val="0"/>
              </a:spcAft>
              <a:buNone/>
            </a:pPr>
            <a:endParaRPr/>
          </a:p>
          <a:p>
            <a:pPr marL="0" lvl="0" indent="0" algn="l" rtl="0">
              <a:spcBef>
                <a:spcPts val="0"/>
              </a:spcBef>
              <a:spcAft>
                <a:spcPts val="0"/>
              </a:spcAft>
              <a:buNone/>
            </a:pPr>
            <a:r>
              <a:rPr lang="en-US"/>
              <a:t>We need an electricity system capable of keeping us safe in extreme weather events and that doesn’t generate the pollution causing the problem or make other pollution problems worse</a:t>
            </a:r>
            <a:endParaRPr/>
          </a:p>
          <a:p>
            <a:pPr marL="0" lvl="0" indent="0" algn="l" rtl="0">
              <a:spcBef>
                <a:spcPts val="0"/>
              </a:spcBef>
              <a:spcAft>
                <a:spcPts val="0"/>
              </a:spcAft>
              <a:buNone/>
            </a:pPr>
            <a:r>
              <a:rPr lang="en-US"/>
              <a:t>Regarding energy security and cost-effectiveness, it is essential to adopt a portfolio approach. This entails prioritizing cost-effective and scalable renewable sources like wind and solar power and dedicating resources to enhance reliability through investments in battery storage to mitigate risks.</a:t>
            </a:r>
            <a:endParaRPr/>
          </a:p>
          <a:p>
            <a:pPr marL="0" lvl="0" indent="0" algn="l" rtl="0">
              <a:spcBef>
                <a:spcPts val="0"/>
              </a:spcBef>
              <a:spcAft>
                <a:spcPts val="0"/>
              </a:spcAft>
              <a:buNone/>
            </a:pPr>
            <a:endParaRPr/>
          </a:p>
        </p:txBody>
      </p:sp>
      <p:sp>
        <p:nvSpPr>
          <p:cNvPr id="112" name="Google Shape;11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7" name="Google Shape;12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For New Brunswick ratepayers</a:t>
            </a:r>
            <a:endParaRPr/>
          </a:p>
          <a:p>
            <a:pPr marL="0" lvl="0" indent="0" algn="l" rtl="0">
              <a:spcBef>
                <a:spcPts val="0"/>
              </a:spcBef>
              <a:spcAft>
                <a:spcPts val="0"/>
              </a:spcAft>
              <a:buNone/>
            </a:pPr>
            <a:r>
              <a:rPr lang="en-US"/>
              <a:t>Push for a portfolio approach prioritizing renewables as they are economically-sustainable</a:t>
            </a:r>
            <a:endParaRPr/>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E101A"/>
              </a:buClr>
              <a:buSzPts val="1800"/>
              <a:buFont typeface="Arial"/>
              <a:buNone/>
            </a:pPr>
            <a:r>
              <a:rPr lang="en-US" sz="1800" b="0" i="0" u="none" strike="noStrike" dirty="0">
                <a:solidFill>
                  <a:srgbClr val="0E101A"/>
                </a:solidFill>
                <a:latin typeface="Arial"/>
                <a:ea typeface="Arial"/>
                <a:cs typeface="Arial"/>
                <a:sym typeface="Arial"/>
              </a:rPr>
              <a:t>NB Power reported a net loss of $43 million in its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2023 annual report</a:t>
            </a:r>
            <a:r>
              <a:rPr lang="en-US" sz="1800" b="0" i="0" u="none" strike="noStrike" dirty="0">
                <a:solidFill>
                  <a:srgbClr val="0E101A"/>
                </a:solidFill>
                <a:latin typeface="Arial"/>
                <a:ea typeface="Arial"/>
                <a:cs typeface="Arial"/>
                <a:sym typeface="Arial"/>
              </a:rPr>
              <a:t>, a significant drop from the $80 million profit the year before, primarily due to outages at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a:t>
            </a:r>
            <a:endParaRPr sz="2800" dirty="0"/>
          </a:p>
          <a:p>
            <a:pPr marL="0" lvl="0" indent="0" algn="l" rtl="0">
              <a:spcBef>
                <a:spcPts val="0"/>
              </a:spcBef>
              <a:spcAft>
                <a:spcPts val="0"/>
              </a:spcAft>
              <a:buNone/>
            </a:pPr>
            <a:r>
              <a:rPr lang="en-US" sz="2800" dirty="0"/>
              <a:t>One-direction flow</a:t>
            </a:r>
            <a:endParaRPr dirty="0"/>
          </a:p>
          <a:p>
            <a:pPr marL="0" lvl="0" indent="0" algn="l" rtl="0">
              <a:spcBef>
                <a:spcPts val="0"/>
              </a:spcBef>
              <a:spcAft>
                <a:spcPts val="0"/>
              </a:spcAft>
              <a:buNone/>
            </a:pPr>
            <a:endParaRPr sz="2800" dirty="0"/>
          </a:p>
          <a:p>
            <a:pPr marL="0" lvl="0" indent="0" algn="l" rtl="0">
              <a:spcBef>
                <a:spcPts val="0"/>
              </a:spcBef>
              <a:spcAft>
                <a:spcPts val="0"/>
              </a:spcAft>
              <a:buNone/>
            </a:pPr>
            <a:r>
              <a:rPr lang="en-US" sz="2800" dirty="0"/>
              <a:t>Economies of scale</a:t>
            </a:r>
            <a:endParaRPr dirty="0"/>
          </a:p>
          <a:p>
            <a:pPr marL="0" lvl="0" indent="0" algn="l" rtl="0">
              <a:spcBef>
                <a:spcPts val="0"/>
              </a:spcBef>
              <a:spcAft>
                <a:spcPts val="0"/>
              </a:spcAft>
              <a:buNone/>
            </a:pPr>
            <a:endParaRPr sz="1800" b="0" i="0" u="none" strike="noStrike" dirty="0">
              <a:solidFill>
                <a:srgbClr val="0E101A"/>
              </a:solidFill>
              <a:latin typeface="Arial"/>
              <a:ea typeface="Arial"/>
              <a:cs typeface="Arial"/>
              <a:sym typeface="Arial"/>
            </a:endParaRPr>
          </a:p>
          <a:p>
            <a:pPr marL="0" lvl="0" indent="0" algn="l" rtl="0">
              <a:spcBef>
                <a:spcPts val="0"/>
              </a:spcBef>
              <a:spcAft>
                <a:spcPts val="0"/>
              </a:spcAft>
              <a:buNone/>
            </a:pPr>
            <a:endParaRPr sz="1800" b="0" i="0" u="none" strike="noStrike" dirty="0">
              <a:solidFill>
                <a:srgbClr val="0E101A"/>
              </a:solidFill>
              <a:latin typeface="Arial"/>
              <a:ea typeface="Arial"/>
              <a:cs typeface="Arial"/>
              <a:sym typeface="Arial"/>
            </a:endParaRPr>
          </a:p>
          <a:p>
            <a:pPr marL="0" lvl="0" indent="0" algn="l" rtl="0">
              <a:spcBef>
                <a:spcPts val="0"/>
              </a:spcBef>
              <a:spcAft>
                <a:spcPts val="0"/>
              </a:spcAft>
              <a:buNone/>
            </a:pPr>
            <a:r>
              <a:rPr lang="en-US" sz="1800" b="0" i="0" u="none" strike="noStrike" dirty="0">
                <a:solidFill>
                  <a:srgbClr val="0E101A"/>
                </a:solidFill>
                <a:latin typeface="Arial"/>
                <a:ea typeface="Arial"/>
                <a:cs typeface="Arial"/>
                <a:sym typeface="Arial"/>
              </a:rPr>
              <a:t>Historically, NB Power’s financial struggles have been exacerbated by breakdowns at both the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stations. NB Power reported a net loss of $43 million in its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2023 annual report</a:t>
            </a:r>
            <a:r>
              <a:rPr lang="en-US" sz="1800" b="0" i="0" u="none" strike="noStrike" dirty="0">
                <a:solidFill>
                  <a:srgbClr val="0E101A"/>
                </a:solidFill>
                <a:latin typeface="Arial"/>
                <a:ea typeface="Arial"/>
                <a:cs typeface="Arial"/>
                <a:sym typeface="Arial"/>
              </a:rPr>
              <a:t>, a significant drop from the $80 million profit the year before. In spite of increased revenues from out-of-province sales and higher export prices, NB Power's expenses have risen substantially, impacting its overall financial performance.</a:t>
            </a:r>
            <a:endParaRPr dirty="0"/>
          </a:p>
          <a:p>
            <a:pPr marL="0" lvl="0" indent="0" algn="l" rtl="0">
              <a:spcBef>
                <a:spcPts val="0"/>
              </a:spcBef>
              <a:spcAft>
                <a:spcPts val="0"/>
              </a:spcAft>
              <a:buNone/>
            </a:pPr>
            <a:br>
              <a:rPr lang="en-US" dirty="0"/>
            </a:br>
            <a:endParaRPr dirty="0"/>
          </a:p>
          <a:p>
            <a:pPr marL="0" lvl="0" indent="0" algn="l" rtl="0">
              <a:spcBef>
                <a:spcPts val="0"/>
              </a:spcBef>
              <a:spcAft>
                <a:spcPts val="0"/>
              </a:spcAft>
              <a:buNone/>
            </a:pPr>
            <a:r>
              <a:rPr lang="en-US" sz="1800" b="0" i="0" u="none" strike="noStrike" dirty="0">
                <a:solidFill>
                  <a:srgbClr val="0E101A"/>
                </a:solidFill>
                <a:latin typeface="Arial"/>
                <a:ea typeface="Arial"/>
                <a:cs typeface="Arial"/>
                <a:sym typeface="Arial"/>
              </a:rPr>
              <a:t>Several factors, including the outages at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Stations, contribute to this.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has had five outages since 2018, all of which have surpassed budget expectations. During the ten years since the facility's 2012 refurbishment, the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Nuclear Generating Station has experienced over</a:t>
            </a:r>
            <a:r>
              <a:rPr lang="en-US" sz="1800" b="0" i="0" u="sng" strike="noStrike" dirty="0">
                <a:solidFill>
                  <a:srgbClr val="4A6EE0"/>
                </a:solidFill>
                <a:latin typeface="Arial"/>
                <a:ea typeface="Arial"/>
                <a:cs typeface="Arial"/>
                <a:sym typeface="Arial"/>
                <a:hlinkClick r:id="rId4">
                  <a:extLst>
                    <a:ext uri="{A12FA001-AC4F-418D-AE19-62706E023703}">
                      <ahyp:hlinkClr xmlns:ahyp="http://schemas.microsoft.com/office/drawing/2018/hyperlinkcolor" val="tx"/>
                    </a:ext>
                  </a:extLst>
                </a:hlinkClick>
              </a:rPr>
              <a:t> 800 days of lost production</a:t>
            </a:r>
            <a:r>
              <a:rPr lang="en-US" sz="1800" b="0" i="0" u="none" strike="noStrike" dirty="0">
                <a:solidFill>
                  <a:srgbClr val="0E101A"/>
                </a:solidFill>
                <a:latin typeface="Arial"/>
                <a:ea typeface="Arial"/>
                <a:cs typeface="Arial"/>
                <a:sym typeface="Arial"/>
              </a:rPr>
              <a:t> due to planned and unplanned outages. From NB Power’s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2022/2023 annual report</a:t>
            </a:r>
            <a:r>
              <a:rPr lang="en-US" sz="1800" b="0" i="0" u="none" strike="noStrike" dirty="0">
                <a:solidFill>
                  <a:srgbClr val="0E101A"/>
                </a:solidFill>
                <a:latin typeface="Arial"/>
                <a:ea typeface="Arial"/>
                <a:cs typeface="Arial"/>
                <a:sym typeface="Arial"/>
              </a:rPr>
              <a:t>, </a:t>
            </a:r>
            <a:r>
              <a:rPr lang="en-US" sz="1800" b="0" i="0" u="none" strike="noStrike" dirty="0" err="1">
                <a:solidFill>
                  <a:srgbClr val="0E101A"/>
                </a:solidFill>
                <a:latin typeface="Arial"/>
                <a:ea typeface="Arial"/>
                <a:cs typeface="Arial"/>
                <a:sym typeface="Arial"/>
              </a:rPr>
              <a:t>Lepreau's</a:t>
            </a:r>
            <a:r>
              <a:rPr lang="en-US" sz="1800" b="0" i="0" u="none" strike="noStrike" dirty="0">
                <a:solidFill>
                  <a:srgbClr val="0E101A"/>
                </a:solidFill>
                <a:latin typeface="Arial"/>
                <a:ea typeface="Arial"/>
                <a:cs typeface="Arial"/>
                <a:sym typeface="Arial"/>
              </a:rPr>
              <a:t> production fell to 56.6 per cent of its potential, down from 87.7 per cent the previous year. The Bayside Generating Station experienced a major failure in January 2022, which forced it to go offline. The station then remained inactive for nearly a year, contributing to a</a:t>
            </a:r>
            <a:r>
              <a:rPr lang="en-US" sz="1800" b="0" i="0" u="sng" strike="noStrike" dirty="0">
                <a:solidFill>
                  <a:srgbClr val="4A6EE0"/>
                </a:solidFill>
                <a:latin typeface="Arial"/>
                <a:ea typeface="Arial"/>
                <a:cs typeface="Arial"/>
                <a:sym typeface="Arial"/>
                <a:hlinkClick r:id="rId5">
                  <a:extLst>
                    <a:ext uri="{A12FA001-AC4F-418D-AE19-62706E023703}">
                      <ahyp:hlinkClr xmlns:ahyp="http://schemas.microsoft.com/office/drawing/2018/hyperlinkcolor" val="tx"/>
                    </a:ext>
                  </a:extLst>
                </a:hlinkClick>
              </a:rPr>
              <a:t> supply cost increase of $295 million</a:t>
            </a:r>
            <a:r>
              <a:rPr lang="en-US" sz="1800" b="0" i="0" u="none" strike="noStrike" dirty="0">
                <a:solidFill>
                  <a:srgbClr val="0E101A"/>
                </a:solidFill>
                <a:latin typeface="Arial"/>
                <a:ea typeface="Arial"/>
                <a:cs typeface="Arial"/>
                <a:sym typeface="Arial"/>
              </a:rPr>
              <a:t>.  </a:t>
            </a:r>
            <a:endParaRPr dirty="0"/>
          </a:p>
          <a:p>
            <a:pPr marL="0" lvl="0" indent="0" algn="l" rtl="0">
              <a:spcBef>
                <a:spcPts val="0"/>
              </a:spcBef>
              <a:spcAft>
                <a:spcPts val="0"/>
              </a:spcAft>
              <a:buNone/>
            </a:pPr>
            <a:endParaRPr dirty="0"/>
          </a:p>
        </p:txBody>
      </p:sp>
      <p:sp>
        <p:nvSpPr>
          <p:cNvPr id="169" name="Google Shape;16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t>These resources can include renewable energy sources (e.g., solar panels, wind turbines), energy storage systems (e.g., batteries), and controllable loads (e.g., electric water heaters, electric vehicle chargers). </a:t>
            </a:r>
            <a:endParaRPr dirty="0"/>
          </a:p>
        </p:txBody>
      </p:sp>
      <p:sp>
        <p:nvSpPr>
          <p:cNvPr id="213" name="Google Shape;21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 DERs reduce reliance on the provincial electricity grid by supplying some or all the energy needed for a home, facility or business, which helps lower electricity bills</a:t>
            </a:r>
            <a:endParaRPr b="1"/>
          </a:p>
          <a:p>
            <a:pPr marL="0" marR="0" lvl="0" indent="0" algn="l" rtl="0">
              <a:lnSpc>
                <a:spcPct val="100000"/>
              </a:lnSpc>
              <a:spcBef>
                <a:spcPts val="0"/>
              </a:spcBef>
              <a:spcAft>
                <a:spcPts val="0"/>
              </a:spcAft>
              <a:buClr>
                <a:schemeClr val="dk1"/>
              </a:buClr>
              <a:buSzPts val="1200"/>
              <a:buFont typeface="Calibri"/>
              <a:buNone/>
            </a:pPr>
            <a:r>
              <a:rPr lang="en-US"/>
              <a:t>: DERs can be located close to urban centres, which limits the need for new or upgraded transmission lines</a:t>
            </a:r>
            <a:endParaRPr/>
          </a:p>
          <a:p>
            <a:pPr marL="0" marR="0" lvl="0" indent="0" algn="l" rtl="0">
              <a:lnSpc>
                <a:spcPct val="100000"/>
              </a:lnSpc>
              <a:spcBef>
                <a:spcPts val="0"/>
              </a:spcBef>
              <a:spcAft>
                <a:spcPts val="0"/>
              </a:spcAft>
              <a:buClr>
                <a:schemeClr val="dk1"/>
              </a:buClr>
              <a:buSzPts val="1200"/>
              <a:buFont typeface="Calibri"/>
              <a:buNone/>
            </a:pPr>
            <a:r>
              <a:rPr lang="en-US"/>
              <a:t>: DERs can be connected to the local or provincial grid, providing back-up power during emergencies</a:t>
            </a:r>
            <a:endParaRPr b="1"/>
          </a:p>
          <a:p>
            <a:pPr marL="0" marR="0" lvl="0" indent="0" algn="l" rtl="0">
              <a:lnSpc>
                <a:spcPct val="100000"/>
              </a:lnSpc>
              <a:spcBef>
                <a:spcPts val="0"/>
              </a:spcBef>
              <a:spcAft>
                <a:spcPts val="0"/>
              </a:spcAft>
              <a:buClr>
                <a:schemeClr val="dk1"/>
              </a:buClr>
              <a:buSzPts val="1200"/>
              <a:buFont typeface="Calibri"/>
              <a:buNone/>
            </a:pPr>
            <a:r>
              <a:rPr lang="en-US" b="1"/>
              <a:t>IESO’s Role in Integrating DERs</a:t>
            </a:r>
            <a:endParaRPr/>
          </a:p>
          <a:p>
            <a:pPr marL="0" lvl="0" indent="0" algn="l" rtl="0">
              <a:spcBef>
                <a:spcPts val="0"/>
              </a:spcBef>
              <a:spcAft>
                <a:spcPts val="0"/>
              </a:spcAft>
              <a:buNone/>
            </a:pPr>
            <a:endParaRPr/>
          </a:p>
          <a:p>
            <a:pPr marL="0" lvl="0" indent="-76200" algn="l" rtl="0">
              <a:spcBef>
                <a:spcPts val="0"/>
              </a:spcBef>
              <a:spcAft>
                <a:spcPts val="0"/>
              </a:spcAft>
              <a:buClr>
                <a:schemeClr val="dk1"/>
              </a:buClr>
              <a:buSzPts val="1200"/>
              <a:buFont typeface="Arial"/>
              <a:buChar char="•"/>
            </a:pPr>
            <a:r>
              <a:rPr lang="en-US" b="1"/>
              <a:t>Locating </a:t>
            </a:r>
            <a:r>
              <a:rPr lang="en-US"/>
              <a:t>Ontario’s DERs and driving awareness of how much energy they can provide</a:t>
            </a:r>
            <a:endParaRPr/>
          </a:p>
          <a:p>
            <a:pPr marL="0" lvl="0" indent="-76200" algn="l" rtl="0">
              <a:spcBef>
                <a:spcPts val="0"/>
              </a:spcBef>
              <a:spcAft>
                <a:spcPts val="0"/>
              </a:spcAft>
              <a:buClr>
                <a:schemeClr val="dk1"/>
              </a:buClr>
              <a:buSzPts val="1200"/>
              <a:buFont typeface="Arial"/>
              <a:buChar char="•"/>
            </a:pPr>
            <a:r>
              <a:rPr lang="en-US" b="1"/>
              <a:t>Funding </a:t>
            </a:r>
            <a:r>
              <a:rPr lang="en-US"/>
              <a:t>research that studies the integration of DERs into the provincial electricity system</a:t>
            </a:r>
            <a:endParaRPr/>
          </a:p>
          <a:p>
            <a:pPr marL="0" lvl="0" indent="-76200" algn="l" rtl="0">
              <a:spcBef>
                <a:spcPts val="0"/>
              </a:spcBef>
              <a:spcAft>
                <a:spcPts val="0"/>
              </a:spcAft>
              <a:buClr>
                <a:schemeClr val="dk1"/>
              </a:buClr>
              <a:buSzPts val="1200"/>
              <a:buFont typeface="Arial"/>
              <a:buChar char="•"/>
            </a:pPr>
            <a:r>
              <a:rPr lang="en-US" b="1"/>
              <a:t>Leveraging </a:t>
            </a:r>
            <a:r>
              <a:rPr lang="en-US"/>
              <a:t>DERs to drive affordability, reliability and operability</a:t>
            </a:r>
            <a:endParaRPr/>
          </a:p>
          <a:p>
            <a:pPr marL="0" lvl="0" indent="0" algn="l" rtl="0">
              <a:spcBef>
                <a:spcPts val="0"/>
              </a:spcBef>
              <a:spcAft>
                <a:spcPts val="0"/>
              </a:spcAft>
              <a:buNone/>
            </a:pPr>
            <a:endParaRPr/>
          </a:p>
          <a:p>
            <a:pPr marL="0" lvl="0" indent="0" algn="l" rtl="0">
              <a:spcBef>
                <a:spcPts val="0"/>
              </a:spcBef>
              <a:spcAft>
                <a:spcPts val="0"/>
              </a:spcAft>
              <a:buNone/>
            </a:pPr>
            <a:r>
              <a:rPr lang="en-US"/>
              <a:t>A distributed grid, also known as a decentralized or distributed energy system, offers numerous benefits that contribute to a more efficient, resilient, and sustainable energy infrastructure. Here are some of the key advantages of a distributed grid:</a:t>
            </a:r>
            <a:endParaRPr/>
          </a:p>
          <a:p>
            <a:pPr marL="0" lvl="0" indent="0" algn="l" rtl="0">
              <a:spcBef>
                <a:spcPts val="0"/>
              </a:spcBef>
              <a:spcAft>
                <a:spcPts val="0"/>
              </a:spcAft>
              <a:buNone/>
            </a:pPr>
            <a:r>
              <a:rPr lang="en-US" b="1"/>
              <a:t>Enhanced Energy Resilience: </a:t>
            </a:r>
            <a:r>
              <a:rPr lang="en-US"/>
              <a:t>Distributed grids are more resilient to disruptions, such as natural disasters, cyberattacks, or equipment failures, as they can continue to operate locally even when the central grid is affected. This improves energy reliability for communities and critical infrastructure.</a:t>
            </a:r>
            <a:endParaRPr/>
          </a:p>
          <a:p>
            <a:pPr marL="0" lvl="0" indent="0" algn="l" rtl="0">
              <a:spcBef>
                <a:spcPts val="0"/>
              </a:spcBef>
              <a:spcAft>
                <a:spcPts val="0"/>
              </a:spcAft>
              <a:buNone/>
            </a:pPr>
            <a:r>
              <a:rPr lang="en-US" b="1"/>
              <a:t>Reduced Energy Losses</a:t>
            </a:r>
            <a:r>
              <a:rPr lang="en-US"/>
              <a:t>: Distributed grids reduce energy losses associated with long-distance power transmission. Electricity generated and consumed locally minimizes the inefficiencies that occur during power transmission over long distances.</a:t>
            </a:r>
            <a:endParaRPr/>
          </a:p>
          <a:p>
            <a:pPr marL="0" lvl="0" indent="0" algn="l" rtl="0">
              <a:spcBef>
                <a:spcPts val="0"/>
              </a:spcBef>
              <a:spcAft>
                <a:spcPts val="0"/>
              </a:spcAft>
              <a:buNone/>
            </a:pPr>
            <a:r>
              <a:rPr lang="en-US" b="1"/>
              <a:t>Energy Equity: </a:t>
            </a:r>
            <a:r>
              <a:rPr lang="en-US"/>
              <a:t>Distributed grids can address energy equity issues by ensuring that all communities have access to reliable and affordable energy. They can support underserved areas and reduce energy poverty.</a:t>
            </a:r>
            <a:endParaRPr b="1"/>
          </a:p>
          <a:p>
            <a:pPr marL="0" lvl="0" indent="0" algn="l" rtl="0">
              <a:spcBef>
                <a:spcPts val="0"/>
              </a:spcBef>
              <a:spcAft>
                <a:spcPts val="0"/>
              </a:spcAft>
              <a:buNone/>
            </a:pPr>
            <a:r>
              <a:rPr lang="en-US" b="1"/>
              <a:t>Additional benefits: </a:t>
            </a:r>
            <a:r>
              <a:rPr lang="en-US"/>
              <a:t>Increased energy independence, integration of renewable energy, grid decentralization, local economic benefits, environmental sustainability, grid flexibility, technological innovation, more opportunities for demand response and efficiency, easier grid integration of electric vehicles (EVs)</a:t>
            </a:r>
            <a:endParaRPr/>
          </a:p>
          <a:p>
            <a:pPr marL="0" lvl="0" indent="0" algn="l" rtl="0">
              <a:spcBef>
                <a:spcPts val="0"/>
              </a:spcBef>
              <a:spcAft>
                <a:spcPts val="0"/>
              </a:spcAft>
              <a:buNone/>
            </a:pPr>
            <a:endParaRPr/>
          </a:p>
          <a:p>
            <a:pPr marL="342900" lvl="0" indent="-342900" algn="l" rtl="0">
              <a:spcBef>
                <a:spcPts val="0"/>
              </a:spcBef>
              <a:spcAft>
                <a:spcPts val="0"/>
              </a:spcAft>
              <a:buClr>
                <a:schemeClr val="dk1"/>
              </a:buClr>
              <a:buSzPts val="1200"/>
              <a:buFont typeface="Calibri"/>
              <a:buAutoNum type="arabicPeriod"/>
            </a:pPr>
            <a:r>
              <a:rPr lang="en-US"/>
              <a:t>NB Power and Siemens Partnered with more than 400 Shediac homeowners to install and test energy technology that includes solar and battery energy storage systems, and smart thermostats.</a:t>
            </a:r>
            <a:endParaRPr/>
          </a:p>
          <a:p>
            <a:pPr marL="342900" lvl="0" indent="-266700" algn="l" rtl="0">
              <a:spcBef>
                <a:spcPts val="0"/>
              </a:spcBef>
              <a:spcAft>
                <a:spcPts val="0"/>
              </a:spcAft>
              <a:buClr>
                <a:schemeClr val="dk1"/>
              </a:buClr>
              <a:buSzPts val="1200"/>
              <a:buFont typeface="Calibri"/>
              <a:buNone/>
            </a:pPr>
            <a:endParaRPr/>
          </a:p>
          <a:p>
            <a:pPr marL="342900" lvl="0" indent="-342900" algn="l" rtl="0">
              <a:spcBef>
                <a:spcPts val="0"/>
              </a:spcBef>
              <a:spcAft>
                <a:spcPts val="0"/>
              </a:spcAft>
              <a:buClr>
                <a:schemeClr val="dk1"/>
              </a:buClr>
              <a:buSzPts val="1200"/>
              <a:buFont typeface="Calibri"/>
              <a:buAutoNum type="arabicPeriod"/>
            </a:pPr>
            <a:r>
              <a:rPr lang="en-US"/>
              <a:t>Built two of New Brunswick’s first net-zero commercial buildings.</a:t>
            </a:r>
            <a:endParaRPr/>
          </a:p>
          <a:p>
            <a:pPr marL="342900" lvl="0" indent="-266700" algn="l" rtl="0">
              <a:spcBef>
                <a:spcPts val="0"/>
              </a:spcBef>
              <a:spcAft>
                <a:spcPts val="0"/>
              </a:spcAft>
              <a:buClr>
                <a:schemeClr val="dk1"/>
              </a:buClr>
              <a:buSzPts val="1200"/>
              <a:buFont typeface="Calibri"/>
              <a:buNone/>
            </a:pPr>
            <a:endParaRPr/>
          </a:p>
          <a:p>
            <a:pPr marL="342900" lvl="0" indent="-342900" algn="l" rtl="0">
              <a:spcBef>
                <a:spcPts val="0"/>
              </a:spcBef>
              <a:spcAft>
                <a:spcPts val="0"/>
              </a:spcAft>
              <a:buClr>
                <a:schemeClr val="dk1"/>
              </a:buClr>
              <a:buSzPts val="1200"/>
              <a:buFont typeface="Calibri"/>
              <a:buAutoNum type="arabicPeriod"/>
            </a:pPr>
            <a:r>
              <a:rPr lang="en-US"/>
              <a:t>NB Power’s first grid-connected solar farm (1.63 MW) designed to provide clean electricity to the two net-zero commercial buildings with excess electricity flowing into the community via the distribution system.</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01" name="Google Shape;30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Atlantic Loop is not a silo</a:t>
            </a:r>
            <a:endParaRPr/>
          </a:p>
          <a:p>
            <a:pPr marL="0" lvl="0" indent="0" algn="l" rtl="0">
              <a:spcBef>
                <a:spcPts val="0"/>
              </a:spcBef>
              <a:spcAft>
                <a:spcPts val="0"/>
              </a:spcAft>
              <a:buNone/>
            </a:pP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estimated capital cost of $6-8 billion USD to build a 2 gigawatt (GW) HVDC connector between Nova Scotia and Massachusetts can be supported through system and greenhouse gas reduction benefits alone, which could deliver upwards of $780m in benefits to the region </a:t>
            </a:r>
            <a:r>
              <a:rPr lang="en-US" i="1">
                <a:latin typeface="arial"/>
                <a:ea typeface="arial"/>
                <a:cs typeface="arial"/>
                <a:sym typeface="arial"/>
              </a:rPr>
              <a:t>per year</a:t>
            </a:r>
            <a:r>
              <a:rPr lang="en-US">
                <a:latin typeface="arial"/>
                <a:ea typeface="arial"/>
                <a:cs typeface="arial"/>
                <a:sym typeface="arial"/>
              </a:rPr>
              <a:t>. Economic development benefits, which were not quantified, easily move this proposal beyond break-even into positive value creation.</a:t>
            </a: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reliability and efficiency advantages of connecting these two regions will benefit ratepayers on both sides of the border. Similarly, offshore wind development opportunities in both markets will benefit by reducing revenue risk, socializing transmission costs across a broader set of projects, and substantially minimizing impacts to the environment and other ocean users. We expect these improved commercial conditions to attract more offshore wind development than would otherwise be achieved, which will unlock further cost reductions and ratepayer benefits through economies of scale.</a:t>
            </a: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cost savings associated with consistent application of high-voltage direct current (HVDC) technology provides greater scalability while also enabling some of the key system benefits associated with interregional transmission, such as the ability to dynamically control power flows for bi-directional energy transfer. While alternating current (HVAC) technology can be slightly more cost effective in some circumstances, their larger footprint requirements reduce some of the stakeholder benefits of the proposal and they are unsuitable for development further from shore.</a:t>
            </a:r>
            <a:endParaRPr/>
          </a:p>
          <a:p>
            <a:pPr marL="0" lvl="0" indent="0" algn="l" rtl="0">
              <a:spcBef>
                <a:spcPts val="0"/>
              </a:spcBef>
              <a:spcAft>
                <a:spcPts val="0"/>
              </a:spcAft>
              <a:buNone/>
            </a:pPr>
            <a:endParaRPr/>
          </a:p>
        </p:txBody>
      </p:sp>
      <p:sp>
        <p:nvSpPr>
          <p:cNvPr id="311" name="Google Shape;31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job must be to minimize the social, environmental and cost impacts of our electricity</a:t>
            </a:r>
            <a:endParaRPr/>
          </a:p>
          <a:p>
            <a:pPr marL="0" lvl="0" indent="0" algn="l" rtl="0">
              <a:spcBef>
                <a:spcPts val="0"/>
              </a:spcBef>
              <a:spcAft>
                <a:spcPts val="0"/>
              </a:spcAft>
              <a:buNone/>
            </a:pPr>
            <a:r>
              <a:rPr lang="en-US"/>
              <a:t>decisions on those who can least afford it</a:t>
            </a:r>
            <a:endParaRPr/>
          </a:p>
          <a:p>
            <a:pPr marL="0" lvl="0" indent="0" algn="l" rtl="0">
              <a:spcBef>
                <a:spcPts val="0"/>
              </a:spcBef>
              <a:spcAft>
                <a:spcPts val="0"/>
              </a:spcAft>
              <a:buNone/>
            </a:pPr>
            <a:r>
              <a:rPr lang="en-US"/>
              <a:t>Getting our electricity system decisions wrong puts our citizens at risk, especially if we don’t</a:t>
            </a:r>
            <a:endParaRPr/>
          </a:p>
          <a:p>
            <a:pPr marL="0" lvl="0" indent="0" algn="l" rtl="0">
              <a:spcBef>
                <a:spcPts val="0"/>
              </a:spcBef>
              <a:spcAft>
                <a:spcPts val="0"/>
              </a:spcAft>
              <a:buNone/>
            </a:pPr>
            <a:r>
              <a:rPr lang="en-US"/>
              <a:t>aggressively pursue energy efficiency</a:t>
            </a:r>
            <a:endParaRPr/>
          </a:p>
          <a:p>
            <a:pPr marL="0" lvl="0" indent="0" algn="l" rtl="0">
              <a:spcBef>
                <a:spcPts val="0"/>
              </a:spcBef>
              <a:spcAft>
                <a:spcPts val="0"/>
              </a:spcAft>
              <a:buNone/>
            </a:pPr>
            <a:r>
              <a:rPr lang="en-US"/>
              <a:t>A deeper understanding of </a:t>
            </a:r>
            <a:endParaRPr/>
          </a:p>
          <a:p>
            <a:pPr marL="0" lvl="0" indent="0" algn="l" rtl="0">
              <a:spcBef>
                <a:spcPts val="0"/>
              </a:spcBef>
              <a:spcAft>
                <a:spcPts val="0"/>
              </a:spcAft>
              <a:buNone/>
            </a:pPr>
            <a:endParaRPr/>
          </a:p>
        </p:txBody>
      </p:sp>
      <p:sp>
        <p:nvSpPr>
          <p:cNvPr id="318" name="Google Shape;31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FF0000"/>
              </a:buClr>
              <a:buSzPts val="1200"/>
              <a:buFont typeface="Arial"/>
              <a:buChar char="•"/>
            </a:pPr>
            <a:r>
              <a:rPr lang="en-US" sz="1200" b="0" i="0" u="none" strike="noStrike">
                <a:solidFill>
                  <a:srgbClr val="FF0000"/>
                </a:solidFill>
              </a:rPr>
              <a:t>What happens when you finish addressing the low-income residents???</a:t>
            </a:r>
            <a:endParaRPr/>
          </a:p>
          <a:p>
            <a:pPr marL="285750" lvl="0" indent="-209550" algn="l" rtl="0">
              <a:spcBef>
                <a:spcPts val="0"/>
              </a:spcBef>
              <a:spcAft>
                <a:spcPts val="0"/>
              </a:spcAft>
              <a:buClr>
                <a:schemeClr val="dk1"/>
              </a:buClr>
              <a:buSzPts val="1200"/>
              <a:buFont typeface="Arial"/>
              <a:buNone/>
            </a:pPr>
            <a:endParaRPr sz="1200" b="0" i="0" u="none" strike="noStrike">
              <a:solidFill>
                <a:srgbClr val="FF0000"/>
              </a:solidFill>
            </a:endParaRPr>
          </a:p>
          <a:p>
            <a:pPr marL="285750" lvl="0" indent="-285750" algn="l" rtl="0">
              <a:spcBef>
                <a:spcPts val="0"/>
              </a:spcBef>
              <a:spcAft>
                <a:spcPts val="0"/>
              </a:spcAft>
              <a:buClr>
                <a:srgbClr val="FF0000"/>
              </a:buClr>
              <a:buSzPts val="1200"/>
              <a:buFont typeface="Arial"/>
              <a:buChar char="•"/>
            </a:pPr>
            <a:r>
              <a:rPr lang="en-US" sz="1200" b="0" i="0" u="none" strike="noStrike">
                <a:solidFill>
                  <a:srgbClr val="FF0000"/>
                </a:solidFill>
              </a:rPr>
              <a:t>You can make $85K a year but be a family of 5</a:t>
            </a:r>
            <a:endParaRPr/>
          </a:p>
          <a:p>
            <a:pPr marL="0" lvl="0" indent="0" algn="l" rtl="0">
              <a:spcBef>
                <a:spcPts val="0"/>
              </a:spcBef>
              <a:spcAft>
                <a:spcPts val="0"/>
              </a:spcAft>
              <a:buNone/>
            </a:pPr>
            <a:r>
              <a:rPr lang="en-US" b="0" i="0" u="none" strike="noStrike">
                <a:solidFill>
                  <a:srgbClr val="000000"/>
                </a:solidFill>
              </a:rPr>
              <a:t> this six per cent threshold is an oversimplified approach to identifying those living in energy poverty. </a:t>
            </a:r>
            <a:endParaRPr/>
          </a:p>
          <a:p>
            <a:pPr marL="0" marR="0" lvl="0" indent="0" algn="l" rtl="0">
              <a:lnSpc>
                <a:spcPct val="100000"/>
              </a:lnSpc>
              <a:spcBef>
                <a:spcPts val="0"/>
              </a:spcBef>
              <a:spcAft>
                <a:spcPts val="0"/>
              </a:spcAft>
              <a:buClr>
                <a:schemeClr val="dk1"/>
              </a:buClr>
              <a:buSzPts val="1200"/>
              <a:buFont typeface="Calibri"/>
              <a:buNone/>
            </a:pPr>
            <a:r>
              <a:rPr lang="en-US"/>
              <a:t>A complete/widely accepted: a comprehensive and accessible program.</a:t>
            </a:r>
            <a:endParaRPr/>
          </a:p>
          <a:p>
            <a:pPr marL="0" lvl="0" indent="0" algn="l" rtl="0">
              <a:spcBef>
                <a:spcPts val="0"/>
              </a:spcBef>
              <a:spcAft>
                <a:spcPts val="0"/>
              </a:spcAft>
              <a:buNone/>
            </a:pPr>
            <a:endParaRPr/>
          </a:p>
        </p:txBody>
      </p:sp>
      <p:sp>
        <p:nvSpPr>
          <p:cNvPr id="325" name="Google Shape;32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a:latin typeface="Arial"/>
                <a:ea typeface="Arial"/>
                <a:cs typeface="Arial"/>
                <a:sym typeface="Arial"/>
              </a:rPr>
              <a:t>Currently, the EUB acts as an economic regulator, meaning </a:t>
            </a:r>
            <a:r>
              <a:rPr lang="en-US" sz="1200" b="0" i="0" u="none" strike="noStrike">
                <a:solidFill>
                  <a:srgbClr val="000000"/>
                </a:solidFill>
                <a:latin typeface="Arial"/>
                <a:ea typeface="Arial"/>
                <a:cs typeface="Arial"/>
                <a:sym typeface="Arial"/>
              </a:rPr>
              <a:t>only the effects of rate impacts are considered for all decisions. The Act should be modernized to include social and environmental concerns while addressing the newly proposed Clean Electricity Regulations by adding a net-zero mandate. This would give more flexibility to NB Power to assess different pathways towards net-zero.</a:t>
            </a:r>
            <a:endParaRPr/>
          </a:p>
          <a:p>
            <a:pPr marL="0" lvl="0" indent="0" algn="l" rtl="0">
              <a:spcBef>
                <a:spcPts val="0"/>
              </a:spcBef>
              <a:spcAft>
                <a:spcPts val="0"/>
              </a:spcAft>
              <a:buNone/>
            </a:pPr>
            <a:endParaRPr/>
          </a:p>
        </p:txBody>
      </p:sp>
      <p:sp>
        <p:nvSpPr>
          <p:cNvPr id="339" name="Google Shape;33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40040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27613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5199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12832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2592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61361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458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2018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6615082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483594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333084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467287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09238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708695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20894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5203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219760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aws-lois.justice.gc.ca/eng/regulations/SOR-2022-140/index.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2.gnb.ca/content/dam/gnb/Corporate/Promo/climate/climate-change-action-plan.pdf" TargetMode="External"/><Relationship Id="rId4" Type="http://schemas.openxmlformats.org/officeDocument/2006/relationships/hyperlink" Target="https://www.gazette.gc.ca/rp-pr/p1/2023/2023-08-19/html/reg1-eng.html"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conservationcouncil.ca/wp-content/uploads/2022/11/Electricity-Survey-Break-out-detail-CCNB-Nov-7.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nbpower.com/media/1492472/2023-integrated-resource-plan-en.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nservationcouncil.ca/wp-content/uploads/2023/09/E3-report-for-NB-Power_Costs-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www.iea.org/reports/unlocking-the-potential-of-distributed-energy-resources/executive-summar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www.ieso.ca/en/Learn/Ontario-Electricity-Grid/Distributed-Energy-Resourc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hyperlink" Target="https://nemoec.com/publication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ink.springer.com/article/10.17269/s41997-023-00741-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laws.gnb.ca/en/tdm/cs/2013-c.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canlii.org/en/nb/laws/stat/snb-2006-c-e-9.18/latest/snb-2006-c-e-9.18.html" TargetMode="External"/><Relationship Id="rId5" Type="http://schemas.openxmlformats.org/officeDocument/2006/relationships/hyperlink" Target="https://www.canlii.org/en/nb/laws/regu/nb-reg-2015-60/latest/nb-reg-2015-60.html" TargetMode="External"/><Relationship Id="rId4" Type="http://schemas.openxmlformats.org/officeDocument/2006/relationships/hyperlink" Target="https://www.nbpower.com/media/1492472/2023-integrated-resource-plan-en.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limateinstitute.ca/new-analysis-finds-most-canadian-households-will-save-money-in-switch-to-electricit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conservationcouncil.ca/wp-content/uploads/2023/05/Wind-energy-is-reliable.pdf" TargetMode="External"/><Relationship Id="rId3" Type="http://schemas.openxmlformats.org/officeDocument/2006/relationships/hyperlink" Target="https://www.conservationcouncil.ca/wp-content/uploads/2023/09/ECEL_Report-on-the-Regulation-of-Biomass-Used-to-Generate-Electricity_Public-Distribution-Version_July-2023.pdf" TargetMode="External"/><Relationship Id="rId7" Type="http://schemas.openxmlformats.org/officeDocument/2006/relationships/hyperlink" Target="https://www.conservationcouncil.ca/wp-content/uploads/2023/03/Energy-Povertyin-Atlantic-Canada.pdf" TargetMode="External"/><Relationship Id="rId2" Type="http://schemas.openxmlformats.org/officeDocument/2006/relationships/hyperlink" Target="https://www.conservationcouncil.ca/wp-content/uploads/2023/09/E3-report-for-NB-Power_Costs-1.pdf" TargetMode="External"/><Relationship Id="rId1" Type="http://schemas.openxmlformats.org/officeDocument/2006/relationships/slideLayout" Target="../slideLayouts/slideLayout2.xml"/><Relationship Id="rId6" Type="http://schemas.openxmlformats.org/officeDocument/2006/relationships/hyperlink" Target="https://www.conservationcouncil.ca/wp-content/uploads/2023/07/Factsheet-Electricity-storage-for-a-reliable-and-resilient-New-Brunswick.pdf" TargetMode="External"/><Relationship Id="rId5" Type="http://schemas.openxmlformats.org/officeDocument/2006/relationships/hyperlink" Target="https://www.conservationcouncil.ca/wp-content/uploads/2023/07/Hydrogen-factsheet.pdf" TargetMode="External"/><Relationship Id="rId4" Type="http://schemas.openxmlformats.org/officeDocument/2006/relationships/hyperlink" Target="https://www.conservationcouncil.ca/wp-content/uploads/2022/05/Biomass-Fact-Sheet.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limateinstitute.ca/new-analysis-finds-most-canadian-households-will-save-money-in-switch-to-electricity/" TargetMode="External"/><Relationship Id="rId2" Type="http://schemas.openxmlformats.org/officeDocument/2006/relationships/hyperlink" Target="https://nemoec.com/publications/" TargetMode="External"/><Relationship Id="rId1" Type="http://schemas.openxmlformats.org/officeDocument/2006/relationships/slideLayout" Target="../slideLayouts/slideLayout2.xml"/><Relationship Id="rId6" Type="http://schemas.openxmlformats.org/officeDocument/2006/relationships/hyperlink" Target="https://www.nrel.gov/docs/fy02osti/31570.pdf" TargetMode="External"/><Relationship Id="rId5" Type="http://schemas.openxmlformats.org/officeDocument/2006/relationships/hyperlink" Target="https://www.iea.org/reports/unlocking-the-potential-of-distributed-energy-resources" TargetMode="External"/><Relationship Id="rId4" Type="http://schemas.openxmlformats.org/officeDocument/2006/relationships/hyperlink" Target="https://www.ieso.ca/en/Learn/Ontario-Electricity-Grid/Distributed-Energy-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07067" y="1371600"/>
            <a:ext cx="7766936" cy="198497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ct val="100000"/>
              <a:buFont typeface="Calibri"/>
              <a:buNone/>
            </a:pPr>
            <a:r>
              <a:rPr lang="en-US" dirty="0">
                <a:solidFill>
                  <a:srgbClr val="00446A"/>
                </a:solidFill>
              </a:rPr>
              <a:t>Towards a modern grid: </a:t>
            </a:r>
            <a:br>
              <a:rPr lang="en-US" dirty="0"/>
            </a:br>
            <a:r>
              <a:rPr lang="en-US" sz="4000" dirty="0"/>
              <a:t>A Clean Electricity Strategy </a:t>
            </a:r>
            <a:br>
              <a:rPr lang="en-US" sz="4000" dirty="0"/>
            </a:br>
            <a:r>
              <a:rPr lang="en-US" sz="4000" dirty="0"/>
              <a:t>for New Brunswick</a:t>
            </a:r>
            <a:endParaRPr sz="4000" dirty="0"/>
          </a:p>
        </p:txBody>
      </p:sp>
      <p:sp>
        <p:nvSpPr>
          <p:cNvPr id="89" name="Google Shape;89;p1"/>
          <p:cNvSpPr txBox="1">
            <a:spLocks noGrp="1"/>
          </p:cNvSpPr>
          <p:nvPr>
            <p:ph type="subTitle" idx="1"/>
          </p:nvPr>
        </p:nvSpPr>
        <p:spPr>
          <a:xfrm>
            <a:off x="1507067" y="3731173"/>
            <a:ext cx="7766936" cy="141656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Clr>
                <a:schemeClr val="dk1"/>
              </a:buClr>
              <a:buSzPct val="100000"/>
              <a:buNone/>
            </a:pPr>
            <a:r>
              <a:rPr lang="en-US" dirty="0"/>
              <a:t>By Moe Qureshi, PhD</a:t>
            </a:r>
            <a:endParaRPr dirty="0"/>
          </a:p>
          <a:p>
            <a:pPr marL="0" lvl="0" indent="0" algn="ctr" rtl="0">
              <a:lnSpc>
                <a:spcPct val="90000"/>
              </a:lnSpc>
              <a:spcBef>
                <a:spcPts val="1000"/>
              </a:spcBef>
              <a:spcAft>
                <a:spcPts val="0"/>
              </a:spcAft>
              <a:buClr>
                <a:schemeClr val="dk1"/>
              </a:buClr>
              <a:buSzPct val="100000"/>
              <a:buNone/>
            </a:pPr>
            <a:r>
              <a:rPr lang="en-US" sz="1400" dirty="0"/>
              <a:t>For the Standing Committee on Climate Change and Environmental Stewardship </a:t>
            </a:r>
            <a:endParaRPr sz="1400" dirty="0"/>
          </a:p>
        </p:txBody>
      </p:sp>
      <p:pic>
        <p:nvPicPr>
          <p:cNvPr id="3" name="Picture 2" descr="A logo with a tree and a sun&#10;&#10;Description automatically generated">
            <a:extLst>
              <a:ext uri="{FF2B5EF4-FFF2-40B4-BE49-F238E27FC236}">
                <a16:creationId xmlns:a16="http://schemas.microsoft.com/office/drawing/2014/main" id="{9955F211-7610-C78A-6BC5-501FE5E09493}"/>
              </a:ext>
            </a:extLst>
          </p:cNvPr>
          <p:cNvPicPr>
            <a:picLocks noChangeAspect="1"/>
          </p:cNvPicPr>
          <p:nvPr/>
        </p:nvPicPr>
        <p:blipFill>
          <a:blip r:embed="rId3"/>
          <a:stretch>
            <a:fillRect/>
          </a:stretch>
        </p:blipFill>
        <p:spPr>
          <a:xfrm>
            <a:off x="3832376" y="5312221"/>
            <a:ext cx="2832148" cy="10020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a:spLocks noGrp="1"/>
          </p:cNvSpPr>
          <p:nvPr>
            <p:ph type="title"/>
          </p:nvPr>
        </p:nvSpPr>
        <p:spPr>
          <a:xfrm>
            <a:off x="1166648" y="662152"/>
            <a:ext cx="8107354" cy="12682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rgbClr val="00446A"/>
                </a:solidFill>
              </a:rPr>
              <a:t>The transition in New Brunswick</a:t>
            </a:r>
            <a:endParaRPr dirty="0">
              <a:solidFill>
                <a:srgbClr val="00446A"/>
              </a:solidFill>
            </a:endParaRPr>
          </a:p>
        </p:txBody>
      </p:sp>
      <p:sp>
        <p:nvSpPr>
          <p:cNvPr id="96" name="Google Shape;96;p2"/>
          <p:cNvSpPr txBox="1">
            <a:spLocks noGrp="1"/>
          </p:cNvSpPr>
          <p:nvPr>
            <p:ph idx="1"/>
          </p:nvPr>
        </p:nvSpPr>
        <p:spPr>
          <a:xfrm>
            <a:off x="1166648" y="1778697"/>
            <a:ext cx="8107354" cy="3423498"/>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10000"/>
              </a:lnSpc>
              <a:spcBef>
                <a:spcPts val="0"/>
              </a:spcBef>
              <a:spcAft>
                <a:spcPts val="0"/>
              </a:spcAft>
              <a:buClr>
                <a:schemeClr val="dk1"/>
              </a:buClr>
              <a:buSzPts val="2800"/>
              <a:buNone/>
            </a:pPr>
            <a:r>
              <a:rPr lang="en-US" sz="2800" dirty="0"/>
              <a:t>Following the coal phase-out, the federal government implemented the </a:t>
            </a:r>
            <a:r>
              <a:rPr lang="en-US" sz="2800" u="sng" dirty="0">
                <a:solidFill>
                  <a:schemeClr val="hlink"/>
                </a:solidFill>
                <a:hlinkClick r:id="rId3"/>
              </a:rPr>
              <a:t>Clean Fuel Regulations</a:t>
            </a:r>
            <a:r>
              <a:rPr lang="en-US" sz="2800" dirty="0"/>
              <a:t> and proposed the </a:t>
            </a:r>
            <a:r>
              <a:rPr lang="en-US" sz="2800" u="sng" dirty="0">
                <a:solidFill>
                  <a:schemeClr val="hlink"/>
                </a:solidFill>
                <a:hlinkClick r:id="rId4"/>
              </a:rPr>
              <a:t>Clean Electricity Regulations</a:t>
            </a:r>
            <a:r>
              <a:rPr lang="en-US" sz="2800" dirty="0"/>
              <a:t>.</a:t>
            </a:r>
            <a:endParaRPr sz="2800" dirty="0"/>
          </a:p>
          <a:p>
            <a:pPr marL="0" lvl="0" indent="0" algn="l" rtl="0">
              <a:lnSpc>
                <a:spcPct val="150000"/>
              </a:lnSpc>
              <a:spcBef>
                <a:spcPts val="1000"/>
              </a:spcBef>
              <a:spcAft>
                <a:spcPts val="0"/>
              </a:spcAft>
              <a:buClr>
                <a:schemeClr val="dk1"/>
              </a:buClr>
              <a:buSzPts val="2800"/>
              <a:buNone/>
            </a:pPr>
            <a:r>
              <a:rPr lang="en-US" dirty="0"/>
              <a:t>From New Brunswick’s </a:t>
            </a:r>
            <a:r>
              <a:rPr lang="en-US" u="sng" dirty="0">
                <a:solidFill>
                  <a:schemeClr val="hlink"/>
                </a:solidFill>
                <a:hlinkClick r:id="rId5"/>
              </a:rPr>
              <a:t>Climate Action Plan 2022-2027</a:t>
            </a:r>
            <a:endParaRPr dirty="0"/>
          </a:p>
          <a:p>
            <a:pPr marL="685800" lvl="1" indent="-228600" algn="l" rtl="0">
              <a:lnSpc>
                <a:spcPct val="150000"/>
              </a:lnSpc>
              <a:spcBef>
                <a:spcPts val="500"/>
              </a:spcBef>
              <a:spcAft>
                <a:spcPts val="0"/>
              </a:spcAft>
              <a:buClr>
                <a:schemeClr val="dk1"/>
              </a:buClr>
              <a:buSzPts val="2400"/>
              <a:buChar char="•"/>
            </a:pPr>
            <a:r>
              <a:rPr lang="en-US" sz="1800" dirty="0"/>
              <a:t>“Develop a Clean Electricity Strategy by 2025 for achieving net-zero electricity emissions by 2035, based on guiding principles that support clean, reliable, efficient and affordable electricity.”</a:t>
            </a:r>
            <a:endParaRPr sz="1800" dirty="0"/>
          </a:p>
          <a:p>
            <a:pPr marL="685800" lvl="1" indent="-76200" algn="l" rtl="0">
              <a:lnSpc>
                <a:spcPct val="90000"/>
              </a:lnSpc>
              <a:spcBef>
                <a:spcPts val="500"/>
              </a:spcBef>
              <a:spcAft>
                <a:spcPts val="0"/>
              </a:spcAft>
              <a:buClr>
                <a:schemeClr val="dk1"/>
              </a:buClr>
              <a:buSzPts val="24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
        <p:cNvGrpSpPr/>
        <p:nvPr/>
      </p:nvGrpSpPr>
      <p:grpSpPr>
        <a:xfrm>
          <a:off x="0" y="0"/>
          <a:ext cx="0" cy="0"/>
          <a:chOff x="0" y="0"/>
          <a:chExt cx="0" cy="0"/>
        </a:xfrm>
      </p:grpSpPr>
      <p:sp>
        <p:nvSpPr>
          <p:cNvPr id="101" name="Google Shape;101;p3"/>
          <p:cNvSpPr txBox="1">
            <a:spLocks noGrp="1"/>
          </p:cNvSpPr>
          <p:nvPr>
            <p:ph type="title"/>
          </p:nvPr>
        </p:nvSpPr>
        <p:spPr>
          <a:xfrm>
            <a:off x="726510" y="726510"/>
            <a:ext cx="10757917" cy="626301"/>
          </a:xfrm>
          <a:prstGeom prst="rect">
            <a:avLst/>
          </a:prstGeom>
        </p:spPr>
        <p:txBody>
          <a:bodyPr spcFirstLastPara="1" lIns="91425" tIns="45700" rIns="91425" bIns="45700" anchorCtr="0">
            <a:normAutofit fontScale="90000"/>
          </a:bodyPr>
          <a:lstStyle/>
          <a:p>
            <a:pPr marL="0" lvl="0" indent="0" rtl="0">
              <a:spcBef>
                <a:spcPts val="0"/>
              </a:spcBef>
              <a:spcAft>
                <a:spcPts val="0"/>
              </a:spcAft>
              <a:buClr>
                <a:schemeClr val="dk1"/>
              </a:buClr>
              <a:buSzPts val="4400"/>
              <a:buFont typeface="Calibri"/>
              <a:buNone/>
            </a:pPr>
            <a:r>
              <a:rPr lang="en-US" dirty="0">
                <a:solidFill>
                  <a:srgbClr val="00446A"/>
                </a:solidFill>
              </a:rPr>
              <a:t>Conservation Council’s recommendations:</a:t>
            </a:r>
          </a:p>
        </p:txBody>
      </p:sp>
      <p:graphicFrame>
        <p:nvGraphicFramePr>
          <p:cNvPr id="104" name="Google Shape;102;p3">
            <a:extLst>
              <a:ext uri="{FF2B5EF4-FFF2-40B4-BE49-F238E27FC236}">
                <a16:creationId xmlns:a16="http://schemas.microsoft.com/office/drawing/2014/main" id="{2D17A670-040E-4797-DE2E-35D99B476C8B}"/>
              </a:ext>
            </a:extLst>
          </p:cNvPr>
          <p:cNvGraphicFramePr>
            <a:graphicFrameLocks noGrp="1"/>
          </p:cNvGraphicFramePr>
          <p:nvPr>
            <p:ph idx="1"/>
            <p:extLst>
              <p:ext uri="{D42A27DB-BD31-4B8C-83A1-F6EECF244321}">
                <p14:modId xmlns:p14="http://schemas.microsoft.com/office/powerpoint/2010/main" val="1443298588"/>
              </p:ext>
            </p:extLst>
          </p:nvPr>
        </p:nvGraphicFramePr>
        <p:xfrm>
          <a:off x="726509" y="1545531"/>
          <a:ext cx="10546915" cy="4742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1003796" y="989556"/>
            <a:ext cx="8916819" cy="388307"/>
          </a:xfrm>
          <a:prstGeom prst="rect">
            <a:avLst/>
          </a:prstGeom>
        </p:spPr>
        <p:txBody>
          <a:bodyPr spcFirstLastPara="1" lIns="91425" tIns="45700" rIns="91425" bIns="45700" anchor="t" anchorCtr="0">
            <a:noAutofit/>
          </a:bodyPr>
          <a:lstStyle/>
          <a:p>
            <a:pPr marL="0" lvl="0" indent="0" rtl="0">
              <a:spcBef>
                <a:spcPts val="0"/>
              </a:spcBef>
              <a:spcAft>
                <a:spcPts val="0"/>
              </a:spcAft>
              <a:buClr>
                <a:schemeClr val="dk1"/>
              </a:buClr>
              <a:buSzPts val="4400"/>
              <a:buFont typeface="Calibri"/>
              <a:buNone/>
            </a:pPr>
            <a:r>
              <a:rPr lang="en-US" dirty="0">
                <a:solidFill>
                  <a:srgbClr val="00446A"/>
                </a:solidFill>
              </a:rPr>
              <a:t>Part 1: Clean Electricity Strategy</a:t>
            </a:r>
          </a:p>
        </p:txBody>
      </p:sp>
      <p:sp>
        <p:nvSpPr>
          <p:cNvPr id="108" name="Google Shape;108;p4"/>
          <p:cNvSpPr txBox="1">
            <a:spLocks noGrp="1"/>
          </p:cNvSpPr>
          <p:nvPr>
            <p:ph idx="1"/>
          </p:nvPr>
        </p:nvSpPr>
        <p:spPr>
          <a:xfrm>
            <a:off x="1003796" y="1778696"/>
            <a:ext cx="8743167" cy="4262666"/>
          </a:xfrm>
          <a:prstGeom prst="rect">
            <a:avLst/>
          </a:prstGeom>
        </p:spPr>
        <p:txBody>
          <a:bodyPr spcFirstLastPara="1" lIns="91425" tIns="45700" rIns="91425" bIns="45700" anchorCtr="0">
            <a:noAutofit/>
          </a:bodyPr>
          <a:lstStyle/>
          <a:p>
            <a:pPr marL="0" lvl="0" indent="0" rtl="0">
              <a:spcBef>
                <a:spcPts val="600"/>
              </a:spcBef>
              <a:spcAft>
                <a:spcPts val="600"/>
              </a:spcAft>
              <a:buClr>
                <a:schemeClr val="dk1"/>
              </a:buClr>
              <a:buSzPts val="2800"/>
              <a:buNone/>
            </a:pPr>
            <a:r>
              <a:rPr lang="en-US" sz="1600" dirty="0"/>
              <a:t>Based off N.B.’s Section 68 (b) of the </a:t>
            </a:r>
            <a:r>
              <a:rPr lang="en-US" sz="1600" i="1" dirty="0"/>
              <a:t>Electricity Act, </a:t>
            </a:r>
            <a:r>
              <a:rPr lang="en-US" sz="1600" dirty="0"/>
              <a:t>renewables are the best path forward</a:t>
            </a:r>
          </a:p>
          <a:p>
            <a:pPr marL="0" lvl="0" indent="0" rtl="0">
              <a:spcBef>
                <a:spcPts val="600"/>
              </a:spcBef>
              <a:spcAft>
                <a:spcPts val="600"/>
              </a:spcAft>
              <a:buClr>
                <a:schemeClr val="dk1"/>
              </a:buClr>
              <a:buSzPts val="2800"/>
              <a:buNone/>
            </a:pPr>
            <a:r>
              <a:rPr lang="en-US" sz="1600" dirty="0"/>
              <a:t>(b) be stable and predictable from that all the Corporation’s sources and facilities for the supply, transmission and distribution of electricity within the Province should be managed and operated in a manner that is consistent with </a:t>
            </a:r>
            <a:r>
              <a:rPr lang="en-US" sz="1600" b="1" dirty="0"/>
              <a:t>reliable, safe and economically-sustainable </a:t>
            </a:r>
            <a:r>
              <a:rPr lang="en-US" sz="1600" dirty="0"/>
              <a:t>service and that will:</a:t>
            </a:r>
          </a:p>
          <a:p>
            <a:pPr marL="685800" lvl="1" indent="-228600" rtl="0">
              <a:spcBef>
                <a:spcPts val="600"/>
              </a:spcBef>
              <a:spcAft>
                <a:spcPts val="600"/>
              </a:spcAft>
              <a:buClr>
                <a:schemeClr val="dk1"/>
              </a:buClr>
              <a:buSzPts val="2400"/>
              <a:buChar char="•"/>
            </a:pPr>
            <a:r>
              <a:rPr lang="en-US" dirty="0"/>
              <a:t>(</a:t>
            </a:r>
            <a:r>
              <a:rPr lang="en-US" dirty="0" err="1"/>
              <a:t>i</a:t>
            </a:r>
            <a:r>
              <a:rPr lang="en-US" dirty="0"/>
              <a:t>) result in the most efficient supply, transmission and distribution of electricity,</a:t>
            </a:r>
          </a:p>
          <a:p>
            <a:pPr marL="685800" lvl="1" indent="-228600" rtl="0">
              <a:spcBef>
                <a:spcPts val="600"/>
              </a:spcBef>
              <a:spcAft>
                <a:spcPts val="600"/>
              </a:spcAft>
              <a:buClr>
                <a:schemeClr val="dk1"/>
              </a:buClr>
              <a:buSzPts val="2400"/>
              <a:buChar char="•"/>
            </a:pPr>
            <a:r>
              <a:rPr lang="en-US" dirty="0"/>
              <a:t>(ii) result in consumers in the Province having equitable access to a secure supply of electricity, and</a:t>
            </a:r>
          </a:p>
          <a:p>
            <a:pPr marL="685800" lvl="1" indent="-228600" rtl="0">
              <a:spcBef>
                <a:spcPts val="600"/>
              </a:spcBef>
              <a:spcAft>
                <a:spcPts val="600"/>
              </a:spcAft>
              <a:buClr>
                <a:schemeClr val="dk1"/>
              </a:buClr>
              <a:buSzPts val="2400"/>
              <a:buChar char="•"/>
            </a:pPr>
            <a:r>
              <a:rPr lang="en-US" dirty="0"/>
              <a:t>(iii) result in the lowest cost of service to consumers in the Province, 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5"/>
          <p:cNvSpPr txBox="1">
            <a:spLocks noGrp="1"/>
          </p:cNvSpPr>
          <p:nvPr>
            <p:ph type="title"/>
          </p:nvPr>
        </p:nvSpPr>
        <p:spPr>
          <a:xfrm>
            <a:off x="1023257" y="494270"/>
            <a:ext cx="8812721" cy="7043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What energy sources should we focus on?</a:t>
            </a:r>
            <a:endParaRPr sz="2800" dirty="0">
              <a:solidFill>
                <a:srgbClr val="00446A"/>
              </a:solidFill>
            </a:endParaRPr>
          </a:p>
        </p:txBody>
      </p:sp>
      <p:sp>
        <p:nvSpPr>
          <p:cNvPr id="115" name="Google Shape;115;p5"/>
          <p:cNvSpPr txBox="1">
            <a:spLocks noGrp="1"/>
          </p:cNvSpPr>
          <p:nvPr>
            <p:ph idx="1"/>
          </p:nvPr>
        </p:nvSpPr>
        <p:spPr>
          <a:xfrm>
            <a:off x="1023256" y="1198606"/>
            <a:ext cx="7965701" cy="30267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sz="2000" b="1" dirty="0">
                <a:solidFill>
                  <a:srgbClr val="00446A"/>
                </a:solidFill>
              </a:rPr>
              <a:t>Let’s give New Brunswickers what they want.</a:t>
            </a:r>
            <a:endParaRPr sz="2000" b="1" dirty="0">
              <a:solidFill>
                <a:srgbClr val="00446A"/>
              </a:solidFill>
            </a:endParaRPr>
          </a:p>
        </p:txBody>
      </p:sp>
      <p:pic>
        <p:nvPicPr>
          <p:cNvPr id="116" name="Google Shape;116;p5"/>
          <p:cNvPicPr preferRelativeResize="0"/>
          <p:nvPr/>
        </p:nvPicPr>
        <p:blipFill rotWithShape="1">
          <a:blip r:embed="rId3">
            <a:alphaModFix/>
          </a:blip>
          <a:srcRect t="21697"/>
          <a:stretch/>
        </p:blipFill>
        <p:spPr>
          <a:xfrm>
            <a:off x="896552" y="3347905"/>
            <a:ext cx="7827318" cy="3334381"/>
          </a:xfrm>
          <a:prstGeom prst="rect">
            <a:avLst/>
          </a:prstGeom>
          <a:noFill/>
          <a:ln>
            <a:noFill/>
          </a:ln>
        </p:spPr>
      </p:pic>
      <p:sp>
        <p:nvSpPr>
          <p:cNvPr id="117" name="Google Shape;117;p5"/>
          <p:cNvSpPr txBox="1"/>
          <p:nvPr/>
        </p:nvSpPr>
        <p:spPr>
          <a:xfrm>
            <a:off x="1023256" y="1582371"/>
            <a:ext cx="8679218" cy="184662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solidFill>
                  <a:srgbClr val="0E101A"/>
                </a:solidFill>
                <a:latin typeface="Calibri"/>
                <a:ea typeface="Calibri"/>
                <a:cs typeface="Calibri"/>
                <a:sym typeface="Calibri"/>
              </a:rPr>
              <a:t>Utilities need to make decisions over the next few years about how to supply electricity to customers. Please indicate how strongly you support or oppose the following electricity supply options in your community or region. You'll notice that there is not a sure option, but we encourage you to only use it if you don't have an opinion. </a:t>
            </a:r>
            <a:r>
              <a:rPr lang="en-US" b="1" dirty="0">
                <a:solidFill>
                  <a:srgbClr val="0E101A"/>
                </a:solidFill>
                <a:latin typeface="Calibri"/>
                <a:ea typeface="Calibri"/>
                <a:cs typeface="Calibri"/>
                <a:sym typeface="Calibri"/>
              </a:rPr>
              <a:t>Results October 2022: Strongly support, support, slightly support. </a:t>
            </a:r>
            <a:r>
              <a:rPr lang="en-US" dirty="0">
                <a:solidFill>
                  <a:srgbClr val="0E101A"/>
                </a:solidFill>
                <a:latin typeface="Calibri"/>
                <a:ea typeface="Calibri"/>
                <a:cs typeface="Calibri"/>
                <a:sym typeface="Calibri"/>
              </a:rPr>
              <a:t>(Conservation Council of New Brunswick’s </a:t>
            </a:r>
            <a:r>
              <a:rPr lang="en-US" u="sng" dirty="0">
                <a:solidFill>
                  <a:srgbClr val="00446A"/>
                </a:solidFill>
                <a:ea typeface="Calibri"/>
                <a:cs typeface="Calibri"/>
                <a:sym typeface="Calibri"/>
                <a:hlinkClick r:id="rId4">
                  <a:extLst>
                    <a:ext uri="{A12FA001-AC4F-418D-AE19-62706E023703}">
                      <ahyp:hlinkClr xmlns:ahyp="http://schemas.microsoft.com/office/drawing/2018/hyperlinkcolor" val="tx"/>
                    </a:ext>
                  </a:extLst>
                </a:hlinkClick>
              </a:rPr>
              <a:t>national survey on clean electricity regulation)</a:t>
            </a:r>
            <a:r>
              <a:rPr lang="en-US" sz="1100" dirty="0">
                <a:solidFill>
                  <a:srgbClr val="00446A"/>
                </a:solidFill>
              </a:rPr>
              <a:t>.</a:t>
            </a:r>
            <a:endParaRPr b="1" dirty="0">
              <a:solidFill>
                <a:srgbClr val="00446A"/>
              </a:solidFill>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6"/>
          <p:cNvSpPr txBox="1">
            <a:spLocks noGrp="1"/>
          </p:cNvSpPr>
          <p:nvPr>
            <p:ph type="title"/>
          </p:nvPr>
        </p:nvSpPr>
        <p:spPr>
          <a:xfrm>
            <a:off x="677334" y="609600"/>
            <a:ext cx="8596668" cy="8237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Considering a portfolio approach </a:t>
            </a:r>
            <a:endParaRPr sz="2800" dirty="0">
              <a:solidFill>
                <a:srgbClr val="00446A"/>
              </a:solidFill>
            </a:endParaRPr>
          </a:p>
        </p:txBody>
      </p:sp>
      <p:sp>
        <p:nvSpPr>
          <p:cNvPr id="123" name="Google Shape;123;p6"/>
          <p:cNvSpPr txBox="1">
            <a:spLocks noGrp="1"/>
          </p:cNvSpPr>
          <p:nvPr>
            <p:ph idx="1"/>
          </p:nvPr>
        </p:nvSpPr>
        <p:spPr>
          <a:xfrm>
            <a:off x="838200" y="1240077"/>
            <a:ext cx="8910113" cy="4801949"/>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600"/>
              </a:spcBef>
              <a:spcAft>
                <a:spcPts val="600"/>
              </a:spcAft>
              <a:buClr>
                <a:schemeClr val="dk1"/>
              </a:buClr>
              <a:buSzPts val="2800"/>
              <a:buChar char="•"/>
            </a:pPr>
            <a:r>
              <a:rPr lang="en-US" dirty="0"/>
              <a:t>From </a:t>
            </a:r>
            <a:r>
              <a:rPr lang="en-US" u="sng" dirty="0">
                <a:solidFill>
                  <a:srgbClr val="00446A"/>
                </a:solidFill>
                <a:hlinkClick r:id="rId3">
                  <a:extLst>
                    <a:ext uri="{A12FA001-AC4F-418D-AE19-62706E023703}">
                      <ahyp:hlinkClr xmlns:ahyp="http://schemas.microsoft.com/office/drawing/2018/hyperlinkcolor" val="tx"/>
                    </a:ext>
                  </a:extLst>
                </a:hlinkClick>
              </a:rPr>
              <a:t>NB Power’s IRP</a:t>
            </a:r>
            <a:r>
              <a:rPr lang="en-US" dirty="0"/>
              <a:t>: The hourly energy balance for a week in January 2043 for scenario A (high electrification and rapid-paced technology development scenario)</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124" name="Google Shape;124;p6"/>
          <p:cNvPicPr preferRelativeResize="0"/>
          <p:nvPr/>
        </p:nvPicPr>
        <p:blipFill rotWithShape="1">
          <a:blip r:embed="rId4">
            <a:alphaModFix/>
          </a:blip>
          <a:srcRect/>
          <a:stretch/>
        </p:blipFill>
        <p:spPr>
          <a:xfrm>
            <a:off x="363889" y="2504431"/>
            <a:ext cx="8910113" cy="35375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title"/>
          </p:nvPr>
        </p:nvSpPr>
        <p:spPr>
          <a:xfrm>
            <a:off x="604000" y="629468"/>
            <a:ext cx="9103671" cy="6939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2800" dirty="0">
                <a:solidFill>
                  <a:srgbClr val="00446A"/>
                </a:solidFill>
              </a:rPr>
              <a:t>Prioritize investment in abundant renewable resources </a:t>
            </a:r>
            <a:endParaRPr sz="2800" dirty="0">
              <a:solidFill>
                <a:srgbClr val="00446A"/>
              </a:solidFill>
            </a:endParaRPr>
          </a:p>
        </p:txBody>
      </p:sp>
      <p:graphicFrame>
        <p:nvGraphicFramePr>
          <p:cNvPr id="130" name="Google Shape;130;p7"/>
          <p:cNvGraphicFramePr/>
          <p:nvPr>
            <p:extLst>
              <p:ext uri="{D42A27DB-BD31-4B8C-83A1-F6EECF244321}">
                <p14:modId xmlns:p14="http://schemas.microsoft.com/office/powerpoint/2010/main" val="2395497178"/>
              </p:ext>
            </p:extLst>
          </p:nvPr>
        </p:nvGraphicFramePr>
        <p:xfrm>
          <a:off x="719129" y="1705605"/>
          <a:ext cx="8230275" cy="4426245"/>
        </p:xfrm>
        <a:graphic>
          <a:graphicData uri="http://schemas.openxmlformats.org/drawingml/2006/table">
            <a:tbl>
              <a:tblPr>
                <a:noFill/>
                <a:tableStyleId>{8EC1CC21-D65B-46BC-A269-20376A0A52CF}</a:tableStyleId>
              </a:tblPr>
              <a:tblGrid>
                <a:gridCol w="1649289">
                  <a:extLst>
                    <a:ext uri="{9D8B030D-6E8A-4147-A177-3AD203B41FA5}">
                      <a16:colId xmlns:a16="http://schemas.microsoft.com/office/drawing/2014/main" val="20000"/>
                    </a:ext>
                  </a:extLst>
                </a:gridCol>
                <a:gridCol w="3618086">
                  <a:extLst>
                    <a:ext uri="{9D8B030D-6E8A-4147-A177-3AD203B41FA5}">
                      <a16:colId xmlns:a16="http://schemas.microsoft.com/office/drawing/2014/main" val="20001"/>
                    </a:ext>
                  </a:extLst>
                </a:gridCol>
                <a:gridCol w="2962900">
                  <a:extLst>
                    <a:ext uri="{9D8B030D-6E8A-4147-A177-3AD203B41FA5}">
                      <a16:colId xmlns:a16="http://schemas.microsoft.com/office/drawing/2014/main" val="20002"/>
                    </a:ext>
                  </a:extLst>
                </a:gridCol>
              </a:tblGrid>
              <a:tr h="430640">
                <a:tc>
                  <a:txBody>
                    <a:bodyPr/>
                    <a:lstStyle/>
                    <a:p>
                      <a:pPr marL="0" marR="0" lvl="0" indent="0" algn="ctr" rtl="0">
                        <a:spcBef>
                          <a:spcPts val="0"/>
                        </a:spcBef>
                        <a:spcAft>
                          <a:spcPts val="0"/>
                        </a:spcAft>
                        <a:buNone/>
                      </a:pPr>
                      <a:r>
                        <a:rPr lang="en-US" sz="1400" b="1" i="0" u="none" strike="noStrike" cap="none" dirty="0">
                          <a:solidFill>
                            <a:schemeClr val="bg1"/>
                          </a:solidFill>
                          <a:latin typeface="Arial"/>
                          <a:ea typeface="Arial"/>
                          <a:cs typeface="Arial"/>
                          <a:sym typeface="Arial"/>
                        </a:rPr>
                        <a:t>Year </a:t>
                      </a:r>
                      <a:endParaRPr sz="2300" u="none" strike="noStrike" cap="none" dirty="0">
                        <a:solidFill>
                          <a:schemeClr val="bg1"/>
                        </a:solidFill>
                      </a:endParaRP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en-US" sz="1400" b="1" i="0" u="none" strike="noStrike" cap="none" dirty="0">
                          <a:solidFill>
                            <a:schemeClr val="bg1"/>
                          </a:solidFill>
                          <a:latin typeface="Arial"/>
                          <a:ea typeface="Arial"/>
                          <a:cs typeface="Arial"/>
                          <a:sym typeface="Arial"/>
                        </a:rPr>
                        <a:t>Newly installed renewable generation (primarily wind) MW</a:t>
                      </a:r>
                      <a:endParaRPr sz="2300" u="none" strike="noStrike" cap="none" dirty="0">
                        <a:solidFill>
                          <a:schemeClr val="bg1"/>
                        </a:solidFill>
                      </a:endParaRP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en-US" sz="1400" b="1" i="0" u="none" strike="noStrike" cap="none" dirty="0">
                          <a:solidFill>
                            <a:schemeClr val="bg1"/>
                          </a:solidFill>
                          <a:latin typeface="Arial"/>
                          <a:ea typeface="Arial"/>
                          <a:cs typeface="Arial"/>
                          <a:sym typeface="Arial"/>
                        </a:rPr>
                        <a:t>Newly installed storage (primarily batteries) </a:t>
                      </a:r>
                      <a:endParaRPr sz="2300" u="none" strike="noStrike" cap="none" dirty="0">
                        <a:solidFill>
                          <a:schemeClr val="bg1"/>
                        </a:solidFill>
                      </a:endParaRP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352625">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2025 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100</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2026 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200</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40</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2027 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300  (NB Power’s goal)</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60 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2028 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400 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80 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2029 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500 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100 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600 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120 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2031 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700 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140 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2032 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800 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160 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2033 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900 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180 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2034 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1,000 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200 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r h="352625">
                <a:tc>
                  <a:txBody>
                    <a:bodyPr/>
                    <a:lstStyle/>
                    <a:p>
                      <a:pPr marL="0" marR="0" lvl="0" indent="0" algn="ctr" rtl="0">
                        <a:spcBef>
                          <a:spcPts val="0"/>
                        </a:spcBef>
                        <a:spcAft>
                          <a:spcPts val="0"/>
                        </a:spcAft>
                        <a:buNone/>
                      </a:pPr>
                      <a:r>
                        <a:rPr lang="en-US" sz="1400" b="0" i="0" u="none" strike="noStrike" cap="none">
                          <a:solidFill>
                            <a:srgbClr val="000000"/>
                          </a:solidFill>
                          <a:latin typeface="Arial"/>
                          <a:ea typeface="Arial"/>
                          <a:cs typeface="Arial"/>
                          <a:sym typeface="Arial"/>
                        </a:rPr>
                        <a:t>2035 </a:t>
                      </a:r>
                      <a:endParaRPr sz="2300" u="none" strike="noStrike" cap="none"/>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1,100 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en-US" sz="1400" b="0" i="0" u="none" strike="noStrike" cap="none" dirty="0">
                          <a:solidFill>
                            <a:srgbClr val="000000"/>
                          </a:solidFill>
                          <a:latin typeface="Arial"/>
                          <a:ea typeface="Arial"/>
                          <a:cs typeface="Arial"/>
                          <a:sym typeface="Arial"/>
                        </a:rPr>
                        <a:t>220 </a:t>
                      </a:r>
                      <a:endParaRPr sz="2300" u="none" strike="noStrike" cap="none" dirty="0"/>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1"/>
                  </a:ext>
                </a:extLst>
              </a:tr>
            </a:tbl>
          </a:graphicData>
        </a:graphic>
      </p:graphicFrame>
      <p:sp>
        <p:nvSpPr>
          <p:cNvPr id="131" name="Google Shape;131;p7"/>
          <p:cNvSpPr txBox="1"/>
          <p:nvPr/>
        </p:nvSpPr>
        <p:spPr>
          <a:xfrm>
            <a:off x="831863" y="6350059"/>
            <a:ext cx="9520322"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dirty="0">
                <a:solidFill>
                  <a:schemeClr val="dk1"/>
                </a:solidFill>
                <a:latin typeface="Calibri"/>
                <a:ea typeface="Calibri"/>
                <a:cs typeface="Calibri"/>
                <a:sym typeface="Calibri"/>
              </a:rPr>
              <a:t>*With an additional goal of 30 </a:t>
            </a:r>
            <a:r>
              <a:rPr lang="en-US" sz="1400" dirty="0">
                <a:solidFill>
                  <a:schemeClr val="dk1"/>
                </a:solidFill>
                <a:latin typeface="Calibri"/>
                <a:ea typeface="Calibri"/>
                <a:cs typeface="Calibri"/>
                <a:sym typeface="Calibri"/>
              </a:rPr>
              <a:t>megawatts</a:t>
            </a:r>
            <a:r>
              <a:rPr lang="en-US" sz="1400" b="0" i="0" u="none" strike="noStrike" cap="none" dirty="0">
                <a:solidFill>
                  <a:schemeClr val="dk1"/>
                </a:solidFill>
                <a:latin typeface="Calibri"/>
                <a:ea typeface="Calibri"/>
                <a:cs typeface="Calibri"/>
                <a:sym typeface="Calibri"/>
              </a:rPr>
              <a:t> of solar by 2035 – either residential or utility scale.</a:t>
            </a:r>
            <a:endParaRPr sz="1400" dirty="0"/>
          </a:p>
        </p:txBody>
      </p:sp>
      <p:sp>
        <p:nvSpPr>
          <p:cNvPr id="132" name="Google Shape;132;p7"/>
          <p:cNvSpPr txBox="1"/>
          <p:nvPr/>
        </p:nvSpPr>
        <p:spPr>
          <a:xfrm>
            <a:off x="604000" y="1247275"/>
            <a:ext cx="671230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Conservation Council’s recommendation</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381000" y="79375"/>
            <a:ext cx="108902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Levelized cost of energy</a:t>
            </a:r>
            <a:endParaRPr sz="2800" dirty="0">
              <a:solidFill>
                <a:srgbClr val="00446A"/>
              </a:solidFill>
            </a:endParaRPr>
          </a:p>
        </p:txBody>
      </p:sp>
      <p:sp>
        <p:nvSpPr>
          <p:cNvPr id="138" name="Google Shape;138;p8"/>
          <p:cNvSpPr txBox="1">
            <a:spLocks noGrp="1"/>
          </p:cNvSpPr>
          <p:nvPr>
            <p:ph idx="1"/>
          </p:nvPr>
        </p:nvSpPr>
        <p:spPr>
          <a:xfrm>
            <a:off x="381000" y="1165563"/>
            <a:ext cx="2807043" cy="344350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ct val="100000"/>
              <a:buChar char="•"/>
            </a:pPr>
            <a:r>
              <a:rPr lang="en-US" dirty="0"/>
              <a:t>E3 provided NB Power with data: </a:t>
            </a:r>
            <a:r>
              <a:rPr lang="en-US" u="sng" dirty="0">
                <a:solidFill>
                  <a:schemeClr val="hlink"/>
                </a:solidFill>
                <a:hlinkClick r:id="rId3"/>
              </a:rPr>
              <a:t>NB Power Supply Options and Emerging Technologies Study</a:t>
            </a:r>
            <a:endParaRPr dirty="0"/>
          </a:p>
          <a:p>
            <a:pPr marL="228600" lvl="0" indent="-64135"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en-US" dirty="0"/>
              <a:t>Concluded “Onshore wind is the least-expensive energy resource today and will be for the foreseeable future”</a:t>
            </a:r>
            <a:endParaRPr dirty="0"/>
          </a:p>
        </p:txBody>
      </p:sp>
      <p:pic>
        <p:nvPicPr>
          <p:cNvPr id="139" name="Google Shape;139;p8"/>
          <p:cNvPicPr preferRelativeResize="0"/>
          <p:nvPr/>
        </p:nvPicPr>
        <p:blipFill rotWithShape="1">
          <a:blip r:embed="rId4">
            <a:alphaModFix/>
          </a:blip>
          <a:srcRect/>
          <a:stretch/>
        </p:blipFill>
        <p:spPr>
          <a:xfrm>
            <a:off x="3188043" y="1165563"/>
            <a:ext cx="7644507" cy="5062200"/>
          </a:xfrm>
          <a:prstGeom prst="rect">
            <a:avLst/>
          </a:prstGeom>
          <a:noFill/>
          <a:ln>
            <a:noFill/>
          </a:ln>
        </p:spPr>
      </p:pic>
      <p:pic>
        <p:nvPicPr>
          <p:cNvPr id="3" name="Picture 2" descr="A blue circle with white and gold letters&#10;&#10;Description automatically generated">
            <a:extLst>
              <a:ext uri="{FF2B5EF4-FFF2-40B4-BE49-F238E27FC236}">
                <a16:creationId xmlns:a16="http://schemas.microsoft.com/office/drawing/2014/main" id="{FCAB9A77-2DF3-129C-28F3-B82DA3DD67F7}"/>
              </a:ext>
            </a:extLst>
          </p:cNvPr>
          <p:cNvPicPr>
            <a:picLocks noChangeAspect="1"/>
          </p:cNvPicPr>
          <p:nvPr/>
        </p:nvPicPr>
        <p:blipFill>
          <a:blip r:embed="rId5"/>
          <a:stretch>
            <a:fillRect/>
          </a:stretch>
        </p:blipFill>
        <p:spPr>
          <a:xfrm>
            <a:off x="3188043" y="6327689"/>
            <a:ext cx="391320" cy="391320"/>
          </a:xfrm>
          <a:prstGeom prst="rect">
            <a:avLst/>
          </a:prstGeom>
        </p:spPr>
      </p:pic>
      <p:sp>
        <p:nvSpPr>
          <p:cNvPr id="4" name="TextBox 3">
            <a:extLst>
              <a:ext uri="{FF2B5EF4-FFF2-40B4-BE49-F238E27FC236}">
                <a16:creationId xmlns:a16="http://schemas.microsoft.com/office/drawing/2014/main" id="{E93E2139-087B-E97B-9202-D72A8CBDB87D}"/>
              </a:ext>
            </a:extLst>
          </p:cNvPr>
          <p:cNvSpPr txBox="1"/>
          <p:nvPr/>
        </p:nvSpPr>
        <p:spPr>
          <a:xfrm>
            <a:off x="3638979" y="6368491"/>
            <a:ext cx="2984243" cy="307777"/>
          </a:xfrm>
          <a:prstGeom prst="rect">
            <a:avLst/>
          </a:prstGeom>
          <a:noFill/>
        </p:spPr>
        <p:txBody>
          <a:bodyPr wrap="square" rtlCol="0">
            <a:spAutoFit/>
          </a:bodyPr>
          <a:lstStyle/>
          <a:p>
            <a:r>
              <a:rPr lang="en-US" sz="1400" dirty="0" err="1"/>
              <a:t>Energy+Environmental</a:t>
            </a:r>
            <a:r>
              <a:rPr lang="en-US" sz="1400" dirty="0"/>
              <a:t> Economics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a:spLocks noGrp="1"/>
          </p:cNvSpPr>
          <p:nvPr>
            <p:ph type="title"/>
          </p:nvPr>
        </p:nvSpPr>
        <p:spPr>
          <a:xfrm>
            <a:off x="838200" y="300477"/>
            <a:ext cx="10515600" cy="8350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Capital costs</a:t>
            </a:r>
            <a:endParaRPr sz="2800" dirty="0">
              <a:solidFill>
                <a:srgbClr val="00446A"/>
              </a:solidFill>
            </a:endParaRPr>
          </a:p>
        </p:txBody>
      </p:sp>
      <p:pic>
        <p:nvPicPr>
          <p:cNvPr id="148" name="Google Shape;148;p9"/>
          <p:cNvPicPr preferRelativeResize="0"/>
          <p:nvPr/>
        </p:nvPicPr>
        <p:blipFill rotWithShape="1">
          <a:blip r:embed="rId3">
            <a:alphaModFix/>
          </a:blip>
          <a:srcRect/>
          <a:stretch/>
        </p:blipFill>
        <p:spPr>
          <a:xfrm>
            <a:off x="838200" y="961698"/>
            <a:ext cx="10960100" cy="5244140"/>
          </a:xfrm>
          <a:prstGeom prst="rect">
            <a:avLst/>
          </a:prstGeom>
          <a:noFill/>
          <a:ln>
            <a:noFill/>
          </a:ln>
        </p:spPr>
      </p:pic>
      <p:sp>
        <p:nvSpPr>
          <p:cNvPr id="150" name="Google Shape;150;p9"/>
          <p:cNvSpPr/>
          <p:nvPr/>
        </p:nvSpPr>
        <p:spPr>
          <a:xfrm>
            <a:off x="11096368" y="1297459"/>
            <a:ext cx="568410" cy="4598843"/>
          </a:xfrm>
          <a:prstGeom prst="rect">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 name="Picture 1" descr="A blue circle with white and gold letters&#10;&#10;Description automatically generated">
            <a:extLst>
              <a:ext uri="{FF2B5EF4-FFF2-40B4-BE49-F238E27FC236}">
                <a16:creationId xmlns:a16="http://schemas.microsoft.com/office/drawing/2014/main" id="{52CF41D1-F879-3714-4EDE-4B7C97D847D5}"/>
              </a:ext>
            </a:extLst>
          </p:cNvPr>
          <p:cNvPicPr>
            <a:picLocks noChangeAspect="1"/>
          </p:cNvPicPr>
          <p:nvPr/>
        </p:nvPicPr>
        <p:blipFill>
          <a:blip r:embed="rId4"/>
          <a:stretch>
            <a:fillRect/>
          </a:stretch>
        </p:blipFill>
        <p:spPr>
          <a:xfrm>
            <a:off x="3188043" y="6327689"/>
            <a:ext cx="391320" cy="391320"/>
          </a:xfrm>
          <a:prstGeom prst="rect">
            <a:avLst/>
          </a:prstGeom>
        </p:spPr>
      </p:pic>
      <p:sp>
        <p:nvSpPr>
          <p:cNvPr id="3" name="TextBox 2">
            <a:extLst>
              <a:ext uri="{FF2B5EF4-FFF2-40B4-BE49-F238E27FC236}">
                <a16:creationId xmlns:a16="http://schemas.microsoft.com/office/drawing/2014/main" id="{74425983-2E21-85C9-0AB1-10F013AC6499}"/>
              </a:ext>
            </a:extLst>
          </p:cNvPr>
          <p:cNvSpPr txBox="1"/>
          <p:nvPr/>
        </p:nvSpPr>
        <p:spPr>
          <a:xfrm>
            <a:off x="3638979" y="6368491"/>
            <a:ext cx="2984243" cy="307777"/>
          </a:xfrm>
          <a:prstGeom prst="rect">
            <a:avLst/>
          </a:prstGeom>
          <a:noFill/>
        </p:spPr>
        <p:txBody>
          <a:bodyPr wrap="square" rtlCol="0">
            <a:spAutoFit/>
          </a:bodyPr>
          <a:lstStyle/>
          <a:p>
            <a:r>
              <a:rPr lang="en-US" sz="1400" dirty="0" err="1"/>
              <a:t>Energy+Environmental</a:t>
            </a:r>
            <a:r>
              <a:rPr lang="en-US" sz="1400" dirty="0"/>
              <a:t> Economics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838200" y="678871"/>
            <a:ext cx="6188901" cy="82745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highlight>
                  <a:srgbClr val="FFFF00"/>
                </a:highlight>
              </a:rPr>
              <a:t>Renewables are cheaper than you think, and they are getting cheaper.</a:t>
            </a:r>
            <a:endParaRPr sz="2800" dirty="0">
              <a:solidFill>
                <a:srgbClr val="00446A"/>
              </a:solidFill>
              <a:highlight>
                <a:srgbClr val="FFFF00"/>
              </a:highlight>
            </a:endParaRPr>
          </a:p>
        </p:txBody>
      </p:sp>
      <p:sp>
        <p:nvSpPr>
          <p:cNvPr id="157" name="Google Shape;157;p10"/>
          <p:cNvSpPr txBox="1">
            <a:spLocks noGrp="1"/>
          </p:cNvSpPr>
          <p:nvPr>
            <p:ph idx="1"/>
          </p:nvPr>
        </p:nvSpPr>
        <p:spPr>
          <a:xfrm>
            <a:off x="838200" y="1678488"/>
            <a:ext cx="10515600" cy="47000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t>Based off previous slide numbers:</a:t>
            </a:r>
            <a:endParaRPr dirty="0"/>
          </a:p>
        </p:txBody>
      </p:sp>
      <p:graphicFrame>
        <p:nvGraphicFramePr>
          <p:cNvPr id="158" name="Google Shape;158;p10"/>
          <p:cNvGraphicFramePr/>
          <p:nvPr>
            <p:extLst>
              <p:ext uri="{D42A27DB-BD31-4B8C-83A1-F6EECF244321}">
                <p14:modId xmlns:p14="http://schemas.microsoft.com/office/powerpoint/2010/main" val="2252494349"/>
              </p:ext>
            </p:extLst>
          </p:nvPr>
        </p:nvGraphicFramePr>
        <p:xfrm>
          <a:off x="984919" y="2141951"/>
          <a:ext cx="8369148" cy="841759"/>
        </p:xfrm>
        <a:graphic>
          <a:graphicData uri="http://schemas.openxmlformats.org/drawingml/2006/table">
            <a:tbl>
              <a:tblPr firstRow="1" bandRow="1">
                <a:noFill/>
                <a:tableStyleId>{7890AF1E-1B7B-48DF-A270-38C7D61D7DAC}</a:tableStyleId>
              </a:tblPr>
              <a:tblGrid>
                <a:gridCol w="2789716">
                  <a:extLst>
                    <a:ext uri="{9D8B030D-6E8A-4147-A177-3AD203B41FA5}">
                      <a16:colId xmlns:a16="http://schemas.microsoft.com/office/drawing/2014/main" val="20000"/>
                    </a:ext>
                  </a:extLst>
                </a:gridCol>
                <a:gridCol w="2789716">
                  <a:extLst>
                    <a:ext uri="{9D8B030D-6E8A-4147-A177-3AD203B41FA5}">
                      <a16:colId xmlns:a16="http://schemas.microsoft.com/office/drawing/2014/main" val="20001"/>
                    </a:ext>
                  </a:extLst>
                </a:gridCol>
                <a:gridCol w="2789716">
                  <a:extLst>
                    <a:ext uri="{9D8B030D-6E8A-4147-A177-3AD203B41FA5}">
                      <a16:colId xmlns:a16="http://schemas.microsoft.com/office/drawing/2014/main" val="20002"/>
                    </a:ext>
                  </a:extLst>
                </a:gridCol>
              </a:tblGrid>
              <a:tr h="475989">
                <a:tc>
                  <a:txBody>
                    <a:bodyPr/>
                    <a:lstStyle/>
                    <a:p>
                      <a:pPr marL="0" marR="0" lvl="0" indent="0" algn="l" rtl="0">
                        <a:spcBef>
                          <a:spcPts val="0"/>
                        </a:spcBef>
                        <a:spcAft>
                          <a:spcPts val="0"/>
                        </a:spcAft>
                        <a:buNone/>
                      </a:pPr>
                      <a:r>
                        <a:rPr lang="en-US" sz="1800" u="none" strike="noStrike" cap="none"/>
                        <a:t>Technology</a:t>
                      </a:r>
                      <a:endParaRPr/>
                    </a:p>
                  </a:txBody>
                  <a:tcPr marL="91450" marR="91450" marT="45725" marB="45725">
                    <a:solidFill>
                      <a:srgbClr val="00446A"/>
                    </a:solidFill>
                  </a:tcPr>
                </a:tc>
                <a:tc>
                  <a:txBody>
                    <a:bodyPr/>
                    <a:lstStyle/>
                    <a:p>
                      <a:pPr marL="0" marR="0" lvl="0" indent="0" algn="l" rtl="0">
                        <a:spcBef>
                          <a:spcPts val="0"/>
                        </a:spcBef>
                        <a:spcAft>
                          <a:spcPts val="0"/>
                        </a:spcAft>
                        <a:buNone/>
                      </a:pPr>
                      <a:r>
                        <a:rPr lang="en-US" sz="1800"/>
                        <a:t>Capital cost 2020 ($)</a:t>
                      </a:r>
                      <a:endParaRPr/>
                    </a:p>
                  </a:txBody>
                  <a:tcPr marL="91450" marR="91450" marT="45725" marB="45725">
                    <a:solidFill>
                      <a:srgbClr val="00446A"/>
                    </a:solidFill>
                  </a:tcPr>
                </a:tc>
                <a:tc>
                  <a:txBody>
                    <a:bodyPr/>
                    <a:lstStyle/>
                    <a:p>
                      <a:pPr marL="0" marR="0" lvl="0" indent="0" algn="l" rtl="0">
                        <a:spcBef>
                          <a:spcPts val="0"/>
                        </a:spcBef>
                        <a:spcAft>
                          <a:spcPts val="0"/>
                        </a:spcAft>
                        <a:buNone/>
                      </a:pPr>
                      <a:r>
                        <a:rPr lang="en-US" sz="1800" dirty="0"/>
                        <a:t>Capital cost 2035 ($)</a:t>
                      </a:r>
                      <a:endParaRPr dirty="0"/>
                    </a:p>
                  </a:txBody>
                  <a:tcPr marL="91450" marR="91450" marT="45725" marB="45725">
                    <a:solidFill>
                      <a:srgbClr val="00446A"/>
                    </a:solidFill>
                  </a:tcPr>
                </a:tc>
                <a:extLst>
                  <a:ext uri="{0D108BD9-81ED-4DB2-BD59-A6C34878D82A}">
                    <a16:rowId xmlns:a16="http://schemas.microsoft.com/office/drawing/2014/main" val="10000"/>
                  </a:ext>
                </a:extLst>
              </a:tr>
              <a:tr h="241670">
                <a:tc>
                  <a:txBody>
                    <a:bodyPr/>
                    <a:lstStyle/>
                    <a:p>
                      <a:pPr marL="0" marR="0" lvl="0" indent="0" algn="l" rtl="0">
                        <a:spcBef>
                          <a:spcPts val="0"/>
                        </a:spcBef>
                        <a:spcAft>
                          <a:spcPts val="0"/>
                        </a:spcAft>
                        <a:buNone/>
                      </a:pPr>
                      <a:r>
                        <a:rPr lang="en-US" sz="1800" dirty="0"/>
                        <a:t>SMR (</a:t>
                      </a:r>
                      <a:r>
                        <a:rPr lang="en-US" sz="1800" b="1" dirty="0"/>
                        <a:t>300</a:t>
                      </a:r>
                      <a:r>
                        <a:rPr lang="en-US" sz="1800" dirty="0"/>
                        <a:t> MW)</a:t>
                      </a:r>
                      <a:endParaRPr dirty="0"/>
                    </a:p>
                  </a:txBody>
                  <a:tcPr marL="91450" marR="91450" marT="45725" marB="45725"/>
                </a:tc>
                <a:tc>
                  <a:txBody>
                    <a:bodyPr/>
                    <a:lstStyle/>
                    <a:p>
                      <a:pPr marL="0" marR="0" lvl="0" indent="0" algn="l" rtl="0">
                        <a:spcBef>
                          <a:spcPts val="0"/>
                        </a:spcBef>
                        <a:spcAft>
                          <a:spcPts val="0"/>
                        </a:spcAft>
                        <a:buNone/>
                      </a:pPr>
                      <a:r>
                        <a:rPr lang="en-US" sz="1800" dirty="0"/>
                        <a:t>2,400,300,000</a:t>
                      </a:r>
                      <a:endParaRPr dirty="0"/>
                    </a:p>
                  </a:txBody>
                  <a:tcPr marL="91450" marR="91450" marT="45725" marB="45725"/>
                </a:tc>
                <a:tc>
                  <a:txBody>
                    <a:bodyPr/>
                    <a:lstStyle/>
                    <a:p>
                      <a:pPr marL="0" marR="0" lvl="0" indent="0" algn="l" rtl="0">
                        <a:spcBef>
                          <a:spcPts val="0"/>
                        </a:spcBef>
                        <a:spcAft>
                          <a:spcPts val="0"/>
                        </a:spcAft>
                        <a:buNone/>
                      </a:pPr>
                      <a:r>
                        <a:rPr lang="en-US" sz="1800" dirty="0"/>
                        <a:t>2,162,400,000</a:t>
                      </a:r>
                      <a:endParaRPr dirty="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59" name="Google Shape;159;p10"/>
          <p:cNvGraphicFramePr/>
          <p:nvPr>
            <p:extLst>
              <p:ext uri="{D42A27DB-BD31-4B8C-83A1-F6EECF244321}">
                <p14:modId xmlns:p14="http://schemas.microsoft.com/office/powerpoint/2010/main" val="1273587157"/>
              </p:ext>
            </p:extLst>
          </p:nvPr>
        </p:nvGraphicFramePr>
        <p:xfrm>
          <a:off x="984919" y="4008498"/>
          <a:ext cx="8369148" cy="1849170"/>
        </p:xfrm>
        <a:graphic>
          <a:graphicData uri="http://schemas.openxmlformats.org/drawingml/2006/table">
            <a:tbl>
              <a:tblPr firstRow="1" bandRow="1">
                <a:noFill/>
                <a:tableStyleId>{7890AF1E-1B7B-48DF-A270-38C7D61D7DAC}</a:tableStyleId>
              </a:tblPr>
              <a:tblGrid>
                <a:gridCol w="1532813">
                  <a:extLst>
                    <a:ext uri="{9D8B030D-6E8A-4147-A177-3AD203B41FA5}">
                      <a16:colId xmlns:a16="http://schemas.microsoft.com/office/drawing/2014/main" val="20000"/>
                    </a:ext>
                  </a:extLst>
                </a:gridCol>
                <a:gridCol w="3482235">
                  <a:extLst>
                    <a:ext uri="{9D8B030D-6E8A-4147-A177-3AD203B41FA5}">
                      <a16:colId xmlns:a16="http://schemas.microsoft.com/office/drawing/2014/main" val="20001"/>
                    </a:ext>
                  </a:extLst>
                </a:gridCol>
                <a:gridCol w="1261813">
                  <a:extLst>
                    <a:ext uri="{9D8B030D-6E8A-4147-A177-3AD203B41FA5}">
                      <a16:colId xmlns:a16="http://schemas.microsoft.com/office/drawing/2014/main" val="20002"/>
                    </a:ext>
                  </a:extLst>
                </a:gridCol>
                <a:gridCol w="2092287">
                  <a:extLst>
                    <a:ext uri="{9D8B030D-6E8A-4147-A177-3AD203B41FA5}">
                      <a16:colId xmlns:a16="http://schemas.microsoft.com/office/drawing/2014/main" val="20003"/>
                    </a:ext>
                  </a:extLst>
                </a:gridCol>
              </a:tblGrid>
              <a:tr h="259383">
                <a:tc>
                  <a:txBody>
                    <a:bodyPr/>
                    <a:lstStyle/>
                    <a:p>
                      <a:pPr marL="0" marR="0" lvl="0" indent="0" algn="l" rtl="0">
                        <a:spcBef>
                          <a:spcPts val="0"/>
                        </a:spcBef>
                        <a:spcAft>
                          <a:spcPts val="0"/>
                        </a:spcAft>
                        <a:buNone/>
                      </a:pPr>
                      <a:endParaRPr sz="1800" dirty="0"/>
                    </a:p>
                  </a:txBody>
                  <a:tcPr marL="91450" marR="91450" marT="45725" marB="45725">
                    <a:solidFill>
                      <a:srgbClr val="00446A"/>
                    </a:solidFill>
                  </a:tcPr>
                </a:tc>
                <a:tc>
                  <a:txBody>
                    <a:bodyPr/>
                    <a:lstStyle/>
                    <a:p>
                      <a:pPr marL="0" marR="0" lvl="0" indent="0" algn="l" rtl="0">
                        <a:spcBef>
                          <a:spcPts val="0"/>
                        </a:spcBef>
                        <a:spcAft>
                          <a:spcPts val="0"/>
                        </a:spcAft>
                        <a:buNone/>
                      </a:pPr>
                      <a:r>
                        <a:rPr lang="en-US" sz="1800" dirty="0"/>
                        <a:t>Technology</a:t>
                      </a:r>
                      <a:endParaRPr dirty="0"/>
                    </a:p>
                  </a:txBody>
                  <a:tcPr marL="91450" marR="91450" marT="45725" marB="45725">
                    <a:solidFill>
                      <a:srgbClr val="00446A"/>
                    </a:solidFill>
                  </a:tcPr>
                </a:tc>
                <a:tc>
                  <a:txBody>
                    <a:bodyPr/>
                    <a:lstStyle/>
                    <a:p>
                      <a:pPr marL="0" marR="0" lvl="0" indent="0" algn="l" rtl="0">
                        <a:spcBef>
                          <a:spcPts val="0"/>
                        </a:spcBef>
                        <a:spcAft>
                          <a:spcPts val="0"/>
                        </a:spcAft>
                        <a:buNone/>
                      </a:pPr>
                      <a:r>
                        <a:rPr lang="en-US" sz="1800"/>
                        <a:t>MW (2020)</a:t>
                      </a:r>
                      <a:endParaRPr/>
                    </a:p>
                  </a:txBody>
                  <a:tcPr marL="91450" marR="91450" marT="45725" marB="45725">
                    <a:solidFill>
                      <a:srgbClr val="00446A"/>
                    </a:solidFill>
                  </a:tcPr>
                </a:tc>
                <a:tc>
                  <a:txBody>
                    <a:bodyPr/>
                    <a:lstStyle/>
                    <a:p>
                      <a:pPr marL="0" marR="0" lvl="0" indent="0" algn="l" rtl="0">
                        <a:spcBef>
                          <a:spcPts val="0"/>
                        </a:spcBef>
                        <a:spcAft>
                          <a:spcPts val="0"/>
                        </a:spcAft>
                        <a:buNone/>
                      </a:pPr>
                      <a:r>
                        <a:rPr lang="en-US" sz="1800" dirty="0"/>
                        <a:t>MW (2035)</a:t>
                      </a:r>
                      <a:endParaRPr dirty="0"/>
                    </a:p>
                  </a:txBody>
                  <a:tcPr marL="91450" marR="91450" marT="45725" marB="45725">
                    <a:solidFill>
                      <a:srgbClr val="00446A"/>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a:t>Option 1</a:t>
                      </a:r>
                      <a:endParaRPr/>
                    </a:p>
                  </a:txBody>
                  <a:tcPr marL="91450" marR="91450" marT="45725" marB="45725"/>
                </a:tc>
                <a:tc>
                  <a:txBody>
                    <a:bodyPr/>
                    <a:lstStyle/>
                    <a:p>
                      <a:pPr marL="0" marR="0" lvl="0" indent="0" algn="l" rtl="0">
                        <a:spcBef>
                          <a:spcPts val="0"/>
                        </a:spcBef>
                        <a:spcAft>
                          <a:spcPts val="0"/>
                        </a:spcAft>
                        <a:buNone/>
                      </a:pPr>
                      <a:r>
                        <a:rPr lang="en-US" sz="1800"/>
                        <a:t>Wind (onshore)</a:t>
                      </a:r>
                      <a:endParaRPr/>
                    </a:p>
                  </a:txBody>
                  <a:tcPr marL="91450" marR="91450" marT="45725" marB="45725"/>
                </a:tc>
                <a:tc>
                  <a:txBody>
                    <a:bodyPr/>
                    <a:lstStyle/>
                    <a:p>
                      <a:pPr marL="0" marR="0" lvl="0" indent="0" algn="l" rtl="0">
                        <a:spcBef>
                          <a:spcPts val="0"/>
                        </a:spcBef>
                        <a:spcAft>
                          <a:spcPts val="0"/>
                        </a:spcAft>
                        <a:buNone/>
                      </a:pPr>
                      <a:r>
                        <a:rPr lang="en-US" sz="1800" dirty="0"/>
                        <a:t>1,202</a:t>
                      </a:r>
                      <a:endParaRPr dirty="0"/>
                    </a:p>
                  </a:txBody>
                  <a:tcPr marL="91450" marR="91450" marT="45725" marB="45725"/>
                </a:tc>
                <a:tc>
                  <a:txBody>
                    <a:bodyPr/>
                    <a:lstStyle/>
                    <a:p>
                      <a:pPr marL="0" marR="0" lvl="0" indent="0" algn="l" rtl="0">
                        <a:spcBef>
                          <a:spcPts val="0"/>
                        </a:spcBef>
                        <a:spcAft>
                          <a:spcPts val="0"/>
                        </a:spcAft>
                        <a:buNone/>
                      </a:pPr>
                      <a:r>
                        <a:rPr lang="en-US" sz="1800"/>
                        <a:t>1,671</a:t>
                      </a:r>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chemeClr val="dk1"/>
                        </a:buClr>
                        <a:buSzPts val="1800"/>
                        <a:buFont typeface="Calibri"/>
                        <a:buNone/>
                      </a:pPr>
                      <a:r>
                        <a:rPr lang="en-US" sz="1800"/>
                        <a:t>Option 2</a:t>
                      </a:r>
                      <a:endParaRPr/>
                    </a:p>
                  </a:txBody>
                  <a:tcPr marL="91450" marR="91450" marT="45725" marB="45725"/>
                </a:tc>
                <a:tc>
                  <a:txBody>
                    <a:bodyPr/>
                    <a:lstStyle/>
                    <a:p>
                      <a:pPr marL="0" marR="0" lvl="0" indent="0" algn="l" rtl="0">
                        <a:spcBef>
                          <a:spcPts val="0"/>
                        </a:spcBef>
                        <a:spcAft>
                          <a:spcPts val="0"/>
                        </a:spcAft>
                        <a:buNone/>
                      </a:pPr>
                      <a:r>
                        <a:rPr lang="en-US" sz="1800"/>
                        <a:t>Solar (utility)</a:t>
                      </a:r>
                      <a:endParaRPr/>
                    </a:p>
                  </a:txBody>
                  <a:tcPr marL="91450" marR="91450" marT="45725" marB="45725"/>
                </a:tc>
                <a:tc>
                  <a:txBody>
                    <a:bodyPr/>
                    <a:lstStyle/>
                    <a:p>
                      <a:pPr marL="0" marR="0" lvl="0" indent="0" algn="l" rtl="0">
                        <a:spcBef>
                          <a:spcPts val="0"/>
                        </a:spcBef>
                        <a:spcAft>
                          <a:spcPts val="0"/>
                        </a:spcAft>
                        <a:buNone/>
                      </a:pPr>
                      <a:r>
                        <a:rPr lang="en-US" sz="1800"/>
                        <a:t>1,246</a:t>
                      </a:r>
                      <a:endParaRPr/>
                    </a:p>
                  </a:txBody>
                  <a:tcPr marL="91450" marR="91450" marT="45725" marB="45725"/>
                </a:tc>
                <a:tc>
                  <a:txBody>
                    <a:bodyPr/>
                    <a:lstStyle/>
                    <a:p>
                      <a:pPr marL="0" marR="0" lvl="0" indent="0" algn="l" rtl="0">
                        <a:spcBef>
                          <a:spcPts val="0"/>
                        </a:spcBef>
                        <a:spcAft>
                          <a:spcPts val="0"/>
                        </a:spcAft>
                        <a:buNone/>
                      </a:pPr>
                      <a:r>
                        <a:rPr lang="en-US" sz="1800"/>
                        <a:t>2,083</a:t>
                      </a:r>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a:t>Option 3</a:t>
                      </a:r>
                      <a:endParaRPr/>
                    </a:p>
                  </a:txBody>
                  <a:tcPr marL="91450" marR="91450" marT="45725" marB="45725"/>
                </a:tc>
                <a:tc>
                  <a:txBody>
                    <a:bodyPr/>
                    <a:lstStyle/>
                    <a:p>
                      <a:pPr marL="0" marR="0" lvl="0" indent="0" algn="l" rtl="0">
                        <a:spcBef>
                          <a:spcPts val="0"/>
                        </a:spcBef>
                        <a:spcAft>
                          <a:spcPts val="0"/>
                        </a:spcAft>
                        <a:buNone/>
                      </a:pPr>
                      <a:r>
                        <a:rPr lang="en-US" sz="1800"/>
                        <a:t>Storage - Utility Scale Li-Ion (4 hr) </a:t>
                      </a:r>
                      <a:endParaRPr sz="1800"/>
                    </a:p>
                  </a:txBody>
                  <a:tcPr marL="91450" marR="91450" marT="45725" marB="45725"/>
                </a:tc>
                <a:tc>
                  <a:txBody>
                    <a:bodyPr/>
                    <a:lstStyle/>
                    <a:p>
                      <a:pPr marL="0" marR="0" lvl="0" indent="0" algn="l" rtl="0">
                        <a:spcBef>
                          <a:spcPts val="0"/>
                        </a:spcBef>
                        <a:spcAft>
                          <a:spcPts val="0"/>
                        </a:spcAft>
                        <a:buNone/>
                      </a:pPr>
                      <a:r>
                        <a:rPr lang="en-US" sz="1800"/>
                        <a:t>1,411</a:t>
                      </a:r>
                      <a:endParaRPr/>
                    </a:p>
                  </a:txBody>
                  <a:tcPr marL="91450" marR="91450" marT="45725" marB="45725"/>
                </a:tc>
                <a:tc>
                  <a:txBody>
                    <a:bodyPr/>
                    <a:lstStyle/>
                    <a:p>
                      <a:pPr marL="0" marR="0" lvl="0" indent="0" algn="l" rtl="0">
                        <a:spcBef>
                          <a:spcPts val="0"/>
                        </a:spcBef>
                        <a:spcAft>
                          <a:spcPts val="0"/>
                        </a:spcAft>
                        <a:buNone/>
                      </a:pPr>
                      <a:r>
                        <a:rPr lang="en-US" sz="1800" dirty="0"/>
                        <a:t>2,353</a:t>
                      </a:r>
                      <a:endParaRPr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chemeClr val="dk1"/>
                        </a:buClr>
                        <a:buSzPts val="1800"/>
                        <a:buFont typeface="Calibri"/>
                        <a:buNone/>
                      </a:pPr>
                      <a:r>
                        <a:rPr lang="en-US" sz="1800"/>
                        <a:t>Option 4 </a:t>
                      </a:r>
                      <a:endParaRPr sz="1800"/>
                    </a:p>
                  </a:txBody>
                  <a:tcPr marL="91450" marR="91450" marT="45725" marB="45725"/>
                </a:tc>
                <a:tc>
                  <a:txBody>
                    <a:bodyPr/>
                    <a:lstStyle/>
                    <a:p>
                      <a:pPr marL="0" marR="0" lvl="0" indent="0" algn="l" rtl="0">
                        <a:spcBef>
                          <a:spcPts val="0"/>
                        </a:spcBef>
                        <a:spcAft>
                          <a:spcPts val="0"/>
                        </a:spcAft>
                        <a:buNone/>
                      </a:pPr>
                      <a:r>
                        <a:rPr lang="en-US" sz="1800"/>
                        <a:t>Storage  - Vanadium Flow (8 hr) </a:t>
                      </a:r>
                      <a:endParaRPr sz="1800"/>
                    </a:p>
                  </a:txBody>
                  <a:tcPr marL="91450" marR="91450" marT="45725" marB="45725"/>
                </a:tc>
                <a:tc>
                  <a:txBody>
                    <a:bodyPr/>
                    <a:lstStyle/>
                    <a:p>
                      <a:pPr marL="0" marR="0" lvl="0" indent="0" algn="l" rtl="0">
                        <a:spcBef>
                          <a:spcPts val="0"/>
                        </a:spcBef>
                        <a:spcAft>
                          <a:spcPts val="0"/>
                        </a:spcAft>
                        <a:buNone/>
                      </a:pPr>
                      <a:r>
                        <a:rPr lang="en-US" sz="1800"/>
                        <a:t>520</a:t>
                      </a:r>
                      <a:endParaRPr/>
                    </a:p>
                  </a:txBody>
                  <a:tcPr marL="91450" marR="91450" marT="45725" marB="45725"/>
                </a:tc>
                <a:tc>
                  <a:txBody>
                    <a:bodyPr/>
                    <a:lstStyle/>
                    <a:p>
                      <a:pPr marL="0" marR="0" lvl="0" indent="0" algn="l" rtl="0">
                        <a:spcBef>
                          <a:spcPts val="0"/>
                        </a:spcBef>
                        <a:spcAft>
                          <a:spcPts val="0"/>
                        </a:spcAft>
                        <a:buNone/>
                      </a:pPr>
                      <a:r>
                        <a:rPr lang="en-US" sz="1800" dirty="0"/>
                        <a:t>705</a:t>
                      </a:r>
                      <a:endParaRPr dirty="0"/>
                    </a:p>
                  </a:txBody>
                  <a:tcPr marL="91450" marR="91450" marT="45725" marB="45725"/>
                </a:tc>
                <a:extLst>
                  <a:ext uri="{0D108BD9-81ED-4DB2-BD59-A6C34878D82A}">
                    <a16:rowId xmlns:a16="http://schemas.microsoft.com/office/drawing/2014/main" val="10004"/>
                  </a:ext>
                </a:extLst>
              </a:tr>
            </a:tbl>
          </a:graphicData>
        </a:graphic>
      </p:graphicFrame>
      <p:sp>
        <p:nvSpPr>
          <p:cNvPr id="160" name="Google Shape;160;p10"/>
          <p:cNvSpPr txBox="1"/>
          <p:nvPr/>
        </p:nvSpPr>
        <p:spPr>
          <a:xfrm>
            <a:off x="984919" y="3560332"/>
            <a:ext cx="756950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For the same price as a 300 MW SMR you could get any of these single options:</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3" name="Picture 2" descr="A cartoon of a factory&#10;&#10;Description automatically generated">
            <a:extLst>
              <a:ext uri="{FF2B5EF4-FFF2-40B4-BE49-F238E27FC236}">
                <a16:creationId xmlns:a16="http://schemas.microsoft.com/office/drawing/2014/main" id="{C5C22605-0697-CDBA-786F-140154D20E62}"/>
              </a:ext>
            </a:extLst>
          </p:cNvPr>
          <p:cNvPicPr>
            <a:picLocks noChangeAspect="1"/>
          </p:cNvPicPr>
          <p:nvPr/>
        </p:nvPicPr>
        <p:blipFill>
          <a:blip r:embed="rId3"/>
          <a:stretch>
            <a:fillRect/>
          </a:stretch>
        </p:blipFill>
        <p:spPr>
          <a:xfrm>
            <a:off x="751562" y="2467629"/>
            <a:ext cx="8411094" cy="3906870"/>
          </a:xfrm>
          <a:prstGeom prst="rect">
            <a:avLst/>
          </a:prstGeom>
        </p:spPr>
      </p:pic>
      <p:sp>
        <p:nvSpPr>
          <p:cNvPr id="165" name="Google Shape;165;p11"/>
          <p:cNvSpPr txBox="1">
            <a:spLocks noGrp="1"/>
          </p:cNvSpPr>
          <p:nvPr>
            <p:ph type="title"/>
          </p:nvPr>
        </p:nvSpPr>
        <p:spPr>
          <a:xfrm>
            <a:off x="1005922" y="925469"/>
            <a:ext cx="10180155" cy="15421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rgbClr val="00446A"/>
                </a:solidFill>
              </a:rPr>
              <a:t>Part 1: Clean Electricity Strategy</a:t>
            </a:r>
            <a:br>
              <a:rPr lang="en-US" dirty="0">
                <a:solidFill>
                  <a:srgbClr val="00446A"/>
                </a:solidFill>
              </a:rPr>
            </a:br>
            <a:r>
              <a:rPr lang="en-US" sz="2800" dirty="0">
                <a:solidFill>
                  <a:srgbClr val="00446A"/>
                </a:solidFill>
              </a:rPr>
              <a:t>Distributed Energy Resources (DERs)</a:t>
            </a:r>
            <a:endParaRPr dirty="0">
              <a:solidFill>
                <a:srgbClr val="00446A"/>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2"/>
          <p:cNvSpPr txBox="1">
            <a:spLocks noGrp="1"/>
          </p:cNvSpPr>
          <p:nvPr>
            <p:ph type="title"/>
          </p:nvPr>
        </p:nvSpPr>
        <p:spPr>
          <a:xfrm>
            <a:off x="349112" y="10401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Current electricity system</a:t>
            </a:r>
            <a:endParaRPr sz="2800" dirty="0">
              <a:solidFill>
                <a:srgbClr val="00446A"/>
              </a:solidFill>
            </a:endParaRPr>
          </a:p>
        </p:txBody>
      </p:sp>
      <p:sp>
        <p:nvSpPr>
          <p:cNvPr id="180" name="Google Shape;180;p12"/>
          <p:cNvSpPr txBox="1"/>
          <p:nvPr/>
        </p:nvSpPr>
        <p:spPr>
          <a:xfrm>
            <a:off x="349112" y="982645"/>
            <a:ext cx="47882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What happens when something goes wrong?</a:t>
            </a:r>
            <a:endParaRPr dirty="0"/>
          </a:p>
        </p:txBody>
      </p:sp>
      <p:cxnSp>
        <p:nvCxnSpPr>
          <p:cNvPr id="181" name="Google Shape;181;p12"/>
          <p:cNvCxnSpPr>
            <a:cxnSpLocks/>
          </p:cNvCxnSpPr>
          <p:nvPr/>
        </p:nvCxnSpPr>
        <p:spPr>
          <a:xfrm>
            <a:off x="2627880" y="3557207"/>
            <a:ext cx="5295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2" name="Google Shape;182;p12"/>
          <p:cNvCxnSpPr/>
          <p:nvPr/>
        </p:nvCxnSpPr>
        <p:spPr>
          <a:xfrm>
            <a:off x="3155950" y="2032873"/>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83" name="Google Shape;183;p12"/>
          <p:cNvCxnSpPr>
            <a:cxnSpLocks/>
          </p:cNvCxnSpPr>
          <p:nvPr/>
        </p:nvCxnSpPr>
        <p:spPr>
          <a:xfrm rot="10800000" flipH="1">
            <a:off x="3155874" y="2026750"/>
            <a:ext cx="520500" cy="600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4" name="Google Shape;184;p12"/>
          <p:cNvCxnSpPr/>
          <p:nvPr/>
        </p:nvCxnSpPr>
        <p:spPr>
          <a:xfrm rot="10800000" flipH="1">
            <a:off x="3149768" y="3045503"/>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5" name="Google Shape;185;p12"/>
          <p:cNvCxnSpPr/>
          <p:nvPr/>
        </p:nvCxnSpPr>
        <p:spPr>
          <a:xfrm rot="10800000" flipH="1">
            <a:off x="3149768" y="4069586"/>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6" name="Google Shape;186;p12"/>
          <p:cNvCxnSpPr/>
          <p:nvPr/>
        </p:nvCxnSpPr>
        <p:spPr>
          <a:xfrm rot="10800000" flipH="1">
            <a:off x="3136900" y="523856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7" name="Google Shape;187;p12"/>
          <p:cNvCxnSpPr/>
          <p:nvPr/>
        </p:nvCxnSpPr>
        <p:spPr>
          <a:xfrm>
            <a:off x="3149768" y="3560605"/>
            <a:ext cx="4496237" cy="0"/>
          </a:xfrm>
          <a:prstGeom prst="straightConnector1">
            <a:avLst/>
          </a:prstGeom>
          <a:noFill/>
          <a:ln w="9525" cap="flat" cmpd="sng">
            <a:solidFill>
              <a:schemeClr val="accent1"/>
            </a:solidFill>
            <a:prstDash val="solid"/>
            <a:miter lim="800000"/>
            <a:headEnd type="none" w="sm" len="sm"/>
            <a:tailEnd type="none" w="sm" len="sm"/>
          </a:ln>
        </p:spPr>
      </p:cxnSp>
      <p:cxnSp>
        <p:nvCxnSpPr>
          <p:cNvPr id="188" name="Google Shape;188;p12"/>
          <p:cNvCxnSpPr/>
          <p:nvPr/>
        </p:nvCxnSpPr>
        <p:spPr>
          <a:xfrm>
            <a:off x="4598743" y="2026750"/>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89" name="Google Shape;189;p12"/>
          <p:cNvCxnSpPr/>
          <p:nvPr/>
        </p:nvCxnSpPr>
        <p:spPr>
          <a:xfrm rot="10800000" flipH="1">
            <a:off x="4598743" y="202062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0" name="Google Shape;190;p12"/>
          <p:cNvCxnSpPr/>
          <p:nvPr/>
        </p:nvCxnSpPr>
        <p:spPr>
          <a:xfrm rot="10800000" flipH="1">
            <a:off x="4592561" y="3039380"/>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1" name="Google Shape;191;p12"/>
          <p:cNvCxnSpPr/>
          <p:nvPr/>
        </p:nvCxnSpPr>
        <p:spPr>
          <a:xfrm rot="10800000" flipH="1">
            <a:off x="4592561" y="4063463"/>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2" name="Google Shape;192;p12"/>
          <p:cNvCxnSpPr/>
          <p:nvPr/>
        </p:nvCxnSpPr>
        <p:spPr>
          <a:xfrm rot="10800000" flipH="1">
            <a:off x="4579693" y="523244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3" name="Google Shape;193;p12"/>
          <p:cNvCxnSpPr/>
          <p:nvPr/>
        </p:nvCxnSpPr>
        <p:spPr>
          <a:xfrm>
            <a:off x="6096000" y="2014277"/>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94" name="Google Shape;194;p12"/>
          <p:cNvCxnSpPr/>
          <p:nvPr/>
        </p:nvCxnSpPr>
        <p:spPr>
          <a:xfrm rot="10800000" flipH="1">
            <a:off x="6096000" y="200815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5" name="Google Shape;195;p12"/>
          <p:cNvCxnSpPr/>
          <p:nvPr/>
        </p:nvCxnSpPr>
        <p:spPr>
          <a:xfrm rot="10800000" flipH="1">
            <a:off x="6089818" y="302690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6" name="Google Shape;196;p12"/>
          <p:cNvCxnSpPr/>
          <p:nvPr/>
        </p:nvCxnSpPr>
        <p:spPr>
          <a:xfrm rot="10800000" flipH="1">
            <a:off x="6089818" y="4050990"/>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7" name="Google Shape;197;p12"/>
          <p:cNvCxnSpPr/>
          <p:nvPr/>
        </p:nvCxnSpPr>
        <p:spPr>
          <a:xfrm rot="10800000" flipH="1">
            <a:off x="6076950" y="5219971"/>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8" name="Google Shape;198;p12"/>
          <p:cNvCxnSpPr/>
          <p:nvPr/>
        </p:nvCxnSpPr>
        <p:spPr>
          <a:xfrm>
            <a:off x="7652187" y="2008154"/>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99" name="Google Shape;199;p12"/>
          <p:cNvCxnSpPr/>
          <p:nvPr/>
        </p:nvCxnSpPr>
        <p:spPr>
          <a:xfrm rot="10800000" flipH="1">
            <a:off x="7652187" y="2002031"/>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0" name="Google Shape;200;p12"/>
          <p:cNvCxnSpPr/>
          <p:nvPr/>
        </p:nvCxnSpPr>
        <p:spPr>
          <a:xfrm rot="10800000" flipH="1">
            <a:off x="7646005" y="302078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1" name="Google Shape;201;p12"/>
          <p:cNvCxnSpPr/>
          <p:nvPr/>
        </p:nvCxnSpPr>
        <p:spPr>
          <a:xfrm rot="10800000" flipH="1">
            <a:off x="7646005" y="404486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2" name="Google Shape;202;p12"/>
          <p:cNvCxnSpPr/>
          <p:nvPr/>
        </p:nvCxnSpPr>
        <p:spPr>
          <a:xfrm rot="10800000" flipH="1">
            <a:off x="7633137" y="5213848"/>
            <a:ext cx="520424" cy="6123"/>
          </a:xfrm>
          <a:prstGeom prst="straightConnector1">
            <a:avLst/>
          </a:prstGeom>
          <a:noFill/>
          <a:ln w="9525" cap="flat" cmpd="sng">
            <a:solidFill>
              <a:schemeClr val="accent1"/>
            </a:solidFill>
            <a:prstDash val="solid"/>
            <a:miter lim="800000"/>
            <a:headEnd type="none" w="sm" len="sm"/>
            <a:tailEnd type="triangle" w="med" len="med"/>
          </a:ln>
        </p:spPr>
      </p:cxnSp>
      <p:sp>
        <p:nvSpPr>
          <p:cNvPr id="207" name="Google Shape;207;p12"/>
          <p:cNvSpPr txBox="1"/>
          <p:nvPr/>
        </p:nvSpPr>
        <p:spPr>
          <a:xfrm>
            <a:off x="2724294" y="6298582"/>
            <a:ext cx="196264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Single direction transmission</a:t>
            </a:r>
            <a:endParaRPr sz="1100" dirty="0"/>
          </a:p>
        </p:txBody>
      </p:sp>
      <p:cxnSp>
        <p:nvCxnSpPr>
          <p:cNvPr id="208" name="Google Shape;208;p12"/>
          <p:cNvCxnSpPr/>
          <p:nvPr/>
        </p:nvCxnSpPr>
        <p:spPr>
          <a:xfrm rot="10800000" flipH="1">
            <a:off x="2087127" y="6429367"/>
            <a:ext cx="529535" cy="1"/>
          </a:xfrm>
          <a:prstGeom prst="straightConnector1">
            <a:avLst/>
          </a:prstGeom>
          <a:noFill/>
          <a:ln w="9525" cap="flat" cmpd="sng">
            <a:solidFill>
              <a:schemeClr val="accent1"/>
            </a:solidFill>
            <a:prstDash val="solid"/>
            <a:miter lim="800000"/>
            <a:headEnd type="none" w="sm" len="sm"/>
            <a:tailEnd type="triangle" w="med" len="med"/>
          </a:ln>
        </p:spPr>
      </p:cxnSp>
      <p:pic>
        <p:nvPicPr>
          <p:cNvPr id="5" name="Picture 4" descr="A blue and orange logo&#10;&#10;Description automatically generated">
            <a:extLst>
              <a:ext uri="{FF2B5EF4-FFF2-40B4-BE49-F238E27FC236}">
                <a16:creationId xmlns:a16="http://schemas.microsoft.com/office/drawing/2014/main" id="{D6A0C4F2-E44C-4B68-3569-5A6D29B15A43}"/>
              </a:ext>
            </a:extLst>
          </p:cNvPr>
          <p:cNvPicPr>
            <a:picLocks noChangeAspect="1"/>
          </p:cNvPicPr>
          <p:nvPr/>
        </p:nvPicPr>
        <p:blipFill>
          <a:blip r:embed="rId3"/>
          <a:stretch>
            <a:fillRect/>
          </a:stretch>
        </p:blipFill>
        <p:spPr>
          <a:xfrm>
            <a:off x="3705617" y="1673687"/>
            <a:ext cx="821207" cy="701534"/>
          </a:xfrm>
          <a:prstGeom prst="rect">
            <a:avLst/>
          </a:prstGeom>
        </p:spPr>
      </p:pic>
      <p:pic>
        <p:nvPicPr>
          <p:cNvPr id="6" name="Picture 5" descr="A blue and orange logo&#10;&#10;Description automatically generated">
            <a:extLst>
              <a:ext uri="{FF2B5EF4-FFF2-40B4-BE49-F238E27FC236}">
                <a16:creationId xmlns:a16="http://schemas.microsoft.com/office/drawing/2014/main" id="{CBF9BD36-0A4C-7F83-B72D-F357DF0F8D15}"/>
              </a:ext>
            </a:extLst>
          </p:cNvPr>
          <p:cNvPicPr>
            <a:picLocks noChangeAspect="1"/>
          </p:cNvPicPr>
          <p:nvPr/>
        </p:nvPicPr>
        <p:blipFill>
          <a:blip r:embed="rId3"/>
          <a:stretch>
            <a:fillRect/>
          </a:stretch>
        </p:blipFill>
        <p:spPr>
          <a:xfrm>
            <a:off x="5110189" y="1688798"/>
            <a:ext cx="821207" cy="701534"/>
          </a:xfrm>
          <a:prstGeom prst="rect">
            <a:avLst/>
          </a:prstGeom>
        </p:spPr>
      </p:pic>
      <p:pic>
        <p:nvPicPr>
          <p:cNvPr id="7" name="Picture 6" descr="A blue and orange logo&#10;&#10;Description automatically generated">
            <a:extLst>
              <a:ext uri="{FF2B5EF4-FFF2-40B4-BE49-F238E27FC236}">
                <a16:creationId xmlns:a16="http://schemas.microsoft.com/office/drawing/2014/main" id="{6130E3CA-EAB0-895C-7E99-42FD57B9B0D4}"/>
              </a:ext>
            </a:extLst>
          </p:cNvPr>
          <p:cNvPicPr>
            <a:picLocks noChangeAspect="1"/>
          </p:cNvPicPr>
          <p:nvPr/>
        </p:nvPicPr>
        <p:blipFill>
          <a:blip r:embed="rId3"/>
          <a:stretch>
            <a:fillRect/>
          </a:stretch>
        </p:blipFill>
        <p:spPr>
          <a:xfrm>
            <a:off x="6583990" y="1724719"/>
            <a:ext cx="821207" cy="701534"/>
          </a:xfrm>
          <a:prstGeom prst="rect">
            <a:avLst/>
          </a:prstGeom>
        </p:spPr>
      </p:pic>
      <p:pic>
        <p:nvPicPr>
          <p:cNvPr id="8" name="Picture 7" descr="A blue and orange logo&#10;&#10;Description automatically generated">
            <a:extLst>
              <a:ext uri="{FF2B5EF4-FFF2-40B4-BE49-F238E27FC236}">
                <a16:creationId xmlns:a16="http://schemas.microsoft.com/office/drawing/2014/main" id="{FACB25F9-CE40-B39B-278B-C5DCCFC72CDD}"/>
              </a:ext>
            </a:extLst>
          </p:cNvPr>
          <p:cNvPicPr>
            <a:picLocks noChangeAspect="1"/>
          </p:cNvPicPr>
          <p:nvPr/>
        </p:nvPicPr>
        <p:blipFill>
          <a:blip r:embed="rId3"/>
          <a:stretch>
            <a:fillRect/>
          </a:stretch>
        </p:blipFill>
        <p:spPr>
          <a:xfrm>
            <a:off x="8140176" y="1673687"/>
            <a:ext cx="821207" cy="701534"/>
          </a:xfrm>
          <a:prstGeom prst="rect">
            <a:avLst/>
          </a:prstGeom>
        </p:spPr>
      </p:pic>
      <p:pic>
        <p:nvPicPr>
          <p:cNvPr id="9" name="Picture 8" descr="A blue and orange logo&#10;&#10;Description automatically generated">
            <a:extLst>
              <a:ext uri="{FF2B5EF4-FFF2-40B4-BE49-F238E27FC236}">
                <a16:creationId xmlns:a16="http://schemas.microsoft.com/office/drawing/2014/main" id="{D96B20C4-913C-DE69-07A8-F71B13E7756A}"/>
              </a:ext>
            </a:extLst>
          </p:cNvPr>
          <p:cNvPicPr>
            <a:picLocks noChangeAspect="1"/>
          </p:cNvPicPr>
          <p:nvPr/>
        </p:nvPicPr>
        <p:blipFill>
          <a:blip r:embed="rId3"/>
          <a:stretch>
            <a:fillRect/>
          </a:stretch>
        </p:blipFill>
        <p:spPr>
          <a:xfrm>
            <a:off x="3705617" y="2762399"/>
            <a:ext cx="821207" cy="701534"/>
          </a:xfrm>
          <a:prstGeom prst="rect">
            <a:avLst/>
          </a:prstGeom>
        </p:spPr>
      </p:pic>
      <p:pic>
        <p:nvPicPr>
          <p:cNvPr id="10" name="Picture 9" descr="A blue and orange logo&#10;&#10;Description automatically generated">
            <a:extLst>
              <a:ext uri="{FF2B5EF4-FFF2-40B4-BE49-F238E27FC236}">
                <a16:creationId xmlns:a16="http://schemas.microsoft.com/office/drawing/2014/main" id="{01E9A500-8306-922A-B4CC-BC4FCDD124D2}"/>
              </a:ext>
            </a:extLst>
          </p:cNvPr>
          <p:cNvPicPr>
            <a:picLocks noChangeAspect="1"/>
          </p:cNvPicPr>
          <p:nvPr/>
        </p:nvPicPr>
        <p:blipFill>
          <a:blip r:embed="rId3"/>
          <a:stretch>
            <a:fillRect/>
          </a:stretch>
        </p:blipFill>
        <p:spPr>
          <a:xfrm>
            <a:off x="5110189" y="2777510"/>
            <a:ext cx="821207" cy="701534"/>
          </a:xfrm>
          <a:prstGeom prst="rect">
            <a:avLst/>
          </a:prstGeom>
        </p:spPr>
      </p:pic>
      <p:pic>
        <p:nvPicPr>
          <p:cNvPr id="11" name="Picture 10" descr="A blue and orange logo&#10;&#10;Description automatically generated">
            <a:extLst>
              <a:ext uri="{FF2B5EF4-FFF2-40B4-BE49-F238E27FC236}">
                <a16:creationId xmlns:a16="http://schemas.microsoft.com/office/drawing/2014/main" id="{58DAEC6C-A965-466E-7D0C-5520B3D6DA84}"/>
              </a:ext>
            </a:extLst>
          </p:cNvPr>
          <p:cNvPicPr>
            <a:picLocks noChangeAspect="1"/>
          </p:cNvPicPr>
          <p:nvPr/>
        </p:nvPicPr>
        <p:blipFill>
          <a:blip r:embed="rId3"/>
          <a:stretch>
            <a:fillRect/>
          </a:stretch>
        </p:blipFill>
        <p:spPr>
          <a:xfrm>
            <a:off x="6583990" y="2813431"/>
            <a:ext cx="821207" cy="701534"/>
          </a:xfrm>
          <a:prstGeom prst="rect">
            <a:avLst/>
          </a:prstGeom>
        </p:spPr>
      </p:pic>
      <p:pic>
        <p:nvPicPr>
          <p:cNvPr id="12" name="Picture 11" descr="A blue and orange logo&#10;&#10;Description automatically generated">
            <a:extLst>
              <a:ext uri="{FF2B5EF4-FFF2-40B4-BE49-F238E27FC236}">
                <a16:creationId xmlns:a16="http://schemas.microsoft.com/office/drawing/2014/main" id="{D388511A-3C30-5233-2D7B-A3FF0710BDCA}"/>
              </a:ext>
            </a:extLst>
          </p:cNvPr>
          <p:cNvPicPr>
            <a:picLocks noChangeAspect="1"/>
          </p:cNvPicPr>
          <p:nvPr/>
        </p:nvPicPr>
        <p:blipFill>
          <a:blip r:embed="rId3"/>
          <a:stretch>
            <a:fillRect/>
          </a:stretch>
        </p:blipFill>
        <p:spPr>
          <a:xfrm>
            <a:off x="8140176" y="2762399"/>
            <a:ext cx="821207" cy="701534"/>
          </a:xfrm>
          <a:prstGeom prst="rect">
            <a:avLst/>
          </a:prstGeom>
        </p:spPr>
      </p:pic>
      <p:pic>
        <p:nvPicPr>
          <p:cNvPr id="13" name="Picture 12" descr="A blue and orange logo&#10;&#10;Description automatically generated">
            <a:extLst>
              <a:ext uri="{FF2B5EF4-FFF2-40B4-BE49-F238E27FC236}">
                <a16:creationId xmlns:a16="http://schemas.microsoft.com/office/drawing/2014/main" id="{9EE6ACB4-99E7-798A-9690-722C0D2FD505}"/>
              </a:ext>
            </a:extLst>
          </p:cNvPr>
          <p:cNvPicPr>
            <a:picLocks noChangeAspect="1"/>
          </p:cNvPicPr>
          <p:nvPr/>
        </p:nvPicPr>
        <p:blipFill>
          <a:blip r:embed="rId3"/>
          <a:stretch>
            <a:fillRect/>
          </a:stretch>
        </p:blipFill>
        <p:spPr>
          <a:xfrm>
            <a:off x="3705617" y="3815983"/>
            <a:ext cx="821207" cy="701534"/>
          </a:xfrm>
          <a:prstGeom prst="rect">
            <a:avLst/>
          </a:prstGeom>
        </p:spPr>
      </p:pic>
      <p:pic>
        <p:nvPicPr>
          <p:cNvPr id="14" name="Picture 13" descr="A blue and orange logo&#10;&#10;Description automatically generated">
            <a:extLst>
              <a:ext uri="{FF2B5EF4-FFF2-40B4-BE49-F238E27FC236}">
                <a16:creationId xmlns:a16="http://schemas.microsoft.com/office/drawing/2014/main" id="{1D1100C1-E311-CBDB-F230-980A4B590324}"/>
              </a:ext>
            </a:extLst>
          </p:cNvPr>
          <p:cNvPicPr>
            <a:picLocks noChangeAspect="1"/>
          </p:cNvPicPr>
          <p:nvPr/>
        </p:nvPicPr>
        <p:blipFill>
          <a:blip r:embed="rId3"/>
          <a:stretch>
            <a:fillRect/>
          </a:stretch>
        </p:blipFill>
        <p:spPr>
          <a:xfrm>
            <a:off x="5110189" y="3831094"/>
            <a:ext cx="821207" cy="701534"/>
          </a:xfrm>
          <a:prstGeom prst="rect">
            <a:avLst/>
          </a:prstGeom>
        </p:spPr>
      </p:pic>
      <p:pic>
        <p:nvPicPr>
          <p:cNvPr id="15" name="Picture 14" descr="A blue and orange logo&#10;&#10;Description automatically generated">
            <a:extLst>
              <a:ext uri="{FF2B5EF4-FFF2-40B4-BE49-F238E27FC236}">
                <a16:creationId xmlns:a16="http://schemas.microsoft.com/office/drawing/2014/main" id="{6B3A067A-0881-353F-FAC3-FF7CD63C7CD5}"/>
              </a:ext>
            </a:extLst>
          </p:cNvPr>
          <p:cNvPicPr>
            <a:picLocks noChangeAspect="1"/>
          </p:cNvPicPr>
          <p:nvPr/>
        </p:nvPicPr>
        <p:blipFill>
          <a:blip r:embed="rId3"/>
          <a:stretch>
            <a:fillRect/>
          </a:stretch>
        </p:blipFill>
        <p:spPr>
          <a:xfrm>
            <a:off x="6583990" y="3867015"/>
            <a:ext cx="821207" cy="701534"/>
          </a:xfrm>
          <a:prstGeom prst="rect">
            <a:avLst/>
          </a:prstGeom>
        </p:spPr>
      </p:pic>
      <p:pic>
        <p:nvPicPr>
          <p:cNvPr id="16" name="Picture 15" descr="A blue and orange logo&#10;&#10;Description automatically generated">
            <a:extLst>
              <a:ext uri="{FF2B5EF4-FFF2-40B4-BE49-F238E27FC236}">
                <a16:creationId xmlns:a16="http://schemas.microsoft.com/office/drawing/2014/main" id="{C50ADB38-8A0F-1CB3-6CF8-024CF4EB1ACB}"/>
              </a:ext>
            </a:extLst>
          </p:cNvPr>
          <p:cNvPicPr>
            <a:picLocks noChangeAspect="1"/>
          </p:cNvPicPr>
          <p:nvPr/>
        </p:nvPicPr>
        <p:blipFill>
          <a:blip r:embed="rId3"/>
          <a:stretch>
            <a:fillRect/>
          </a:stretch>
        </p:blipFill>
        <p:spPr>
          <a:xfrm>
            <a:off x="8140176" y="3815983"/>
            <a:ext cx="821207" cy="701534"/>
          </a:xfrm>
          <a:prstGeom prst="rect">
            <a:avLst/>
          </a:prstGeom>
        </p:spPr>
      </p:pic>
      <p:pic>
        <p:nvPicPr>
          <p:cNvPr id="17" name="Picture 16" descr="A blue and orange logo&#10;&#10;Description automatically generated">
            <a:extLst>
              <a:ext uri="{FF2B5EF4-FFF2-40B4-BE49-F238E27FC236}">
                <a16:creationId xmlns:a16="http://schemas.microsoft.com/office/drawing/2014/main" id="{CA594832-7A01-EF0B-DDD0-2FC2549BF1F5}"/>
              </a:ext>
            </a:extLst>
          </p:cNvPr>
          <p:cNvPicPr>
            <a:picLocks noChangeAspect="1"/>
          </p:cNvPicPr>
          <p:nvPr/>
        </p:nvPicPr>
        <p:blipFill>
          <a:blip r:embed="rId3"/>
          <a:stretch>
            <a:fillRect/>
          </a:stretch>
        </p:blipFill>
        <p:spPr>
          <a:xfrm>
            <a:off x="3657831" y="4933273"/>
            <a:ext cx="821207" cy="701534"/>
          </a:xfrm>
          <a:prstGeom prst="rect">
            <a:avLst/>
          </a:prstGeom>
        </p:spPr>
      </p:pic>
      <p:pic>
        <p:nvPicPr>
          <p:cNvPr id="18" name="Picture 17" descr="A blue and orange logo&#10;&#10;Description automatically generated">
            <a:extLst>
              <a:ext uri="{FF2B5EF4-FFF2-40B4-BE49-F238E27FC236}">
                <a16:creationId xmlns:a16="http://schemas.microsoft.com/office/drawing/2014/main" id="{891730AD-1102-6937-4793-90A1C9A83E20}"/>
              </a:ext>
            </a:extLst>
          </p:cNvPr>
          <p:cNvPicPr>
            <a:picLocks noChangeAspect="1"/>
          </p:cNvPicPr>
          <p:nvPr/>
        </p:nvPicPr>
        <p:blipFill>
          <a:blip r:embed="rId3"/>
          <a:stretch>
            <a:fillRect/>
          </a:stretch>
        </p:blipFill>
        <p:spPr>
          <a:xfrm>
            <a:off x="5062403" y="4948384"/>
            <a:ext cx="821207" cy="701534"/>
          </a:xfrm>
          <a:prstGeom prst="rect">
            <a:avLst/>
          </a:prstGeom>
        </p:spPr>
      </p:pic>
      <p:pic>
        <p:nvPicPr>
          <p:cNvPr id="19" name="Picture 18" descr="A blue and orange logo&#10;&#10;Description automatically generated">
            <a:extLst>
              <a:ext uri="{FF2B5EF4-FFF2-40B4-BE49-F238E27FC236}">
                <a16:creationId xmlns:a16="http://schemas.microsoft.com/office/drawing/2014/main" id="{D9CACED1-E303-E97D-8862-B8A3E4A7E2ED}"/>
              </a:ext>
            </a:extLst>
          </p:cNvPr>
          <p:cNvPicPr>
            <a:picLocks noChangeAspect="1"/>
          </p:cNvPicPr>
          <p:nvPr/>
        </p:nvPicPr>
        <p:blipFill>
          <a:blip r:embed="rId3"/>
          <a:stretch>
            <a:fillRect/>
          </a:stretch>
        </p:blipFill>
        <p:spPr>
          <a:xfrm>
            <a:off x="6536204" y="4984305"/>
            <a:ext cx="821207" cy="701534"/>
          </a:xfrm>
          <a:prstGeom prst="rect">
            <a:avLst/>
          </a:prstGeom>
        </p:spPr>
      </p:pic>
      <p:pic>
        <p:nvPicPr>
          <p:cNvPr id="20" name="Picture 19" descr="A blue and orange logo&#10;&#10;Description automatically generated">
            <a:extLst>
              <a:ext uri="{FF2B5EF4-FFF2-40B4-BE49-F238E27FC236}">
                <a16:creationId xmlns:a16="http://schemas.microsoft.com/office/drawing/2014/main" id="{4EBB95F0-96B8-5B2C-3CBC-A144100CA19B}"/>
              </a:ext>
            </a:extLst>
          </p:cNvPr>
          <p:cNvPicPr>
            <a:picLocks noChangeAspect="1"/>
          </p:cNvPicPr>
          <p:nvPr/>
        </p:nvPicPr>
        <p:blipFill>
          <a:blip r:embed="rId3"/>
          <a:stretch>
            <a:fillRect/>
          </a:stretch>
        </p:blipFill>
        <p:spPr>
          <a:xfrm>
            <a:off x="8092390" y="4933273"/>
            <a:ext cx="821207" cy="701534"/>
          </a:xfrm>
          <a:prstGeom prst="rect">
            <a:avLst/>
          </a:prstGeom>
        </p:spPr>
      </p:pic>
      <p:pic>
        <p:nvPicPr>
          <p:cNvPr id="22" name="Picture 21" descr="A white line on a brown background&#10;&#10;Description automatically generated">
            <a:extLst>
              <a:ext uri="{FF2B5EF4-FFF2-40B4-BE49-F238E27FC236}">
                <a16:creationId xmlns:a16="http://schemas.microsoft.com/office/drawing/2014/main" id="{5BD73783-C984-C656-C307-EEA74F862882}"/>
              </a:ext>
            </a:extLst>
          </p:cNvPr>
          <p:cNvPicPr>
            <a:picLocks noChangeAspect="1"/>
          </p:cNvPicPr>
          <p:nvPr/>
        </p:nvPicPr>
        <p:blipFill>
          <a:blip r:embed="rId4"/>
          <a:stretch>
            <a:fillRect/>
          </a:stretch>
        </p:blipFill>
        <p:spPr>
          <a:xfrm>
            <a:off x="764811" y="2629999"/>
            <a:ext cx="1870603" cy="159800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3"/>
          <p:cNvSpPr txBox="1">
            <a:spLocks noGrp="1"/>
          </p:cNvSpPr>
          <p:nvPr>
            <p:ph type="title"/>
          </p:nvPr>
        </p:nvSpPr>
        <p:spPr>
          <a:xfrm>
            <a:off x="838200" y="121821"/>
            <a:ext cx="10515600" cy="10289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Modern electricity system</a:t>
            </a:r>
            <a:endParaRPr sz="2800" dirty="0">
              <a:solidFill>
                <a:srgbClr val="00446A"/>
              </a:solidFill>
            </a:endParaRPr>
          </a:p>
        </p:txBody>
      </p:sp>
      <p:cxnSp>
        <p:nvCxnSpPr>
          <p:cNvPr id="253" name="Google Shape;253;p13"/>
          <p:cNvCxnSpPr/>
          <p:nvPr/>
        </p:nvCxnSpPr>
        <p:spPr>
          <a:xfrm>
            <a:off x="1742184"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4" name="Google Shape;254;p13"/>
          <p:cNvCxnSpPr/>
          <p:nvPr/>
        </p:nvCxnSpPr>
        <p:spPr>
          <a:xfrm>
            <a:off x="3431285"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5" name="Google Shape;255;p13"/>
          <p:cNvCxnSpPr/>
          <p:nvPr/>
        </p:nvCxnSpPr>
        <p:spPr>
          <a:xfrm>
            <a:off x="5150755"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6" name="Google Shape;256;p13"/>
          <p:cNvCxnSpPr/>
          <p:nvPr/>
        </p:nvCxnSpPr>
        <p:spPr>
          <a:xfrm>
            <a:off x="1742184"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7" name="Google Shape;257;p13"/>
          <p:cNvCxnSpPr/>
          <p:nvPr/>
        </p:nvCxnSpPr>
        <p:spPr>
          <a:xfrm>
            <a:off x="3431285"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8" name="Google Shape;258;p13"/>
          <p:cNvCxnSpPr/>
          <p:nvPr/>
        </p:nvCxnSpPr>
        <p:spPr>
          <a:xfrm>
            <a:off x="5150755"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9" name="Google Shape;259;p13"/>
          <p:cNvCxnSpPr/>
          <p:nvPr/>
        </p:nvCxnSpPr>
        <p:spPr>
          <a:xfrm>
            <a:off x="1742184"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0" name="Google Shape;260;p13"/>
          <p:cNvCxnSpPr/>
          <p:nvPr/>
        </p:nvCxnSpPr>
        <p:spPr>
          <a:xfrm>
            <a:off x="3431285"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1" name="Google Shape;261;p13"/>
          <p:cNvCxnSpPr/>
          <p:nvPr/>
        </p:nvCxnSpPr>
        <p:spPr>
          <a:xfrm>
            <a:off x="5150755"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2" name="Google Shape;262;p13"/>
          <p:cNvCxnSpPr/>
          <p:nvPr/>
        </p:nvCxnSpPr>
        <p:spPr>
          <a:xfrm>
            <a:off x="1742184"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3" name="Google Shape;263;p13"/>
          <p:cNvCxnSpPr/>
          <p:nvPr/>
        </p:nvCxnSpPr>
        <p:spPr>
          <a:xfrm>
            <a:off x="3431285"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4" name="Google Shape;264;p13"/>
          <p:cNvCxnSpPr/>
          <p:nvPr/>
        </p:nvCxnSpPr>
        <p:spPr>
          <a:xfrm>
            <a:off x="5054132"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5" name="Google Shape;265;p13"/>
          <p:cNvCxnSpPr/>
          <p:nvPr/>
        </p:nvCxnSpPr>
        <p:spPr>
          <a:xfrm rot="10800000">
            <a:off x="1213755" y="206667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6" name="Google Shape;266;p13"/>
          <p:cNvCxnSpPr/>
          <p:nvPr/>
        </p:nvCxnSpPr>
        <p:spPr>
          <a:xfrm rot="10800000">
            <a:off x="2915555" y="206667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7" name="Google Shape;267;p13"/>
          <p:cNvCxnSpPr/>
          <p:nvPr/>
        </p:nvCxnSpPr>
        <p:spPr>
          <a:xfrm rot="10800000">
            <a:off x="4647726" y="2106706"/>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8" name="Google Shape;268;p13"/>
          <p:cNvCxnSpPr/>
          <p:nvPr/>
        </p:nvCxnSpPr>
        <p:spPr>
          <a:xfrm rot="10800000">
            <a:off x="6295433" y="2102290"/>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9" name="Google Shape;269;p13"/>
          <p:cNvCxnSpPr/>
          <p:nvPr/>
        </p:nvCxnSpPr>
        <p:spPr>
          <a:xfrm rot="10800000">
            <a:off x="1201046" y="3287031"/>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0" name="Google Shape;270;p13"/>
          <p:cNvCxnSpPr/>
          <p:nvPr/>
        </p:nvCxnSpPr>
        <p:spPr>
          <a:xfrm rot="10800000">
            <a:off x="2915555"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1" name="Google Shape;271;p13"/>
          <p:cNvCxnSpPr/>
          <p:nvPr/>
        </p:nvCxnSpPr>
        <p:spPr>
          <a:xfrm rot="10800000">
            <a:off x="4654067"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2" name="Google Shape;272;p13"/>
          <p:cNvCxnSpPr/>
          <p:nvPr/>
        </p:nvCxnSpPr>
        <p:spPr>
          <a:xfrm rot="10800000">
            <a:off x="6276374"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3" name="Google Shape;273;p13"/>
          <p:cNvCxnSpPr/>
          <p:nvPr/>
        </p:nvCxnSpPr>
        <p:spPr>
          <a:xfrm rot="10800000">
            <a:off x="1213755" y="451931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4" name="Google Shape;274;p13"/>
          <p:cNvCxnSpPr/>
          <p:nvPr/>
        </p:nvCxnSpPr>
        <p:spPr>
          <a:xfrm rot="10800000">
            <a:off x="2915555" y="451931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5" name="Google Shape;275;p13"/>
          <p:cNvCxnSpPr/>
          <p:nvPr/>
        </p:nvCxnSpPr>
        <p:spPr>
          <a:xfrm rot="10800000">
            <a:off x="4647726" y="4553163"/>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6" name="Google Shape;276;p13"/>
          <p:cNvCxnSpPr/>
          <p:nvPr/>
        </p:nvCxnSpPr>
        <p:spPr>
          <a:xfrm rot="10800000">
            <a:off x="6282724" y="4555097"/>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7" name="Google Shape;277;p13"/>
          <p:cNvCxnSpPr/>
          <p:nvPr/>
        </p:nvCxnSpPr>
        <p:spPr>
          <a:xfrm>
            <a:off x="1131571" y="6474438"/>
            <a:ext cx="731520" cy="0"/>
          </a:xfrm>
          <a:prstGeom prst="straightConnector1">
            <a:avLst/>
          </a:prstGeom>
          <a:noFill/>
          <a:ln w="28575" cap="flat" cmpd="sng">
            <a:solidFill>
              <a:schemeClr val="accent1"/>
            </a:solidFill>
            <a:prstDash val="solid"/>
            <a:miter lim="800000"/>
            <a:headEnd type="triangle" w="med" len="med"/>
            <a:tailEnd type="triangle" w="med" len="med"/>
          </a:ln>
        </p:spPr>
      </p:cxnSp>
      <p:sp>
        <p:nvSpPr>
          <p:cNvPr id="278" name="Google Shape;278;p13"/>
          <p:cNvSpPr txBox="1"/>
          <p:nvPr/>
        </p:nvSpPr>
        <p:spPr>
          <a:xfrm>
            <a:off x="1863091" y="6340163"/>
            <a:ext cx="1957348" cy="2861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chemeClr val="dk1"/>
                </a:solidFill>
                <a:latin typeface="Calibri"/>
                <a:ea typeface="Calibri"/>
                <a:cs typeface="Calibri"/>
                <a:sym typeface="Calibri"/>
              </a:rPr>
              <a:t>Bidirectional transmission</a:t>
            </a:r>
            <a:endParaRPr sz="1200" dirty="0"/>
          </a:p>
        </p:txBody>
      </p:sp>
      <p:sp>
        <p:nvSpPr>
          <p:cNvPr id="297" name="Google Shape;297;p13"/>
          <p:cNvSpPr txBox="1"/>
          <p:nvPr/>
        </p:nvSpPr>
        <p:spPr>
          <a:xfrm>
            <a:off x="7149081" y="3438375"/>
            <a:ext cx="2639353"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Calibri"/>
              <a:buNone/>
            </a:pPr>
            <a:r>
              <a:rPr lang="en-US" sz="1400" dirty="0">
                <a:solidFill>
                  <a:schemeClr val="dk1"/>
                </a:solidFill>
                <a:latin typeface="Calibri"/>
                <a:ea typeface="Calibri"/>
                <a:cs typeface="Calibri"/>
                <a:sym typeface="Calibri"/>
              </a:rPr>
              <a:t>A </a:t>
            </a:r>
            <a:r>
              <a:rPr lang="en-US" sz="14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virtual power plant (VPP)</a:t>
            </a:r>
            <a:r>
              <a:rPr lang="en-US" sz="1400" dirty="0">
                <a:solidFill>
                  <a:schemeClr val="dk1"/>
                </a:solidFill>
                <a:latin typeface="Calibri"/>
                <a:ea typeface="Calibri"/>
                <a:cs typeface="Calibri"/>
                <a:sym typeface="Calibri"/>
              </a:rPr>
              <a:t> is an energy management system that integrates a variety of </a:t>
            </a:r>
            <a:r>
              <a:rPr lang="en-US" sz="1400" b="1" dirty="0">
                <a:solidFill>
                  <a:schemeClr val="dk1"/>
                </a:solidFill>
                <a:latin typeface="Calibri"/>
                <a:ea typeface="Calibri"/>
                <a:cs typeface="Calibri"/>
                <a:sym typeface="Calibri"/>
              </a:rPr>
              <a:t>distributed energy resources (DERs) </a:t>
            </a:r>
            <a:r>
              <a:rPr lang="en-US" sz="1400" dirty="0">
                <a:solidFill>
                  <a:schemeClr val="dk1"/>
                </a:solidFill>
                <a:latin typeface="Calibri"/>
                <a:ea typeface="Calibri"/>
                <a:cs typeface="Calibri"/>
                <a:sym typeface="Calibri"/>
              </a:rPr>
              <a:t>into a single, </a:t>
            </a:r>
            <a:r>
              <a:rPr lang="en-US" sz="1400" dirty="0" err="1">
                <a:solidFill>
                  <a:schemeClr val="dk1"/>
                </a:solidFill>
                <a:latin typeface="Calibri"/>
                <a:ea typeface="Calibri"/>
                <a:cs typeface="Calibri"/>
                <a:sym typeface="Calibri"/>
              </a:rPr>
              <a:t>co-ordinated</a:t>
            </a:r>
            <a:r>
              <a:rPr lang="en-US" sz="1400" dirty="0">
                <a:solidFill>
                  <a:schemeClr val="dk1"/>
                </a:solidFill>
                <a:latin typeface="Calibri"/>
                <a:ea typeface="Calibri"/>
                <a:cs typeface="Calibri"/>
                <a:sym typeface="Calibri"/>
              </a:rPr>
              <a:t> entity.</a:t>
            </a:r>
            <a:br>
              <a:rPr lang="en-US" sz="1400" dirty="0">
                <a:solidFill>
                  <a:schemeClr val="dk1"/>
                </a:solidFill>
                <a:latin typeface="Calibri"/>
                <a:ea typeface="Calibri"/>
                <a:cs typeface="Calibri"/>
                <a:sym typeface="Calibri"/>
              </a:rPr>
            </a:br>
            <a:r>
              <a:rPr lang="en-US" sz="1400" dirty="0">
                <a:solidFill>
                  <a:schemeClr val="dk1"/>
                </a:solidFill>
                <a:latin typeface="Calibri"/>
                <a:ea typeface="Calibri"/>
                <a:cs typeface="Calibri"/>
                <a:sym typeface="Calibri"/>
              </a:rPr>
              <a:t>The primary purpose of a VPP is to optimize the generation, storage and consumption of electricity from these distributed resources to meet the needs of the grid, the electricity market or specific consumers.</a:t>
            </a:r>
            <a:endParaRPr sz="1400" dirty="0"/>
          </a:p>
        </p:txBody>
      </p:sp>
      <p:pic>
        <p:nvPicPr>
          <p:cNvPr id="5" name="Picture 4" descr="A blue cloud with white text&#10;&#10;Description automatically generated">
            <a:extLst>
              <a:ext uri="{FF2B5EF4-FFF2-40B4-BE49-F238E27FC236}">
                <a16:creationId xmlns:a16="http://schemas.microsoft.com/office/drawing/2014/main" id="{5BC85B2E-D842-BD58-16B9-D3C99F71C796}"/>
              </a:ext>
            </a:extLst>
          </p:cNvPr>
          <p:cNvPicPr>
            <a:picLocks noChangeAspect="1"/>
          </p:cNvPicPr>
          <p:nvPr/>
        </p:nvPicPr>
        <p:blipFill>
          <a:blip r:embed="rId4"/>
          <a:stretch>
            <a:fillRect/>
          </a:stretch>
        </p:blipFill>
        <p:spPr>
          <a:xfrm>
            <a:off x="7148388" y="2360161"/>
            <a:ext cx="1689100" cy="927100"/>
          </a:xfrm>
          <a:prstGeom prst="rect">
            <a:avLst/>
          </a:prstGeom>
        </p:spPr>
      </p:pic>
      <p:pic>
        <p:nvPicPr>
          <p:cNvPr id="9" name="Picture 8" descr="A green and blue logo with a windmill and a blue cloud&#10;&#10;Description automatically generated">
            <a:extLst>
              <a:ext uri="{FF2B5EF4-FFF2-40B4-BE49-F238E27FC236}">
                <a16:creationId xmlns:a16="http://schemas.microsoft.com/office/drawing/2014/main" id="{5F3B98BD-92A7-EBE3-A50B-EF18E753FCBC}"/>
              </a:ext>
            </a:extLst>
          </p:cNvPr>
          <p:cNvPicPr>
            <a:picLocks noChangeAspect="1"/>
          </p:cNvPicPr>
          <p:nvPr/>
        </p:nvPicPr>
        <p:blipFill>
          <a:blip r:embed="rId5"/>
          <a:stretch>
            <a:fillRect/>
          </a:stretch>
        </p:blipFill>
        <p:spPr>
          <a:xfrm>
            <a:off x="864058" y="1133006"/>
            <a:ext cx="852955" cy="938679"/>
          </a:xfrm>
          <a:prstGeom prst="rect">
            <a:avLst/>
          </a:prstGeom>
        </p:spPr>
      </p:pic>
      <p:pic>
        <p:nvPicPr>
          <p:cNvPr id="10" name="Picture 9" descr="A green and blue logo with a windmill and a blue cloud&#10;&#10;Description automatically generated">
            <a:extLst>
              <a:ext uri="{FF2B5EF4-FFF2-40B4-BE49-F238E27FC236}">
                <a16:creationId xmlns:a16="http://schemas.microsoft.com/office/drawing/2014/main" id="{CC1B39BF-F6F9-2FB7-FE5E-696A16F8C0FF}"/>
              </a:ext>
            </a:extLst>
          </p:cNvPr>
          <p:cNvPicPr>
            <a:picLocks noChangeAspect="1"/>
          </p:cNvPicPr>
          <p:nvPr/>
        </p:nvPicPr>
        <p:blipFill>
          <a:blip r:embed="rId5"/>
          <a:stretch>
            <a:fillRect/>
          </a:stretch>
        </p:blipFill>
        <p:spPr>
          <a:xfrm>
            <a:off x="2532400" y="1147125"/>
            <a:ext cx="852955" cy="938679"/>
          </a:xfrm>
          <a:prstGeom prst="rect">
            <a:avLst/>
          </a:prstGeom>
        </p:spPr>
      </p:pic>
      <p:pic>
        <p:nvPicPr>
          <p:cNvPr id="11" name="Picture 10" descr="A green and blue logo with a windmill and a blue cloud&#10;&#10;Description automatically generated">
            <a:extLst>
              <a:ext uri="{FF2B5EF4-FFF2-40B4-BE49-F238E27FC236}">
                <a16:creationId xmlns:a16="http://schemas.microsoft.com/office/drawing/2014/main" id="{F8780C72-688A-104C-AD48-D5BEBCA95381}"/>
              </a:ext>
            </a:extLst>
          </p:cNvPr>
          <p:cNvPicPr>
            <a:picLocks noChangeAspect="1"/>
          </p:cNvPicPr>
          <p:nvPr/>
        </p:nvPicPr>
        <p:blipFill>
          <a:blip r:embed="rId5"/>
          <a:stretch>
            <a:fillRect/>
          </a:stretch>
        </p:blipFill>
        <p:spPr>
          <a:xfrm>
            <a:off x="4201177" y="1186208"/>
            <a:ext cx="852955" cy="938679"/>
          </a:xfrm>
          <a:prstGeom prst="rect">
            <a:avLst/>
          </a:prstGeom>
        </p:spPr>
      </p:pic>
      <p:pic>
        <p:nvPicPr>
          <p:cNvPr id="12" name="Picture 11" descr="A green and blue logo with a windmill and a blue cloud&#10;&#10;Description automatically generated">
            <a:extLst>
              <a:ext uri="{FF2B5EF4-FFF2-40B4-BE49-F238E27FC236}">
                <a16:creationId xmlns:a16="http://schemas.microsoft.com/office/drawing/2014/main" id="{1303D6B2-BD5A-1BBE-BB5F-2CFA4F1AD39B}"/>
              </a:ext>
            </a:extLst>
          </p:cNvPr>
          <p:cNvPicPr>
            <a:picLocks noChangeAspect="1"/>
          </p:cNvPicPr>
          <p:nvPr/>
        </p:nvPicPr>
        <p:blipFill>
          <a:blip r:embed="rId5"/>
          <a:stretch>
            <a:fillRect/>
          </a:stretch>
        </p:blipFill>
        <p:spPr>
          <a:xfrm>
            <a:off x="5875753" y="1150791"/>
            <a:ext cx="852955" cy="938679"/>
          </a:xfrm>
          <a:prstGeom prst="rect">
            <a:avLst/>
          </a:prstGeom>
        </p:spPr>
      </p:pic>
      <p:pic>
        <p:nvPicPr>
          <p:cNvPr id="13" name="Picture 12" descr="A green and blue logo with a windmill and a blue cloud&#10;&#10;Description automatically generated">
            <a:extLst>
              <a:ext uri="{FF2B5EF4-FFF2-40B4-BE49-F238E27FC236}">
                <a16:creationId xmlns:a16="http://schemas.microsoft.com/office/drawing/2014/main" id="{B1A2EEB2-146A-BC17-6F97-D8A1FC4D3383}"/>
              </a:ext>
            </a:extLst>
          </p:cNvPr>
          <p:cNvPicPr>
            <a:picLocks noChangeAspect="1"/>
          </p:cNvPicPr>
          <p:nvPr/>
        </p:nvPicPr>
        <p:blipFill>
          <a:blip r:embed="rId5"/>
          <a:stretch>
            <a:fillRect/>
          </a:stretch>
        </p:blipFill>
        <p:spPr>
          <a:xfrm>
            <a:off x="838200" y="2437044"/>
            <a:ext cx="852955" cy="938679"/>
          </a:xfrm>
          <a:prstGeom prst="rect">
            <a:avLst/>
          </a:prstGeom>
        </p:spPr>
      </p:pic>
      <p:pic>
        <p:nvPicPr>
          <p:cNvPr id="14" name="Picture 13" descr="A green and blue logo with a windmill and a blue cloud&#10;&#10;Description automatically generated">
            <a:extLst>
              <a:ext uri="{FF2B5EF4-FFF2-40B4-BE49-F238E27FC236}">
                <a16:creationId xmlns:a16="http://schemas.microsoft.com/office/drawing/2014/main" id="{92977406-A84B-C777-6174-ADA85CE0C319}"/>
              </a:ext>
            </a:extLst>
          </p:cNvPr>
          <p:cNvPicPr>
            <a:picLocks noChangeAspect="1"/>
          </p:cNvPicPr>
          <p:nvPr/>
        </p:nvPicPr>
        <p:blipFill>
          <a:blip r:embed="rId5"/>
          <a:stretch>
            <a:fillRect/>
          </a:stretch>
        </p:blipFill>
        <p:spPr>
          <a:xfrm>
            <a:off x="2506542" y="2451163"/>
            <a:ext cx="852955" cy="938679"/>
          </a:xfrm>
          <a:prstGeom prst="rect">
            <a:avLst/>
          </a:prstGeom>
        </p:spPr>
      </p:pic>
      <p:pic>
        <p:nvPicPr>
          <p:cNvPr id="15" name="Picture 14" descr="A green and blue logo with a windmill and a blue cloud&#10;&#10;Description automatically generated">
            <a:extLst>
              <a:ext uri="{FF2B5EF4-FFF2-40B4-BE49-F238E27FC236}">
                <a16:creationId xmlns:a16="http://schemas.microsoft.com/office/drawing/2014/main" id="{1B942862-E372-74E1-A79A-4ED7C501A958}"/>
              </a:ext>
            </a:extLst>
          </p:cNvPr>
          <p:cNvPicPr>
            <a:picLocks noChangeAspect="1"/>
          </p:cNvPicPr>
          <p:nvPr/>
        </p:nvPicPr>
        <p:blipFill>
          <a:blip r:embed="rId5"/>
          <a:stretch>
            <a:fillRect/>
          </a:stretch>
        </p:blipFill>
        <p:spPr>
          <a:xfrm>
            <a:off x="4175319" y="2490246"/>
            <a:ext cx="852955" cy="938679"/>
          </a:xfrm>
          <a:prstGeom prst="rect">
            <a:avLst/>
          </a:prstGeom>
        </p:spPr>
      </p:pic>
      <p:pic>
        <p:nvPicPr>
          <p:cNvPr id="16" name="Picture 15" descr="A green and blue logo with a windmill and a blue cloud&#10;&#10;Description automatically generated">
            <a:extLst>
              <a:ext uri="{FF2B5EF4-FFF2-40B4-BE49-F238E27FC236}">
                <a16:creationId xmlns:a16="http://schemas.microsoft.com/office/drawing/2014/main" id="{2E08F94E-DA60-5311-29EE-950450FEB940}"/>
              </a:ext>
            </a:extLst>
          </p:cNvPr>
          <p:cNvPicPr>
            <a:picLocks noChangeAspect="1"/>
          </p:cNvPicPr>
          <p:nvPr/>
        </p:nvPicPr>
        <p:blipFill>
          <a:blip r:embed="rId5"/>
          <a:stretch>
            <a:fillRect/>
          </a:stretch>
        </p:blipFill>
        <p:spPr>
          <a:xfrm>
            <a:off x="5849895" y="2454829"/>
            <a:ext cx="852955" cy="938679"/>
          </a:xfrm>
          <a:prstGeom prst="rect">
            <a:avLst/>
          </a:prstGeom>
        </p:spPr>
      </p:pic>
      <p:pic>
        <p:nvPicPr>
          <p:cNvPr id="17" name="Picture 16" descr="A green and blue logo with a windmill and a blue cloud&#10;&#10;Description automatically generated">
            <a:extLst>
              <a:ext uri="{FF2B5EF4-FFF2-40B4-BE49-F238E27FC236}">
                <a16:creationId xmlns:a16="http://schemas.microsoft.com/office/drawing/2014/main" id="{B255C56F-44EF-E27A-88AB-5C6AECB8C626}"/>
              </a:ext>
            </a:extLst>
          </p:cNvPr>
          <p:cNvPicPr>
            <a:picLocks noChangeAspect="1"/>
          </p:cNvPicPr>
          <p:nvPr/>
        </p:nvPicPr>
        <p:blipFill>
          <a:blip r:embed="rId5"/>
          <a:stretch>
            <a:fillRect/>
          </a:stretch>
        </p:blipFill>
        <p:spPr>
          <a:xfrm>
            <a:off x="851603" y="3639843"/>
            <a:ext cx="852955" cy="938679"/>
          </a:xfrm>
          <a:prstGeom prst="rect">
            <a:avLst/>
          </a:prstGeom>
        </p:spPr>
      </p:pic>
      <p:pic>
        <p:nvPicPr>
          <p:cNvPr id="18" name="Picture 17" descr="A green and blue logo with a windmill and a blue cloud&#10;&#10;Description automatically generated">
            <a:extLst>
              <a:ext uri="{FF2B5EF4-FFF2-40B4-BE49-F238E27FC236}">
                <a16:creationId xmlns:a16="http://schemas.microsoft.com/office/drawing/2014/main" id="{9DF8FEEE-6D78-57D8-E454-6447594BD30C}"/>
              </a:ext>
            </a:extLst>
          </p:cNvPr>
          <p:cNvPicPr>
            <a:picLocks noChangeAspect="1"/>
          </p:cNvPicPr>
          <p:nvPr/>
        </p:nvPicPr>
        <p:blipFill>
          <a:blip r:embed="rId5"/>
          <a:stretch>
            <a:fillRect/>
          </a:stretch>
        </p:blipFill>
        <p:spPr>
          <a:xfrm>
            <a:off x="2519945" y="3653962"/>
            <a:ext cx="852955" cy="938679"/>
          </a:xfrm>
          <a:prstGeom prst="rect">
            <a:avLst/>
          </a:prstGeom>
        </p:spPr>
      </p:pic>
      <p:pic>
        <p:nvPicPr>
          <p:cNvPr id="19" name="Picture 18" descr="A green and blue logo with a windmill and a blue cloud&#10;&#10;Description automatically generated">
            <a:extLst>
              <a:ext uri="{FF2B5EF4-FFF2-40B4-BE49-F238E27FC236}">
                <a16:creationId xmlns:a16="http://schemas.microsoft.com/office/drawing/2014/main" id="{12183563-60A9-9FC9-ACD2-88D72825F0E8}"/>
              </a:ext>
            </a:extLst>
          </p:cNvPr>
          <p:cNvPicPr>
            <a:picLocks noChangeAspect="1"/>
          </p:cNvPicPr>
          <p:nvPr/>
        </p:nvPicPr>
        <p:blipFill>
          <a:blip r:embed="rId5"/>
          <a:stretch>
            <a:fillRect/>
          </a:stretch>
        </p:blipFill>
        <p:spPr>
          <a:xfrm>
            <a:off x="4188722" y="3693045"/>
            <a:ext cx="852955" cy="938679"/>
          </a:xfrm>
          <a:prstGeom prst="rect">
            <a:avLst/>
          </a:prstGeom>
        </p:spPr>
      </p:pic>
      <p:pic>
        <p:nvPicPr>
          <p:cNvPr id="20" name="Picture 19" descr="A green and blue logo with a windmill and a blue cloud&#10;&#10;Description automatically generated">
            <a:extLst>
              <a:ext uri="{FF2B5EF4-FFF2-40B4-BE49-F238E27FC236}">
                <a16:creationId xmlns:a16="http://schemas.microsoft.com/office/drawing/2014/main" id="{EF143630-0FF4-DCDA-34B0-A0D81A5D9613}"/>
              </a:ext>
            </a:extLst>
          </p:cNvPr>
          <p:cNvPicPr>
            <a:picLocks noChangeAspect="1"/>
          </p:cNvPicPr>
          <p:nvPr/>
        </p:nvPicPr>
        <p:blipFill>
          <a:blip r:embed="rId5"/>
          <a:stretch>
            <a:fillRect/>
          </a:stretch>
        </p:blipFill>
        <p:spPr>
          <a:xfrm>
            <a:off x="5863298" y="3657628"/>
            <a:ext cx="852955" cy="938679"/>
          </a:xfrm>
          <a:prstGeom prst="rect">
            <a:avLst/>
          </a:prstGeom>
        </p:spPr>
      </p:pic>
      <p:pic>
        <p:nvPicPr>
          <p:cNvPr id="21" name="Picture 20" descr="A green and blue logo with a windmill and a blue cloud&#10;&#10;Description automatically generated">
            <a:extLst>
              <a:ext uri="{FF2B5EF4-FFF2-40B4-BE49-F238E27FC236}">
                <a16:creationId xmlns:a16="http://schemas.microsoft.com/office/drawing/2014/main" id="{7B7007D1-83C1-20D3-2972-BCC08E6D42B8}"/>
              </a:ext>
            </a:extLst>
          </p:cNvPr>
          <p:cNvPicPr>
            <a:picLocks noChangeAspect="1"/>
          </p:cNvPicPr>
          <p:nvPr/>
        </p:nvPicPr>
        <p:blipFill>
          <a:blip r:embed="rId5"/>
          <a:stretch>
            <a:fillRect/>
          </a:stretch>
        </p:blipFill>
        <p:spPr>
          <a:xfrm>
            <a:off x="838200" y="4941368"/>
            <a:ext cx="852955" cy="938679"/>
          </a:xfrm>
          <a:prstGeom prst="rect">
            <a:avLst/>
          </a:prstGeom>
        </p:spPr>
      </p:pic>
      <p:pic>
        <p:nvPicPr>
          <p:cNvPr id="22" name="Picture 21" descr="A green and blue logo with a windmill and a blue cloud&#10;&#10;Description automatically generated">
            <a:extLst>
              <a:ext uri="{FF2B5EF4-FFF2-40B4-BE49-F238E27FC236}">
                <a16:creationId xmlns:a16="http://schemas.microsoft.com/office/drawing/2014/main" id="{07B30321-9783-5C27-1902-A7A3E34E6033}"/>
              </a:ext>
            </a:extLst>
          </p:cNvPr>
          <p:cNvPicPr>
            <a:picLocks noChangeAspect="1"/>
          </p:cNvPicPr>
          <p:nvPr/>
        </p:nvPicPr>
        <p:blipFill>
          <a:blip r:embed="rId5"/>
          <a:stretch>
            <a:fillRect/>
          </a:stretch>
        </p:blipFill>
        <p:spPr>
          <a:xfrm>
            <a:off x="2506542" y="4955487"/>
            <a:ext cx="852955" cy="938679"/>
          </a:xfrm>
          <a:prstGeom prst="rect">
            <a:avLst/>
          </a:prstGeom>
        </p:spPr>
      </p:pic>
      <p:pic>
        <p:nvPicPr>
          <p:cNvPr id="23" name="Picture 22" descr="A green and blue logo with a windmill and a blue cloud&#10;&#10;Description automatically generated">
            <a:extLst>
              <a:ext uri="{FF2B5EF4-FFF2-40B4-BE49-F238E27FC236}">
                <a16:creationId xmlns:a16="http://schemas.microsoft.com/office/drawing/2014/main" id="{75B12D85-E212-07C4-0D6A-E6AB0F70FF6F}"/>
              </a:ext>
            </a:extLst>
          </p:cNvPr>
          <p:cNvPicPr>
            <a:picLocks noChangeAspect="1"/>
          </p:cNvPicPr>
          <p:nvPr/>
        </p:nvPicPr>
        <p:blipFill>
          <a:blip r:embed="rId5"/>
          <a:stretch>
            <a:fillRect/>
          </a:stretch>
        </p:blipFill>
        <p:spPr>
          <a:xfrm>
            <a:off x="4175319" y="4994570"/>
            <a:ext cx="852955" cy="938679"/>
          </a:xfrm>
          <a:prstGeom prst="rect">
            <a:avLst/>
          </a:prstGeom>
        </p:spPr>
      </p:pic>
      <p:pic>
        <p:nvPicPr>
          <p:cNvPr id="24" name="Picture 23" descr="A green and blue logo with a windmill and a blue cloud&#10;&#10;Description automatically generated">
            <a:extLst>
              <a:ext uri="{FF2B5EF4-FFF2-40B4-BE49-F238E27FC236}">
                <a16:creationId xmlns:a16="http://schemas.microsoft.com/office/drawing/2014/main" id="{63C78D55-8209-F891-86A9-5124C864BCC0}"/>
              </a:ext>
            </a:extLst>
          </p:cNvPr>
          <p:cNvPicPr>
            <a:picLocks noChangeAspect="1"/>
          </p:cNvPicPr>
          <p:nvPr/>
        </p:nvPicPr>
        <p:blipFill>
          <a:blip r:embed="rId5"/>
          <a:stretch>
            <a:fillRect/>
          </a:stretch>
        </p:blipFill>
        <p:spPr>
          <a:xfrm>
            <a:off x="5849895" y="4959153"/>
            <a:ext cx="852955" cy="93867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4"/>
          <p:cNvSpPr txBox="1">
            <a:spLocks noGrp="1"/>
          </p:cNvSpPr>
          <p:nvPr>
            <p:ph type="title"/>
          </p:nvPr>
        </p:nvSpPr>
        <p:spPr>
          <a:xfrm>
            <a:off x="621177" y="538853"/>
            <a:ext cx="5341212" cy="92803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Distributed energy resources are being considered in Ontario</a:t>
            </a:r>
            <a:endParaRPr sz="2800" dirty="0">
              <a:solidFill>
                <a:srgbClr val="00446A"/>
              </a:solidFill>
            </a:endParaRPr>
          </a:p>
        </p:txBody>
      </p:sp>
      <p:sp>
        <p:nvSpPr>
          <p:cNvPr id="304" name="Google Shape;304;p14"/>
          <p:cNvSpPr txBox="1">
            <a:spLocks noGrp="1"/>
          </p:cNvSpPr>
          <p:nvPr>
            <p:ph idx="1"/>
          </p:nvPr>
        </p:nvSpPr>
        <p:spPr>
          <a:xfrm>
            <a:off x="621177" y="6173651"/>
            <a:ext cx="7283450" cy="389731"/>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chemeClr val="dk1"/>
              </a:buClr>
              <a:buSzPct val="100000"/>
              <a:buNone/>
            </a:pPr>
            <a:r>
              <a:rPr lang="en-US" sz="1600" dirty="0"/>
              <a:t>Source: </a:t>
            </a:r>
            <a:r>
              <a:rPr lang="en-US" sz="1600" u="sng" dirty="0">
                <a:solidFill>
                  <a:schemeClr val="hlink"/>
                </a:solidFill>
                <a:hlinkClick r:id="rId3"/>
              </a:rPr>
              <a:t>Independent Electricity System Operator (IESO)</a:t>
            </a:r>
            <a:r>
              <a:rPr lang="en-US" sz="1600" dirty="0"/>
              <a:t> - Distributed Energy Resources</a:t>
            </a:r>
            <a:endParaRPr dirty="0"/>
          </a:p>
        </p:txBody>
      </p:sp>
      <p:pic>
        <p:nvPicPr>
          <p:cNvPr id="305" name="Google Shape;305;p14"/>
          <p:cNvPicPr preferRelativeResize="0"/>
          <p:nvPr/>
        </p:nvPicPr>
        <p:blipFill rotWithShape="1">
          <a:blip r:embed="rId4">
            <a:alphaModFix/>
          </a:blip>
          <a:srcRect/>
          <a:stretch/>
        </p:blipFill>
        <p:spPr>
          <a:xfrm>
            <a:off x="621177" y="1559137"/>
            <a:ext cx="4195110" cy="3716869"/>
          </a:xfrm>
          <a:prstGeom prst="rect">
            <a:avLst/>
          </a:prstGeom>
          <a:noFill/>
          <a:ln>
            <a:noFill/>
          </a:ln>
        </p:spPr>
      </p:pic>
      <p:sp>
        <p:nvSpPr>
          <p:cNvPr id="306" name="Google Shape;306;p14"/>
          <p:cNvSpPr txBox="1"/>
          <p:nvPr/>
        </p:nvSpPr>
        <p:spPr>
          <a:xfrm>
            <a:off x="4816287" y="1605506"/>
            <a:ext cx="5192009" cy="3785611"/>
          </a:xfrm>
          <a:prstGeom prst="rect">
            <a:avLst/>
          </a:prstGeom>
          <a:noFill/>
          <a:ln>
            <a:noFill/>
          </a:ln>
        </p:spPr>
        <p:txBody>
          <a:bodyPr spcFirstLastPara="1" wrap="square" lIns="91425" tIns="45700" rIns="91425" bIns="45700" anchor="t" anchorCtr="0">
            <a:spAutoFit/>
          </a:bodyPr>
          <a:lstStyle/>
          <a:p>
            <a:pPr marL="0" marR="0" lvl="0" indent="0" algn="l" rtl="0">
              <a:spcBef>
                <a:spcPts val="600"/>
              </a:spcBef>
              <a:spcAft>
                <a:spcPts val="600"/>
              </a:spcAft>
              <a:buNone/>
            </a:pPr>
            <a:r>
              <a:rPr lang="en-US" sz="1800" dirty="0">
                <a:solidFill>
                  <a:schemeClr val="dk1"/>
                </a:solidFill>
                <a:latin typeface="Calibri"/>
                <a:ea typeface="Calibri"/>
                <a:cs typeface="Calibri"/>
                <a:sym typeface="Calibri"/>
              </a:rPr>
              <a:t>Benefits of DERs:</a:t>
            </a:r>
            <a:endParaRPr dirty="0"/>
          </a:p>
          <a:p>
            <a:pPr marL="285750" marR="0" lvl="0" indent="-285750" algn="l" rtl="0">
              <a:spcBef>
                <a:spcPts val="600"/>
              </a:spcBef>
              <a:spcAft>
                <a:spcPts val="600"/>
              </a:spcAft>
              <a:buClr>
                <a:schemeClr val="dk1"/>
              </a:buClr>
              <a:buSzPts val="1800"/>
              <a:buFont typeface="Arial"/>
              <a:buChar char="•"/>
            </a:pPr>
            <a:r>
              <a:rPr lang="en-US" sz="1800" dirty="0">
                <a:solidFill>
                  <a:schemeClr val="dk1"/>
                </a:solidFill>
                <a:latin typeface="Calibri"/>
                <a:ea typeface="Calibri"/>
                <a:cs typeface="Calibri"/>
                <a:sym typeface="Calibri"/>
              </a:rPr>
              <a:t>Provide customers with </a:t>
            </a:r>
            <a:r>
              <a:rPr lang="en-US" sz="1800" b="1" dirty="0">
                <a:solidFill>
                  <a:schemeClr val="dk1"/>
                </a:solidFill>
                <a:latin typeface="Calibri"/>
                <a:ea typeface="Calibri"/>
                <a:cs typeface="Calibri"/>
                <a:sym typeface="Calibri"/>
              </a:rPr>
              <a:t>transparency and control.</a:t>
            </a:r>
            <a:endParaRPr dirty="0"/>
          </a:p>
          <a:p>
            <a:pPr marL="285750" marR="0" lvl="0" indent="-285750" algn="l" rtl="0">
              <a:spcBef>
                <a:spcPts val="600"/>
              </a:spcBef>
              <a:spcAft>
                <a:spcPts val="600"/>
              </a:spcAft>
              <a:buClr>
                <a:schemeClr val="dk1"/>
              </a:buClr>
              <a:buSzPts val="1800"/>
              <a:buFont typeface="Arial"/>
              <a:buChar char="•"/>
            </a:pPr>
            <a:r>
              <a:rPr lang="en-US" sz="1800" b="1" dirty="0">
                <a:solidFill>
                  <a:schemeClr val="dk1"/>
                </a:solidFill>
                <a:latin typeface="Calibri"/>
                <a:ea typeface="Calibri"/>
                <a:cs typeface="Calibri"/>
                <a:sym typeface="Calibri"/>
              </a:rPr>
              <a:t>Lower</a:t>
            </a:r>
            <a:r>
              <a:rPr lang="en-US" sz="1800" dirty="0">
                <a:solidFill>
                  <a:schemeClr val="dk1"/>
                </a:solidFill>
                <a:latin typeface="Calibri"/>
                <a:ea typeface="Calibri"/>
                <a:cs typeface="Calibri"/>
                <a:sym typeface="Calibri"/>
              </a:rPr>
              <a:t> system costs.</a:t>
            </a:r>
            <a:endParaRPr dirty="0"/>
          </a:p>
          <a:p>
            <a:pPr marL="285750" marR="0" lvl="0" indent="-285750" algn="l" rtl="0">
              <a:spcBef>
                <a:spcPts val="600"/>
              </a:spcBef>
              <a:spcAft>
                <a:spcPts val="600"/>
              </a:spcAft>
              <a:buClr>
                <a:schemeClr val="dk1"/>
              </a:buClr>
              <a:buSzPts val="1800"/>
              <a:buFont typeface="Arial"/>
              <a:buChar char="•"/>
            </a:pPr>
            <a:r>
              <a:rPr lang="en-US" sz="1800" dirty="0">
                <a:solidFill>
                  <a:schemeClr val="dk1"/>
                </a:solidFill>
                <a:latin typeface="Calibri"/>
                <a:ea typeface="Calibri"/>
                <a:cs typeface="Calibri"/>
                <a:sym typeface="Calibri"/>
              </a:rPr>
              <a:t>Provide </a:t>
            </a:r>
            <a:r>
              <a:rPr lang="en-US" sz="1800" b="1" dirty="0">
                <a:solidFill>
                  <a:schemeClr val="dk1"/>
                </a:solidFill>
                <a:latin typeface="Calibri"/>
                <a:ea typeface="Calibri"/>
                <a:cs typeface="Calibri"/>
                <a:sym typeface="Calibri"/>
              </a:rPr>
              <a:t>energy security.</a:t>
            </a:r>
            <a:endParaRPr dirty="0"/>
          </a:p>
          <a:p>
            <a:pPr marL="285750" marR="0" lvl="0" indent="-285750" algn="l" rtl="0">
              <a:spcBef>
                <a:spcPts val="600"/>
              </a:spcBef>
              <a:spcAft>
                <a:spcPts val="600"/>
              </a:spcAft>
              <a:buClr>
                <a:schemeClr val="dk1"/>
              </a:buClr>
              <a:buSzPts val="1800"/>
              <a:buFont typeface="Arial"/>
              <a:buChar char="•"/>
            </a:pPr>
            <a:r>
              <a:rPr lang="en-US" sz="1800" dirty="0">
                <a:solidFill>
                  <a:schemeClr val="dk1"/>
                </a:solidFill>
                <a:latin typeface="Calibri"/>
                <a:ea typeface="Calibri"/>
                <a:cs typeface="Calibri"/>
                <a:sym typeface="Calibri"/>
              </a:rPr>
              <a:t>DERs can also incorporate a lot of </a:t>
            </a:r>
            <a:r>
              <a:rPr lang="en-US" sz="1800" b="1" dirty="0">
                <a:solidFill>
                  <a:schemeClr val="dk1"/>
                </a:solidFill>
                <a:latin typeface="Calibri"/>
                <a:ea typeface="Calibri"/>
                <a:cs typeface="Calibri"/>
                <a:sym typeface="Calibri"/>
              </a:rPr>
              <a:t>smart grid </a:t>
            </a:r>
            <a:r>
              <a:rPr lang="en-US" sz="1800" dirty="0">
                <a:solidFill>
                  <a:schemeClr val="dk1"/>
                </a:solidFill>
                <a:latin typeface="Calibri"/>
                <a:ea typeface="Calibri"/>
                <a:cs typeface="Calibri"/>
                <a:sym typeface="Calibri"/>
              </a:rPr>
              <a:t>technologies.</a:t>
            </a:r>
            <a:endParaRPr dirty="0"/>
          </a:p>
          <a:p>
            <a:pPr marL="285750" marR="0" lvl="0" indent="-285750" algn="l" rtl="0">
              <a:spcBef>
                <a:spcPts val="600"/>
              </a:spcBef>
              <a:spcAft>
                <a:spcPts val="600"/>
              </a:spcAft>
              <a:buClr>
                <a:schemeClr val="dk1"/>
              </a:buClr>
              <a:buSzPts val="1800"/>
              <a:buFont typeface="Arial"/>
              <a:buChar char="•"/>
            </a:pPr>
            <a:r>
              <a:rPr lang="en-US" sz="1800" dirty="0">
                <a:solidFill>
                  <a:schemeClr val="dk1"/>
                </a:solidFill>
                <a:latin typeface="Calibri"/>
                <a:ea typeface="Calibri"/>
                <a:cs typeface="Calibri"/>
                <a:sym typeface="Calibri"/>
              </a:rPr>
              <a:t>Chance to modernize </a:t>
            </a:r>
            <a:r>
              <a:rPr lang="en-US" sz="1800" b="1" dirty="0">
                <a:solidFill>
                  <a:schemeClr val="dk1"/>
                </a:solidFill>
                <a:latin typeface="Calibri"/>
                <a:ea typeface="Calibri"/>
                <a:cs typeface="Calibri"/>
                <a:sym typeface="Calibri"/>
              </a:rPr>
              <a:t>rate design </a:t>
            </a:r>
            <a:r>
              <a:rPr lang="en-US" sz="1800" dirty="0">
                <a:solidFill>
                  <a:schemeClr val="dk1"/>
                </a:solidFill>
                <a:latin typeface="Calibri"/>
                <a:ea typeface="Calibri"/>
                <a:cs typeface="Calibri"/>
                <a:sym typeface="Calibri"/>
              </a:rPr>
              <a:t>(time-of-day, tiered rates, demand response rates, low-income rate design, etc.).</a:t>
            </a:r>
            <a:endParaRPr dirty="0"/>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p:txBody>
      </p:sp>
      <p:sp>
        <p:nvSpPr>
          <p:cNvPr id="307" name="Google Shape;307;p14"/>
          <p:cNvSpPr txBox="1"/>
          <p:nvPr/>
        </p:nvSpPr>
        <p:spPr>
          <a:xfrm>
            <a:off x="621177" y="5368260"/>
            <a:ext cx="819923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Pilot phase of the Shediac project is currently ongoing (may be considered a DER).</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5"/>
          <p:cNvSpPr txBox="1">
            <a:spLocks noGrp="1"/>
          </p:cNvSpPr>
          <p:nvPr>
            <p:ph type="title"/>
          </p:nvPr>
        </p:nvSpPr>
        <p:spPr>
          <a:xfrm>
            <a:off x="677334" y="609600"/>
            <a:ext cx="7088803" cy="1294356"/>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600"/>
              </a:spcBef>
              <a:spcAft>
                <a:spcPts val="0"/>
              </a:spcAft>
              <a:buClr>
                <a:schemeClr val="dk1"/>
              </a:buClr>
              <a:buSzPts val="4400"/>
              <a:buFont typeface="Calibri"/>
              <a:buNone/>
            </a:pPr>
            <a:r>
              <a:rPr lang="en-US" dirty="0">
                <a:solidFill>
                  <a:srgbClr val="00446A"/>
                </a:solidFill>
              </a:rPr>
              <a:t>Part 1: Clean Electricity Strategy</a:t>
            </a:r>
            <a:br>
              <a:rPr lang="en-US" dirty="0"/>
            </a:br>
            <a:r>
              <a:rPr lang="en-US" sz="3100" dirty="0">
                <a:solidFill>
                  <a:srgbClr val="00446A"/>
                </a:solidFill>
              </a:rPr>
              <a:t>Increase build-out of transmission infrastructure such as the Atlantic Loop</a:t>
            </a:r>
            <a:endParaRPr sz="3100" dirty="0">
              <a:solidFill>
                <a:srgbClr val="00446A"/>
              </a:solidFill>
            </a:endParaRPr>
          </a:p>
        </p:txBody>
      </p:sp>
      <p:sp>
        <p:nvSpPr>
          <p:cNvPr id="314" name="Google Shape;314;p15"/>
          <p:cNvSpPr txBox="1">
            <a:spLocks noGrp="1"/>
          </p:cNvSpPr>
          <p:nvPr>
            <p:ph idx="1"/>
          </p:nvPr>
        </p:nvSpPr>
        <p:spPr>
          <a:xfrm>
            <a:off x="677334" y="2054269"/>
            <a:ext cx="8596668" cy="3987094"/>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600"/>
              </a:spcBef>
              <a:spcAft>
                <a:spcPts val="600"/>
              </a:spcAft>
              <a:buClr>
                <a:schemeClr val="dk1"/>
              </a:buClr>
              <a:buSzPts val="2800"/>
              <a:buChar char="•"/>
            </a:pPr>
            <a:r>
              <a:rPr lang="en-US" dirty="0"/>
              <a:t>The full benefits of the Atlantic Loop can only be leveraged if combined with in-province renewables.</a:t>
            </a:r>
            <a:endParaRPr dirty="0"/>
          </a:p>
          <a:p>
            <a:pPr marL="228600" lvl="0" indent="-228600" algn="l" rtl="0">
              <a:lnSpc>
                <a:spcPct val="150000"/>
              </a:lnSpc>
              <a:spcBef>
                <a:spcPts val="600"/>
              </a:spcBef>
              <a:spcAft>
                <a:spcPts val="600"/>
              </a:spcAft>
              <a:buClr>
                <a:schemeClr val="dk1"/>
              </a:buClr>
              <a:buSzPts val="2800"/>
              <a:buChar char="•"/>
            </a:pPr>
            <a:r>
              <a:rPr lang="en-US" dirty="0"/>
              <a:t>Build it while it's cheaper. Atlantic Canadian provincial governments should negotiate a better deal with the federal government and take advantage of Budget 2023</a:t>
            </a:r>
            <a:endParaRPr dirty="0"/>
          </a:p>
          <a:p>
            <a:pPr marL="228600" lvl="0" indent="-228600" algn="l" rtl="0">
              <a:lnSpc>
                <a:spcPct val="150000"/>
              </a:lnSpc>
              <a:spcBef>
                <a:spcPts val="600"/>
              </a:spcBef>
              <a:spcAft>
                <a:spcPts val="600"/>
              </a:spcAft>
              <a:buClr>
                <a:schemeClr val="dk1"/>
              </a:buClr>
              <a:buSzPts val="2800"/>
              <a:buChar char="•"/>
            </a:pPr>
            <a:r>
              <a:rPr lang="en-US" dirty="0"/>
              <a:t>Risk of N.B. being left out. New</a:t>
            </a:r>
            <a:r>
              <a:rPr lang="en-US" dirty="0">
                <a:hlinkClick r:id="rId3"/>
              </a:rPr>
              <a:t> England – Maritimes Offshore Energy Corridor (NEMOEC)</a:t>
            </a:r>
            <a:r>
              <a:rPr lang="en-US" dirty="0"/>
              <a:t> published a white paper proposing to build a two gigawatt HVDC connector between Nova Scotia and Massachusetts.</a:t>
            </a:r>
            <a:endParaRPr dirty="0"/>
          </a:p>
          <a:p>
            <a:pPr marL="228600" lvl="0" indent="-50800" algn="l" rtl="0">
              <a:lnSpc>
                <a:spcPct val="150000"/>
              </a:lnSpc>
              <a:spcBef>
                <a:spcPts val="600"/>
              </a:spcBef>
              <a:spcAft>
                <a:spcPts val="600"/>
              </a:spcAft>
              <a:buClr>
                <a:schemeClr val="dk1"/>
              </a:buClr>
              <a:buSzPts val="28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65;p11">
            <a:extLst>
              <a:ext uri="{FF2B5EF4-FFF2-40B4-BE49-F238E27FC236}">
                <a16:creationId xmlns:a16="http://schemas.microsoft.com/office/drawing/2014/main" id="{33850CCD-11C6-6C52-816C-0B4119011E9B}"/>
              </a:ext>
            </a:extLst>
          </p:cNvPr>
          <p:cNvSpPr txBox="1">
            <a:spLocks/>
          </p:cNvSpPr>
          <p:nvPr/>
        </p:nvSpPr>
        <p:spPr>
          <a:xfrm>
            <a:off x="751562" y="925469"/>
            <a:ext cx="10180155" cy="901983"/>
          </a:xfrm>
          <a:prstGeom prst="rect">
            <a:avLst/>
          </a:prstGeom>
          <a:noFill/>
          <a:ln>
            <a:noFill/>
          </a:ln>
        </p:spPr>
        <p:txBody>
          <a:bodyPr spcFirstLastPara="1" vert="horz" wrap="square" lIns="91425" tIns="45700" rIns="91425" bIns="45700" rtlCol="0" anchor="ctr" anchorCtr="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Bef>
                <a:spcPts val="0"/>
              </a:spcBef>
              <a:buClr>
                <a:schemeClr val="dk1"/>
              </a:buClr>
              <a:buSzPts val="4400"/>
              <a:buFont typeface="Calibri"/>
              <a:buNone/>
            </a:pPr>
            <a:r>
              <a:rPr lang="en-US" dirty="0">
                <a:solidFill>
                  <a:srgbClr val="00446A"/>
                </a:solidFill>
              </a:rPr>
              <a:t>Part 2: Affordability</a:t>
            </a:r>
          </a:p>
        </p:txBody>
      </p:sp>
      <p:pic>
        <p:nvPicPr>
          <p:cNvPr id="7" name="Picture 6" descr="A person sitting on a couch holding a remote control&#10;&#10;Description automatically generated">
            <a:extLst>
              <a:ext uri="{FF2B5EF4-FFF2-40B4-BE49-F238E27FC236}">
                <a16:creationId xmlns:a16="http://schemas.microsoft.com/office/drawing/2014/main" id="{05D8553A-7AD6-18C6-184C-88A4ADFDC858}"/>
              </a:ext>
            </a:extLst>
          </p:cNvPr>
          <p:cNvPicPr>
            <a:picLocks noChangeAspect="1"/>
          </p:cNvPicPr>
          <p:nvPr/>
        </p:nvPicPr>
        <p:blipFill>
          <a:blip r:embed="rId2"/>
          <a:stretch>
            <a:fillRect/>
          </a:stretch>
        </p:blipFill>
        <p:spPr>
          <a:xfrm>
            <a:off x="1780659" y="1827452"/>
            <a:ext cx="6899877" cy="4751684"/>
          </a:xfrm>
          <a:prstGeom prst="rect">
            <a:avLst/>
          </a:prstGeom>
        </p:spPr>
      </p:pic>
    </p:spTree>
    <p:extLst>
      <p:ext uri="{BB962C8B-B14F-4D97-AF65-F5344CB8AC3E}">
        <p14:creationId xmlns:p14="http://schemas.microsoft.com/office/powerpoint/2010/main" val="256929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6"/>
          <p:cNvSpPr txBox="1">
            <a:spLocks noGrp="1"/>
          </p:cNvSpPr>
          <p:nvPr>
            <p:ph type="title"/>
          </p:nvPr>
        </p:nvSpPr>
        <p:spPr>
          <a:xfrm>
            <a:off x="1037968" y="1285780"/>
            <a:ext cx="7880564" cy="65575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100" dirty="0">
                <a:solidFill>
                  <a:srgbClr val="00446A"/>
                </a:solidFill>
              </a:rPr>
              <a:t>Part 2: Affordability</a:t>
            </a:r>
            <a:br>
              <a:rPr lang="en-US" dirty="0"/>
            </a:br>
            <a:r>
              <a:rPr lang="en-US" sz="3100" dirty="0">
                <a:solidFill>
                  <a:srgbClr val="00446A"/>
                </a:solidFill>
              </a:rPr>
              <a:t>Address the backlog that NB Power has with the Enhanced Energy Savings Program</a:t>
            </a:r>
            <a:br>
              <a:rPr lang="en-US" dirty="0"/>
            </a:br>
            <a:endParaRPr dirty="0"/>
          </a:p>
        </p:txBody>
      </p:sp>
      <p:graphicFrame>
        <p:nvGraphicFramePr>
          <p:cNvPr id="321" name="Google Shape;321;p16"/>
          <p:cNvGraphicFramePr/>
          <p:nvPr>
            <p:extLst>
              <p:ext uri="{D42A27DB-BD31-4B8C-83A1-F6EECF244321}">
                <p14:modId xmlns:p14="http://schemas.microsoft.com/office/powerpoint/2010/main" val="18281658"/>
              </p:ext>
            </p:extLst>
          </p:nvPr>
        </p:nvGraphicFramePr>
        <p:xfrm>
          <a:off x="1037968" y="2425934"/>
          <a:ext cx="8306447" cy="3018966"/>
        </p:xfrm>
        <a:graphic>
          <a:graphicData uri="http://schemas.openxmlformats.org/drawingml/2006/table">
            <a:tbl>
              <a:tblPr>
                <a:noFill/>
                <a:tableStyleId>{8EC1CC21-D65B-46BC-A269-20376A0A52CF}</a:tableStyleId>
              </a:tblPr>
              <a:tblGrid>
                <a:gridCol w="4259113">
                  <a:extLst>
                    <a:ext uri="{9D8B030D-6E8A-4147-A177-3AD203B41FA5}">
                      <a16:colId xmlns:a16="http://schemas.microsoft.com/office/drawing/2014/main" val="20000"/>
                    </a:ext>
                  </a:extLst>
                </a:gridCol>
                <a:gridCol w="4047334">
                  <a:extLst>
                    <a:ext uri="{9D8B030D-6E8A-4147-A177-3AD203B41FA5}">
                      <a16:colId xmlns:a16="http://schemas.microsoft.com/office/drawing/2014/main" val="20001"/>
                    </a:ext>
                  </a:extLst>
                </a:gridCol>
              </a:tblGrid>
              <a:tr h="0">
                <a:tc>
                  <a:txBody>
                    <a:bodyPr/>
                    <a:lstStyle/>
                    <a:p>
                      <a:pPr marL="0" marR="0" lvl="0" indent="0" algn="ctr" rtl="0">
                        <a:spcBef>
                          <a:spcPts val="0"/>
                        </a:spcBef>
                        <a:spcAft>
                          <a:spcPts val="0"/>
                        </a:spcAft>
                        <a:buNone/>
                      </a:pPr>
                      <a:r>
                        <a:rPr lang="en-US" sz="1600" b="1" i="0" u="none" strike="noStrike" dirty="0">
                          <a:solidFill>
                            <a:schemeClr val="bg1"/>
                          </a:solidFill>
                          <a:latin typeface="Arial"/>
                          <a:ea typeface="Arial"/>
                          <a:cs typeface="Arial"/>
                          <a:sym typeface="Arial"/>
                        </a:rPr>
                        <a:t>Energy Poverty level in New Brunswick </a:t>
                      </a:r>
                      <a:endParaRPr sz="1600" dirty="0">
                        <a:solidFill>
                          <a:schemeClr val="bg1"/>
                        </a:solidFill>
                      </a:endParaRP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en-US" sz="1600" b="1" i="0" u="none" strike="noStrike" dirty="0">
                          <a:solidFill>
                            <a:schemeClr val="bg1"/>
                          </a:solidFill>
                          <a:latin typeface="Arial"/>
                          <a:ea typeface="Arial"/>
                          <a:cs typeface="Arial"/>
                          <a:sym typeface="Arial"/>
                        </a:rPr>
                        <a:t>Total number of Households </a:t>
                      </a:r>
                      <a:endParaRPr sz="1600" dirty="0">
                        <a:solidFill>
                          <a:schemeClr val="bg1"/>
                        </a:solidFill>
                      </a:endParaRP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530837">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High home energy cost burden 6 % +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114,800 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1"/>
                  </a:ext>
                </a:extLst>
              </a:tr>
              <a:tr h="560328">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Very high home energy cost burden 10 % +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47,775 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2"/>
                  </a:ext>
                </a:extLst>
              </a:tr>
              <a:tr h="530837">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Extreme home energy cost burden 15 % +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21,270 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3"/>
                  </a:ext>
                </a:extLst>
              </a:tr>
              <a:tr h="530837">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Low home energy cost burden &lt;3 %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44,445 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4"/>
                  </a:ext>
                </a:extLst>
              </a:tr>
              <a:tr h="530837">
                <a:tc>
                  <a:txBody>
                    <a:bodyPr/>
                    <a:lstStyle/>
                    <a:p>
                      <a:pPr marL="0" marR="0" lvl="0" indent="0" algn="ctr" rtl="0">
                        <a:spcBef>
                          <a:spcPts val="300"/>
                        </a:spcBef>
                        <a:spcAft>
                          <a:spcPts val="0"/>
                        </a:spcAft>
                        <a:buNone/>
                      </a:pPr>
                      <a:r>
                        <a:rPr lang="en-US" sz="1600" b="0" i="0" u="none" strike="noStrike" dirty="0">
                          <a:solidFill>
                            <a:srgbClr val="000000"/>
                          </a:solidFill>
                          <a:latin typeface="Arial"/>
                          <a:ea typeface="Arial"/>
                          <a:cs typeface="Arial"/>
                          <a:sym typeface="Arial"/>
                        </a:rPr>
                        <a:t>Median home energy cost expenditure </a:t>
                      </a:r>
                      <a:endParaRPr sz="1600" dirty="0"/>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lnSpc>
                          <a:spcPct val="100000"/>
                        </a:lnSpc>
                        <a:spcBef>
                          <a:spcPts val="300"/>
                        </a:spcBef>
                        <a:spcAft>
                          <a:spcPts val="0"/>
                        </a:spcAft>
                        <a:buClr>
                          <a:srgbClr val="000000"/>
                        </a:buClr>
                        <a:buSzPts val="2000"/>
                        <a:buFont typeface="Arial"/>
                        <a:buNone/>
                      </a:pPr>
                      <a:r>
                        <a:rPr lang="en-US" sz="1600" b="0" i="0" u="none" strike="noStrike" dirty="0">
                          <a:solidFill>
                            <a:srgbClr val="000000"/>
                          </a:solidFill>
                          <a:latin typeface="Arial"/>
                          <a:ea typeface="Arial"/>
                          <a:cs typeface="Arial"/>
                          <a:sym typeface="Arial"/>
                        </a:rPr>
                        <a:t>$2,776 </a:t>
                      </a:r>
                      <a:endParaRPr sz="1600" dirty="0"/>
                    </a:p>
                  </a:txBody>
                  <a:tcPr marL="91450" marR="91450" marT="45725" marB="45725">
                    <a:lnL w="9525" cap="flat" cmpd="sng">
                      <a:solidFill>
                        <a:srgbClr val="000000"/>
                      </a:solidFill>
                      <a:prstDash val="solid"/>
                      <a:round/>
                      <a:headEnd type="none" w="sm" len="sm"/>
                      <a:tailEnd type="none" w="sm" len="sm"/>
                    </a:lnL>
                    <a:lnT w="9525" cap="flat" cmpd="sng">
                      <a:solidFill>
                        <a:srgbClr val="000000"/>
                      </a:solidFill>
                      <a:prstDash val="solid"/>
                      <a:round/>
                      <a:headEnd type="none" w="sm" len="sm"/>
                      <a:tailEnd type="none" w="sm" len="sm"/>
                    </a:lnT>
                    <a:solidFill>
                      <a:schemeClr val="bg2"/>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26"/>
        <p:cNvGrpSpPr/>
        <p:nvPr/>
      </p:nvGrpSpPr>
      <p:grpSpPr>
        <a:xfrm>
          <a:off x="0" y="0"/>
          <a:ext cx="0" cy="0"/>
          <a:chOff x="0" y="0"/>
          <a:chExt cx="0" cy="0"/>
        </a:xfrm>
      </p:grpSpPr>
      <p:sp>
        <p:nvSpPr>
          <p:cNvPr id="328" name="Google Shape;328;p17"/>
          <p:cNvSpPr txBox="1"/>
          <p:nvPr/>
        </p:nvSpPr>
        <p:spPr>
          <a:xfrm>
            <a:off x="677334" y="425885"/>
            <a:ext cx="7132136" cy="1637693"/>
          </a:xfrm>
          <a:prstGeom prst="rect">
            <a:avLst/>
          </a:prstGeom>
        </p:spPr>
        <p:txBody>
          <a:bodyPr spcFirstLastPara="1" vert="horz" lIns="91440" tIns="45720" rIns="91440" bIns="45720" rtlCol="0" anchor="t" anchorCtr="0">
            <a:normAutofit/>
          </a:bodyPr>
          <a:lstStyle/>
          <a:p>
            <a:pPr marL="0" marR="0" lvl="0" indent="0">
              <a:lnSpc>
                <a:spcPct val="90000"/>
              </a:lnSpc>
              <a:spcBef>
                <a:spcPct val="0"/>
              </a:spcBef>
              <a:spcAft>
                <a:spcPts val="600"/>
              </a:spcAft>
              <a:buClr>
                <a:schemeClr val="dk1"/>
              </a:buClr>
              <a:buSzPct val="100000"/>
            </a:pPr>
            <a:r>
              <a:rPr lang="en-US" sz="2800" dirty="0">
                <a:solidFill>
                  <a:srgbClr val="00446A"/>
                </a:solidFill>
                <a:latin typeface="+mj-lt"/>
                <a:ea typeface="+mj-ea"/>
                <a:cs typeface="+mj-cs"/>
                <a:sym typeface="Calibri"/>
              </a:rPr>
              <a:t>Part 2: Affordability</a:t>
            </a:r>
            <a:br>
              <a:rPr lang="en-US" sz="2800" dirty="0">
                <a:solidFill>
                  <a:schemeClr val="accent1"/>
                </a:solidFill>
                <a:latin typeface="+mj-lt"/>
                <a:ea typeface="+mj-ea"/>
                <a:cs typeface="+mj-cs"/>
                <a:sym typeface="Calibri"/>
              </a:rPr>
            </a:br>
            <a:r>
              <a:rPr lang="en-US" sz="2800" dirty="0">
                <a:solidFill>
                  <a:srgbClr val="00446A"/>
                </a:solidFill>
                <a:latin typeface="+mj-lt"/>
                <a:ea typeface="+mj-ea"/>
                <a:cs typeface="+mj-cs"/>
                <a:sym typeface="Calibri"/>
              </a:rPr>
              <a:t>Address the backlog that NB Power has with the Enhanced Energy Savings Program</a:t>
            </a:r>
          </a:p>
        </p:txBody>
      </p:sp>
      <p:graphicFrame>
        <p:nvGraphicFramePr>
          <p:cNvPr id="330" name="Google Shape;327;p17">
            <a:extLst>
              <a:ext uri="{FF2B5EF4-FFF2-40B4-BE49-F238E27FC236}">
                <a16:creationId xmlns:a16="http://schemas.microsoft.com/office/drawing/2014/main" id="{B81F5F8E-9B17-0A3D-E340-5069B39DE7E3}"/>
              </a:ext>
            </a:extLst>
          </p:cNvPr>
          <p:cNvGraphicFramePr/>
          <p:nvPr>
            <p:extLst>
              <p:ext uri="{D42A27DB-BD31-4B8C-83A1-F6EECF244321}">
                <p14:modId xmlns:p14="http://schemas.microsoft.com/office/powerpoint/2010/main" val="1407681498"/>
              </p:ext>
            </p:extLst>
          </p:nvPr>
        </p:nvGraphicFramePr>
        <p:xfrm>
          <a:off x="-87682" y="1791222"/>
          <a:ext cx="10772383" cy="4910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06C7D17-E2FD-937C-425A-EA199F86C7C8}"/>
              </a:ext>
            </a:extLst>
          </p:cNvPr>
          <p:cNvSpPr txBox="1"/>
          <p:nvPr/>
        </p:nvSpPr>
        <p:spPr>
          <a:xfrm>
            <a:off x="1164920" y="3619507"/>
            <a:ext cx="8267178" cy="523220"/>
          </a:xfrm>
          <a:prstGeom prst="rect">
            <a:avLst/>
          </a:prstGeom>
          <a:noFill/>
        </p:spPr>
        <p:txBody>
          <a:bodyPr wrap="square" rtlCol="0">
            <a:spAutoFit/>
          </a:bodyPr>
          <a:lstStyle/>
          <a:p>
            <a:pPr algn="ctr"/>
            <a:r>
              <a:rPr lang="en-US" sz="2800" dirty="0">
                <a:solidFill>
                  <a:srgbClr val="00446A"/>
                </a:solidFill>
              </a:rPr>
              <a:t>Recommendations: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8"/>
          <p:cNvSpPr txBox="1">
            <a:spLocks noGrp="1"/>
          </p:cNvSpPr>
          <p:nvPr>
            <p:ph type="title"/>
          </p:nvPr>
        </p:nvSpPr>
        <p:spPr>
          <a:xfrm>
            <a:off x="677334" y="897699"/>
            <a:ext cx="6211981" cy="11697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100" dirty="0">
                <a:solidFill>
                  <a:srgbClr val="00446A"/>
                </a:solidFill>
              </a:rPr>
              <a:t>Part 2: Affordability</a:t>
            </a:r>
            <a:br>
              <a:rPr lang="en-US" dirty="0"/>
            </a:br>
            <a:r>
              <a:rPr lang="en-US" sz="3100" dirty="0">
                <a:solidFill>
                  <a:srgbClr val="00446A"/>
                </a:solidFill>
              </a:rPr>
              <a:t>Expand the definition of energy poverty to include social factors</a:t>
            </a:r>
            <a:br>
              <a:rPr lang="en-US" dirty="0"/>
            </a:br>
            <a:endParaRPr dirty="0"/>
          </a:p>
        </p:txBody>
      </p:sp>
      <p:sp>
        <p:nvSpPr>
          <p:cNvPr id="334" name="Google Shape;334;p18"/>
          <p:cNvSpPr txBox="1">
            <a:spLocks noGrp="1"/>
          </p:cNvSpPr>
          <p:nvPr>
            <p:ph idx="1"/>
          </p:nvPr>
        </p:nvSpPr>
        <p:spPr>
          <a:xfrm>
            <a:off x="677334" y="2217107"/>
            <a:ext cx="8849725" cy="3294006"/>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rgbClr val="000000"/>
              </a:buClr>
              <a:buSzPts val="2400"/>
              <a:buFont typeface="Arial"/>
              <a:buChar char="•"/>
            </a:pPr>
            <a:r>
              <a:rPr lang="en-US" sz="1600" b="0" i="0" u="none" strike="noStrike" dirty="0">
                <a:solidFill>
                  <a:srgbClr val="000000"/>
                </a:solidFill>
              </a:rPr>
              <a:t>Energy poverty is currently defined as households who spend 6</a:t>
            </a:r>
            <a:r>
              <a:rPr lang="en-US" sz="1600" dirty="0">
                <a:solidFill>
                  <a:srgbClr val="000000"/>
                </a:solidFill>
              </a:rPr>
              <a:t> per cent</a:t>
            </a:r>
            <a:r>
              <a:rPr lang="en-US" sz="1600" b="0" i="0" u="none" strike="noStrike" dirty="0">
                <a:solidFill>
                  <a:srgbClr val="000000"/>
                </a:solidFill>
              </a:rPr>
              <a:t> of their after-tax income on energy bills. </a:t>
            </a:r>
            <a:endParaRPr sz="1600" dirty="0"/>
          </a:p>
          <a:p>
            <a:pPr marL="742950" lvl="1" indent="-285750" algn="l" rtl="0">
              <a:lnSpc>
                <a:spcPct val="90000"/>
              </a:lnSpc>
              <a:spcBef>
                <a:spcPts val="500"/>
              </a:spcBef>
              <a:spcAft>
                <a:spcPts val="0"/>
              </a:spcAft>
              <a:buClr>
                <a:srgbClr val="000000"/>
              </a:buClr>
              <a:buSzPts val="2400"/>
              <a:buFont typeface="Arial"/>
              <a:buChar char="•"/>
            </a:pPr>
            <a:r>
              <a:rPr lang="en-US" dirty="0">
                <a:solidFill>
                  <a:srgbClr val="000000"/>
                </a:solidFill>
              </a:rPr>
              <a:t>T</a:t>
            </a:r>
            <a:r>
              <a:rPr lang="en-US" b="0" i="0" u="none" strike="noStrike" dirty="0">
                <a:solidFill>
                  <a:srgbClr val="000000"/>
                </a:solidFill>
              </a:rPr>
              <a:t>he reality of the situation is far more complex.</a:t>
            </a:r>
            <a:endParaRPr dirty="0"/>
          </a:p>
          <a:p>
            <a:pPr marL="742950" lvl="1" indent="-285750" algn="l" rtl="0">
              <a:lnSpc>
                <a:spcPct val="90000"/>
              </a:lnSpc>
              <a:spcBef>
                <a:spcPts val="500"/>
              </a:spcBef>
              <a:spcAft>
                <a:spcPts val="0"/>
              </a:spcAft>
              <a:buClr>
                <a:srgbClr val="000000"/>
              </a:buClr>
              <a:buSzPts val="2400"/>
              <a:buFont typeface="Arial"/>
              <a:buChar char="•"/>
            </a:pPr>
            <a:r>
              <a:rPr lang="en-US" b="0" i="0" u="none" strike="noStrike" dirty="0">
                <a:solidFill>
                  <a:srgbClr val="000000"/>
                </a:solidFill>
              </a:rPr>
              <a:t>Certain groups are far more vulnerable than others, such as renters, fixed-income families, rural households, single parents or a household of </a:t>
            </a:r>
            <a:r>
              <a:rPr lang="en-US" dirty="0">
                <a:solidFill>
                  <a:srgbClr val="000000"/>
                </a:solidFill>
              </a:rPr>
              <a:t>five</a:t>
            </a:r>
            <a:r>
              <a:rPr lang="en-US" b="0" i="0" u="none" strike="noStrike" dirty="0">
                <a:solidFill>
                  <a:srgbClr val="000000"/>
                </a:solidFill>
              </a:rPr>
              <a:t> with a family income of $80</a:t>
            </a:r>
            <a:r>
              <a:rPr lang="en-US" dirty="0">
                <a:solidFill>
                  <a:srgbClr val="000000"/>
                </a:solidFill>
              </a:rPr>
              <a:t>,000</a:t>
            </a:r>
            <a:r>
              <a:rPr lang="en-US" b="0" i="0" u="none" strike="noStrike" dirty="0">
                <a:solidFill>
                  <a:srgbClr val="000000"/>
                </a:solidFill>
              </a:rPr>
              <a:t>.</a:t>
            </a:r>
            <a:endParaRPr dirty="0">
              <a:solidFill>
                <a:srgbClr val="000000"/>
              </a:solidFill>
            </a:endParaRPr>
          </a:p>
          <a:p>
            <a:pPr marL="742950" lvl="1" indent="-285750" algn="l" rtl="0">
              <a:lnSpc>
                <a:spcPct val="90000"/>
              </a:lnSpc>
              <a:spcBef>
                <a:spcPts val="500"/>
              </a:spcBef>
              <a:spcAft>
                <a:spcPts val="0"/>
              </a:spcAft>
              <a:buClr>
                <a:srgbClr val="000000"/>
              </a:buClr>
              <a:buSzPts val="2400"/>
              <a:buFont typeface="Arial"/>
              <a:buChar char="•"/>
            </a:pPr>
            <a:r>
              <a:rPr lang="en-US" dirty="0">
                <a:solidFill>
                  <a:srgbClr val="000000"/>
                </a:solidFill>
              </a:rPr>
              <a:t>Researchers and academics are now taking an interest in energy poverty and recommend using a </a:t>
            </a:r>
            <a:r>
              <a:rPr lang="en-US" b="0" i="0" u="sng" strike="noStrike" dirty="0">
                <a:solidFill>
                  <a:srgbClr val="1155CC"/>
                </a:solidFill>
                <a:hlinkClick r:id="rId3">
                  <a:extLst>
                    <a:ext uri="{A12FA001-AC4F-418D-AE19-62706E023703}">
                      <ahyp:hlinkClr xmlns:ahyp="http://schemas.microsoft.com/office/drawing/2018/hyperlinkcolor" val="tx"/>
                    </a:ext>
                  </a:extLst>
                </a:hlinkClick>
              </a:rPr>
              <a:t>wide range of indicators</a:t>
            </a:r>
            <a:r>
              <a:rPr lang="en-US" b="0" i="0" u="none" strike="noStrike" dirty="0">
                <a:solidFill>
                  <a:srgbClr val="000000"/>
                </a:solidFill>
              </a:rPr>
              <a:t>.</a:t>
            </a:r>
            <a:endParaRPr dirty="0"/>
          </a:p>
          <a:p>
            <a:pPr marL="285750" lvl="0" indent="-285750" algn="l" rtl="0">
              <a:lnSpc>
                <a:spcPct val="90000"/>
              </a:lnSpc>
              <a:spcBef>
                <a:spcPts val="1000"/>
              </a:spcBef>
              <a:spcAft>
                <a:spcPts val="0"/>
              </a:spcAft>
              <a:buClr>
                <a:srgbClr val="000000"/>
              </a:buClr>
              <a:buSzPts val="2800"/>
              <a:buChar char="•"/>
            </a:pPr>
            <a:r>
              <a:rPr lang="en-US" sz="1600" b="1" dirty="0">
                <a:solidFill>
                  <a:srgbClr val="000000"/>
                </a:solidFill>
              </a:rPr>
              <a:t>Recommendation: </a:t>
            </a:r>
            <a:r>
              <a:rPr lang="en-US" sz="1600" b="0" i="0" u="none" strike="noStrike" dirty="0">
                <a:solidFill>
                  <a:srgbClr val="000000"/>
                </a:solidFill>
                <a:latin typeface="Arial"/>
                <a:ea typeface="Arial"/>
                <a:cs typeface="Arial"/>
                <a:sym typeface="Arial"/>
              </a:rPr>
              <a:t>NB Power and the </a:t>
            </a:r>
            <a:r>
              <a:rPr lang="en-US" sz="1600" dirty="0">
                <a:solidFill>
                  <a:srgbClr val="000000"/>
                </a:solidFill>
                <a:latin typeface="Arial"/>
                <a:ea typeface="Arial"/>
                <a:cs typeface="Arial"/>
                <a:sym typeface="Arial"/>
              </a:rPr>
              <a:t>p</a:t>
            </a:r>
            <a:r>
              <a:rPr lang="en-US" sz="1600" b="0" i="0" u="none" strike="noStrike" dirty="0">
                <a:solidFill>
                  <a:srgbClr val="000000"/>
                </a:solidFill>
                <a:latin typeface="Arial"/>
                <a:ea typeface="Arial"/>
                <a:cs typeface="Arial"/>
                <a:sym typeface="Arial"/>
              </a:rPr>
              <a:t>rovincial </a:t>
            </a:r>
            <a:r>
              <a:rPr lang="en-US" sz="1600" dirty="0">
                <a:solidFill>
                  <a:srgbClr val="000000"/>
                </a:solidFill>
                <a:latin typeface="Arial"/>
                <a:ea typeface="Arial"/>
                <a:cs typeface="Arial"/>
                <a:sym typeface="Arial"/>
              </a:rPr>
              <a:t>g</a:t>
            </a:r>
            <a:r>
              <a:rPr lang="en-US" sz="1600" b="0" i="0" u="none" strike="noStrike" dirty="0">
                <a:solidFill>
                  <a:srgbClr val="000000"/>
                </a:solidFill>
                <a:latin typeface="Arial"/>
                <a:ea typeface="Arial"/>
                <a:cs typeface="Arial"/>
                <a:sym typeface="Arial"/>
              </a:rPr>
              <a:t>overnment should work with institutions like Efficiency Canada, relevant stakeholders and academics to develop a more thorough definition of energy poverty within New Brunswick that looks beyond just the financial aspect and considers social aspects.</a:t>
            </a:r>
            <a:endParaRPr sz="1600" dirty="0"/>
          </a:p>
        </p:txBody>
      </p:sp>
      <p:sp>
        <p:nvSpPr>
          <p:cNvPr id="335" name="Google Shape;335;p18"/>
          <p:cNvSpPr txBox="1"/>
          <p:nvPr/>
        </p:nvSpPr>
        <p:spPr>
          <a:xfrm>
            <a:off x="813487" y="6017588"/>
            <a:ext cx="8083378"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chemeClr val="dk1"/>
                </a:solidFill>
                <a:latin typeface="Calibri"/>
                <a:ea typeface="Calibri"/>
                <a:cs typeface="Calibri"/>
                <a:sym typeface="Calibri"/>
              </a:rPr>
              <a:t>Riva, M., </a:t>
            </a:r>
            <a:r>
              <a:rPr lang="en-US" sz="1200" dirty="0" err="1">
                <a:solidFill>
                  <a:schemeClr val="dk1"/>
                </a:solidFill>
                <a:latin typeface="Calibri"/>
                <a:ea typeface="Calibri"/>
                <a:cs typeface="Calibri"/>
                <a:sym typeface="Calibri"/>
              </a:rPr>
              <a:t>Kingunza</a:t>
            </a:r>
            <a:r>
              <a:rPr lang="en-US" sz="1200" dirty="0">
                <a:solidFill>
                  <a:schemeClr val="dk1"/>
                </a:solidFill>
                <a:latin typeface="Calibri"/>
                <a:ea typeface="Calibri"/>
                <a:cs typeface="Calibri"/>
                <a:sym typeface="Calibri"/>
              </a:rPr>
              <a:t> </a:t>
            </a:r>
            <a:r>
              <a:rPr lang="en-US" sz="1200" dirty="0" err="1">
                <a:solidFill>
                  <a:schemeClr val="dk1"/>
                </a:solidFill>
                <a:latin typeface="Calibri"/>
                <a:ea typeface="Calibri"/>
                <a:cs typeface="Calibri"/>
                <a:sym typeface="Calibri"/>
              </a:rPr>
              <a:t>Makasi</a:t>
            </a:r>
            <a:r>
              <a:rPr lang="en-US" sz="1200" dirty="0">
                <a:solidFill>
                  <a:schemeClr val="dk1"/>
                </a:solidFill>
                <a:latin typeface="Calibri"/>
                <a:ea typeface="Calibri"/>
                <a:cs typeface="Calibri"/>
                <a:sym typeface="Calibri"/>
              </a:rPr>
              <a:t>, S., O’Sullivan, K.C. </a:t>
            </a:r>
            <a:r>
              <a:rPr lang="en-US" sz="1200" i="1" dirty="0">
                <a:solidFill>
                  <a:schemeClr val="dk1"/>
                </a:solidFill>
                <a:latin typeface="Calibri"/>
                <a:ea typeface="Calibri"/>
                <a:cs typeface="Calibri"/>
                <a:sym typeface="Calibri"/>
              </a:rPr>
              <a:t>et al.</a:t>
            </a:r>
            <a:r>
              <a:rPr lang="en-US" sz="1200" dirty="0">
                <a:solidFill>
                  <a:schemeClr val="dk1"/>
                </a:solidFill>
                <a:latin typeface="Calibri"/>
                <a:ea typeface="Calibri"/>
                <a:cs typeface="Calibri"/>
                <a:sym typeface="Calibri"/>
              </a:rPr>
              <a:t> Energy poverty: an overlooked determinant of health and climate resilience in Canada. </a:t>
            </a:r>
            <a:r>
              <a:rPr lang="en-US" sz="1200" i="1" dirty="0">
                <a:solidFill>
                  <a:schemeClr val="dk1"/>
                </a:solidFill>
                <a:latin typeface="Calibri"/>
                <a:ea typeface="Calibri"/>
                <a:cs typeface="Calibri"/>
                <a:sym typeface="Calibri"/>
              </a:rPr>
              <a:t>Can J Public Health</a:t>
            </a:r>
            <a:r>
              <a:rPr lang="en-US" sz="1200" dirty="0">
                <a:solidFill>
                  <a:schemeClr val="dk1"/>
                </a:solidFill>
                <a:latin typeface="Calibri"/>
                <a:ea typeface="Calibri"/>
                <a:cs typeface="Calibri"/>
                <a:sym typeface="Calibri"/>
              </a:rPr>
              <a:t> </a:t>
            </a:r>
            <a:r>
              <a:rPr lang="en-US" sz="1200" b="1" dirty="0">
                <a:solidFill>
                  <a:schemeClr val="dk1"/>
                </a:solidFill>
                <a:latin typeface="Calibri"/>
                <a:ea typeface="Calibri"/>
                <a:cs typeface="Calibri"/>
                <a:sym typeface="Calibri"/>
              </a:rPr>
              <a:t>114</a:t>
            </a:r>
            <a:r>
              <a:rPr lang="en-US" sz="1200" dirty="0">
                <a:solidFill>
                  <a:schemeClr val="dk1"/>
                </a:solidFill>
                <a:latin typeface="Calibri"/>
                <a:ea typeface="Calibri"/>
                <a:cs typeface="Calibri"/>
                <a:sym typeface="Calibri"/>
              </a:rPr>
              <a:t>, 422–431 (2023). https://</a:t>
            </a:r>
            <a:r>
              <a:rPr lang="en-US" sz="1200" dirty="0" err="1">
                <a:solidFill>
                  <a:schemeClr val="dk1"/>
                </a:solidFill>
                <a:latin typeface="Calibri"/>
                <a:ea typeface="Calibri"/>
                <a:cs typeface="Calibri"/>
                <a:sym typeface="Calibri"/>
              </a:rPr>
              <a:t>doi.org</a:t>
            </a:r>
            <a:r>
              <a:rPr lang="en-US" sz="1200" dirty="0">
                <a:solidFill>
                  <a:schemeClr val="dk1"/>
                </a:solidFill>
                <a:latin typeface="Calibri"/>
                <a:ea typeface="Calibri"/>
                <a:cs typeface="Calibri"/>
                <a:sym typeface="Calibri"/>
              </a:rPr>
              <a:t>/10.17269/s41997-023-00741-0</a:t>
            </a:r>
            <a:endParaRPr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5A0A-815D-5F7F-9501-4AD2E7C6EB29}"/>
              </a:ext>
            </a:extLst>
          </p:cNvPr>
          <p:cNvSpPr>
            <a:spLocks noGrp="1"/>
          </p:cNvSpPr>
          <p:nvPr>
            <p:ph type="title"/>
          </p:nvPr>
        </p:nvSpPr>
        <p:spPr>
          <a:xfrm>
            <a:off x="677334" y="1010433"/>
            <a:ext cx="8596668" cy="855945"/>
          </a:xfrm>
        </p:spPr>
        <p:txBody>
          <a:bodyPr/>
          <a:lstStyle/>
          <a:p>
            <a:r>
              <a:rPr lang="en-US" dirty="0">
                <a:solidFill>
                  <a:srgbClr val="00446A"/>
                </a:solidFill>
              </a:rPr>
              <a:t>Part 3. Policy Recommendations</a:t>
            </a:r>
          </a:p>
        </p:txBody>
      </p:sp>
      <p:pic>
        <p:nvPicPr>
          <p:cNvPr id="9" name="Picture 8" descr="A clipboard with a document and a magnifying glass&#10;&#10;Description automatically generated">
            <a:extLst>
              <a:ext uri="{FF2B5EF4-FFF2-40B4-BE49-F238E27FC236}">
                <a16:creationId xmlns:a16="http://schemas.microsoft.com/office/drawing/2014/main" id="{7B400A4C-B19D-DE62-5B2F-3711253B2036}"/>
              </a:ext>
            </a:extLst>
          </p:cNvPr>
          <p:cNvPicPr>
            <a:picLocks noChangeAspect="1"/>
          </p:cNvPicPr>
          <p:nvPr/>
        </p:nvPicPr>
        <p:blipFill>
          <a:blip r:embed="rId2"/>
          <a:stretch>
            <a:fillRect/>
          </a:stretch>
        </p:blipFill>
        <p:spPr>
          <a:xfrm>
            <a:off x="826717" y="2176433"/>
            <a:ext cx="7772400" cy="3785006"/>
          </a:xfrm>
          <a:prstGeom prst="rect">
            <a:avLst/>
          </a:prstGeom>
        </p:spPr>
      </p:pic>
    </p:spTree>
    <p:extLst>
      <p:ext uri="{BB962C8B-B14F-4D97-AF65-F5344CB8AC3E}">
        <p14:creationId xmlns:p14="http://schemas.microsoft.com/office/powerpoint/2010/main" val="108534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9"/>
          <p:cNvSpPr txBox="1">
            <a:spLocks noGrp="1"/>
          </p:cNvSpPr>
          <p:nvPr>
            <p:ph type="title"/>
          </p:nvPr>
        </p:nvSpPr>
        <p:spPr>
          <a:xfrm>
            <a:off x="838200" y="136728"/>
            <a:ext cx="10515600" cy="11342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2800" dirty="0">
                <a:solidFill>
                  <a:srgbClr val="00446A"/>
                </a:solidFill>
              </a:rPr>
              <a:t>Part 3: Policy Recommendations</a:t>
            </a:r>
            <a:endParaRPr sz="2800" dirty="0">
              <a:solidFill>
                <a:srgbClr val="00446A"/>
              </a:solidFill>
            </a:endParaRPr>
          </a:p>
        </p:txBody>
      </p:sp>
      <p:sp>
        <p:nvSpPr>
          <p:cNvPr id="342" name="Google Shape;342;p19"/>
          <p:cNvSpPr txBox="1">
            <a:spLocks noGrp="1"/>
          </p:cNvSpPr>
          <p:nvPr>
            <p:ph idx="1"/>
          </p:nvPr>
        </p:nvSpPr>
        <p:spPr>
          <a:xfrm>
            <a:off x="838200" y="1112108"/>
            <a:ext cx="8631477" cy="5480716"/>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000000"/>
              </a:buClr>
              <a:buSzPts val="1800"/>
              <a:buFont typeface="Calibri"/>
              <a:buAutoNum type="arabicPeriod"/>
            </a:pPr>
            <a:r>
              <a:rPr lang="en-US" sz="1600" b="0" i="0" u="none" strike="noStrike" dirty="0">
                <a:solidFill>
                  <a:srgbClr val="000000"/>
                </a:solidFill>
                <a:latin typeface="Arial"/>
                <a:ea typeface="Arial"/>
                <a:cs typeface="Arial"/>
                <a:sym typeface="Arial"/>
              </a:rPr>
              <a:t>Raise the energy efficiency investment targets in the </a:t>
            </a:r>
            <a:r>
              <a:rPr lang="en-US" sz="1600" b="0" i="0" u="sng" strike="noStrike" dirty="0">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Electricity Act</a:t>
            </a:r>
            <a:r>
              <a:rPr lang="en-US" sz="1600" b="0" i="0" u="none" strike="noStrike" dirty="0">
                <a:solidFill>
                  <a:srgbClr val="000000"/>
                </a:solidFill>
                <a:latin typeface="Arial"/>
                <a:ea typeface="Arial"/>
                <a:cs typeface="Arial"/>
                <a:sym typeface="Arial"/>
              </a:rPr>
              <a:t> (per cent of in-province electricity sales) from</a:t>
            </a:r>
            <a:r>
              <a:rPr lang="en-US" sz="1600" b="0" i="0" u="sng" strike="noStrike" dirty="0">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 </a:t>
            </a:r>
            <a:r>
              <a:rPr lang="en-US" sz="1600" b="0" i="0" u="sng" strike="noStrike" dirty="0">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0.75 per cent by 2029</a:t>
            </a:r>
            <a:r>
              <a:rPr lang="en-US" sz="1600" b="0" i="0" u="none" strike="noStrike" dirty="0">
                <a:solidFill>
                  <a:srgbClr val="000000"/>
                </a:solidFill>
                <a:latin typeface="Arial"/>
                <a:ea typeface="Arial"/>
                <a:cs typeface="Arial"/>
                <a:sym typeface="Arial"/>
              </a:rPr>
              <a:t> to 1.75 per cent by 2029, based on the 2020 </a:t>
            </a:r>
            <a:r>
              <a:rPr lang="en-US" sz="1600" b="0" i="0" u="none" strike="noStrike" dirty="0" err="1">
                <a:solidFill>
                  <a:srgbClr val="000000"/>
                </a:solidFill>
                <a:latin typeface="Arial"/>
                <a:ea typeface="Arial"/>
                <a:cs typeface="Arial"/>
                <a:sym typeface="Arial"/>
              </a:rPr>
              <a:t>Dunsky</a:t>
            </a:r>
            <a:r>
              <a:rPr lang="en-US" sz="1600" b="0" i="0" u="none" strike="noStrike" dirty="0">
                <a:solidFill>
                  <a:srgbClr val="000000"/>
                </a:solidFill>
                <a:latin typeface="Arial"/>
                <a:ea typeface="Arial"/>
                <a:cs typeface="Arial"/>
                <a:sym typeface="Arial"/>
              </a:rPr>
              <a:t> report for NB Power and Efficiency Canada’s recommendations.</a:t>
            </a:r>
          </a:p>
          <a:p>
            <a:pPr marL="342900" lvl="0" indent="-342900" algn="l" rtl="0">
              <a:lnSpc>
                <a:spcPct val="90000"/>
              </a:lnSpc>
              <a:spcBef>
                <a:spcPts val="0"/>
              </a:spcBef>
              <a:spcAft>
                <a:spcPts val="0"/>
              </a:spcAft>
              <a:buClr>
                <a:srgbClr val="000000"/>
              </a:buClr>
              <a:buSzPts val="1800"/>
              <a:buFont typeface="Calibri"/>
              <a:buAutoNum type="arabicPeriod"/>
            </a:pPr>
            <a:endParaRPr lang="en-US" sz="1600" dirty="0">
              <a:solidFill>
                <a:srgbClr val="000000"/>
              </a:solidFill>
              <a:latin typeface="Arial"/>
              <a:cs typeface="Arial"/>
              <a:sym typeface="Arial"/>
            </a:endParaRPr>
          </a:p>
          <a:p>
            <a:pPr marL="342900" lvl="0" indent="-342900" algn="l" rtl="0">
              <a:lnSpc>
                <a:spcPct val="90000"/>
              </a:lnSpc>
              <a:spcBef>
                <a:spcPts val="0"/>
              </a:spcBef>
              <a:spcAft>
                <a:spcPts val="0"/>
              </a:spcAft>
              <a:buClr>
                <a:srgbClr val="000000"/>
              </a:buClr>
              <a:buSzPts val="1800"/>
              <a:buFont typeface="Calibri"/>
              <a:buAutoNum type="arabicPeriod"/>
            </a:pPr>
            <a:endParaRPr sz="1600" dirty="0"/>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228600" algn="l" rtl="0">
              <a:spcBef>
                <a:spcPts val="0"/>
              </a:spcBef>
              <a:spcAft>
                <a:spcPts val="0"/>
              </a:spcAft>
              <a:buClr>
                <a:srgbClr val="000000"/>
              </a:buClr>
              <a:buSzPts val="1800"/>
              <a:buFont typeface="Calibri"/>
              <a:buAutoNum type="arabicPeriod"/>
            </a:pPr>
            <a:r>
              <a:rPr lang="en-US" sz="1600" b="0" i="0" u="none" strike="noStrike" dirty="0">
                <a:solidFill>
                  <a:srgbClr val="000000"/>
                </a:solidFill>
                <a:latin typeface="Arial"/>
                <a:ea typeface="Arial"/>
                <a:cs typeface="Arial"/>
                <a:sym typeface="Arial"/>
              </a:rPr>
              <a:t>Raise NB Power’s total in-province electricity sales from renewable resources from 40 per cent to 80-95 per cent by 2035 in the Electricity from Renewable Resources Regulation (</a:t>
            </a:r>
            <a:r>
              <a:rPr lang="en-US" sz="1600" b="0" i="0" u="sng" strike="noStrike" dirty="0">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NB Reg 2015-60</a:t>
            </a:r>
            <a:r>
              <a:rPr lang="en-US" sz="1600" b="0" i="0" u="sng" strike="noStrike" dirty="0">
                <a:solidFill>
                  <a:srgbClr val="0563C1"/>
                </a:solidFill>
                <a:latin typeface="Arial"/>
                <a:ea typeface="Arial"/>
                <a:cs typeface="Arial"/>
                <a:sym typeface="Arial"/>
              </a:rPr>
              <a:t>)</a:t>
            </a:r>
            <a:r>
              <a:rPr lang="en-US" sz="1600" b="0" i="0" u="none" strike="noStrike" dirty="0">
                <a:solidFill>
                  <a:srgbClr val="000000"/>
                </a:solidFill>
                <a:latin typeface="Arial"/>
                <a:ea typeface="Arial"/>
                <a:cs typeface="Arial"/>
                <a:sym typeface="Arial"/>
              </a:rPr>
              <a:t>, also under the </a:t>
            </a:r>
            <a:r>
              <a:rPr lang="en-US" sz="1600" b="0" i="1" u="none" strike="noStrike" dirty="0">
                <a:solidFill>
                  <a:srgbClr val="000000"/>
                </a:solidFill>
                <a:latin typeface="Arial"/>
                <a:ea typeface="Arial"/>
                <a:cs typeface="Arial"/>
                <a:sym typeface="Arial"/>
              </a:rPr>
              <a:t>Electricity Act</a:t>
            </a:r>
            <a:r>
              <a:rPr lang="en-US" sz="1600" b="0" i="0" u="none" strike="noStrike" dirty="0">
                <a:solidFill>
                  <a:srgbClr val="000000"/>
                </a:solidFill>
                <a:latin typeface="Arial"/>
                <a:ea typeface="Arial"/>
                <a:cs typeface="Arial"/>
                <a:sym typeface="Arial"/>
              </a:rPr>
              <a:t>.  </a:t>
            </a:r>
            <a:endParaRPr sz="1600" dirty="0"/>
          </a:p>
          <a:p>
            <a:pPr marL="228600" lvl="0" indent="-114300" algn="l" rtl="0">
              <a:spcBef>
                <a:spcPts val="0"/>
              </a:spcBef>
              <a:spcAft>
                <a:spcPts val="0"/>
              </a:spcAft>
              <a:buClr>
                <a:schemeClr val="dk1"/>
              </a:buClr>
              <a:buSzPts val="1800"/>
              <a:buFont typeface="Calibri"/>
              <a:buNone/>
            </a:pPr>
            <a:endParaRPr sz="1600" b="0" i="0" u="none" strike="noStrike" dirty="0">
              <a:solidFill>
                <a:srgbClr val="000000"/>
              </a:solidFill>
              <a:latin typeface="Arial"/>
              <a:ea typeface="Arial"/>
              <a:cs typeface="Arial"/>
              <a:sym typeface="Arial"/>
            </a:endParaRPr>
          </a:p>
          <a:p>
            <a:pPr marL="228600" lvl="0" indent="-228600" algn="l" rtl="0">
              <a:spcBef>
                <a:spcPts val="0"/>
              </a:spcBef>
              <a:spcAft>
                <a:spcPts val="0"/>
              </a:spcAft>
              <a:buClr>
                <a:srgbClr val="000000"/>
              </a:buClr>
              <a:buSzPts val="1800"/>
              <a:buFont typeface="Calibri"/>
              <a:buAutoNum type="arabicPeriod"/>
            </a:pPr>
            <a:r>
              <a:rPr lang="en-US" sz="1600" b="0" i="0" u="none" strike="noStrike" dirty="0">
                <a:solidFill>
                  <a:srgbClr val="000000"/>
                </a:solidFill>
                <a:latin typeface="Times New Roman"/>
                <a:ea typeface="Times New Roman"/>
                <a:cs typeface="Times New Roman"/>
                <a:sym typeface="Times New Roman"/>
              </a:rPr>
              <a:t> </a:t>
            </a:r>
            <a:r>
              <a:rPr lang="en-US" sz="1600" dirty="0">
                <a:solidFill>
                  <a:srgbClr val="000000"/>
                </a:solidFill>
                <a:latin typeface="Arial"/>
                <a:ea typeface="Arial"/>
                <a:cs typeface="Arial"/>
                <a:sym typeface="Arial"/>
              </a:rPr>
              <a:t>Add a</a:t>
            </a:r>
            <a:r>
              <a:rPr lang="en-US" sz="1600" i="0" u="none" strike="noStrike" dirty="0">
                <a:solidFill>
                  <a:srgbClr val="000000"/>
                </a:solidFill>
                <a:latin typeface="Arial"/>
                <a:ea typeface="Arial"/>
                <a:cs typeface="Arial"/>
                <a:sym typeface="Arial"/>
              </a:rPr>
              <a:t>n</a:t>
            </a:r>
            <a:r>
              <a:rPr lang="en-US" sz="1600" b="0" i="0" u="none" strike="noStrike" dirty="0">
                <a:solidFill>
                  <a:srgbClr val="000000"/>
                </a:solidFill>
                <a:latin typeface="Arial"/>
                <a:ea typeface="Arial"/>
                <a:cs typeface="Arial"/>
                <a:sym typeface="Arial"/>
              </a:rPr>
              <a:t> amendment </a:t>
            </a:r>
            <a:r>
              <a:rPr lang="en-US" sz="1600" b="0" i="0" strike="noStrike" dirty="0">
                <a:solidFill>
                  <a:srgbClr val="000000"/>
                </a:solidFill>
                <a:latin typeface="Arial"/>
                <a:ea typeface="Arial"/>
                <a:cs typeface="Arial"/>
                <a:sym typeface="Arial"/>
              </a:rPr>
              <a:t>to</a:t>
            </a:r>
            <a:r>
              <a:rPr lang="en-US" sz="1600" dirty="0">
                <a:solidFill>
                  <a:srgbClr val="000000"/>
                </a:solidFill>
                <a:latin typeface="Arial"/>
                <a:ea typeface="Arial"/>
                <a:cs typeface="Arial"/>
                <a:sym typeface="Arial"/>
              </a:rPr>
              <a:t> the </a:t>
            </a:r>
            <a:r>
              <a:rPr lang="en-US" sz="1600" b="0" i="0" u="sng" strike="noStrike" dirty="0">
                <a:solidFill>
                  <a:srgbClr val="0563C1"/>
                </a:solidFill>
                <a:latin typeface="Arial"/>
                <a:ea typeface="Arial"/>
                <a:cs typeface="Arial"/>
                <a:sym typeface="Arial"/>
                <a:hlinkClick r:id="rId6">
                  <a:extLst>
                    <a:ext uri="{A12FA001-AC4F-418D-AE19-62706E023703}">
                      <ahyp:hlinkClr xmlns:ahyp="http://schemas.microsoft.com/office/drawing/2018/hyperlinkcolor" val="tx"/>
                    </a:ext>
                  </a:extLst>
                </a:hlinkClick>
              </a:rPr>
              <a:t>Energy and Utilities Board Act</a:t>
            </a:r>
            <a:r>
              <a:rPr lang="en-US" sz="1600" b="0" i="0" u="none" strike="noStrike" dirty="0">
                <a:solidFill>
                  <a:srgbClr val="000000"/>
                </a:solidFill>
                <a:latin typeface="Arial"/>
                <a:ea typeface="Arial"/>
                <a:cs typeface="Arial"/>
                <a:sym typeface="Arial"/>
              </a:rPr>
              <a:t> </a:t>
            </a:r>
            <a:r>
              <a:rPr lang="en-US" sz="1600" b="0" i="0" u="none" strike="noStrike" dirty="0">
                <a:latin typeface="Arial"/>
                <a:ea typeface="Arial"/>
                <a:cs typeface="Arial"/>
                <a:sym typeface="Arial"/>
              </a:rPr>
              <a:t>to include a “</a:t>
            </a:r>
            <a:r>
              <a:rPr lang="en-US" sz="1600" dirty="0">
                <a:latin typeface="Arial"/>
                <a:ea typeface="Arial"/>
                <a:cs typeface="Arial"/>
                <a:sym typeface="Arial"/>
              </a:rPr>
              <a:t>sustainable </a:t>
            </a:r>
            <a:r>
              <a:rPr lang="en-US" sz="1600" b="0" i="0" u="none" strike="noStrike" dirty="0">
                <a:latin typeface="Arial"/>
                <a:ea typeface="Arial"/>
                <a:cs typeface="Arial"/>
                <a:sym typeface="Arial"/>
              </a:rPr>
              <a:t>net-zero mandate.”</a:t>
            </a:r>
            <a:endParaRPr sz="1600" dirty="0"/>
          </a:p>
        </p:txBody>
      </p:sp>
      <p:graphicFrame>
        <p:nvGraphicFramePr>
          <p:cNvPr id="343" name="Google Shape;343;p19"/>
          <p:cNvGraphicFramePr/>
          <p:nvPr>
            <p:extLst>
              <p:ext uri="{D42A27DB-BD31-4B8C-83A1-F6EECF244321}">
                <p14:modId xmlns:p14="http://schemas.microsoft.com/office/powerpoint/2010/main" val="4017513231"/>
              </p:ext>
            </p:extLst>
          </p:nvPr>
        </p:nvGraphicFramePr>
        <p:xfrm>
          <a:off x="1161536" y="2197911"/>
          <a:ext cx="8151771" cy="2333730"/>
        </p:xfrm>
        <a:graphic>
          <a:graphicData uri="http://schemas.openxmlformats.org/drawingml/2006/table">
            <a:tbl>
              <a:tblPr>
                <a:noFill/>
                <a:tableStyleId>{8EC1CC21-D65B-46BC-A269-20376A0A52CF}</a:tableStyleId>
              </a:tblPr>
              <a:tblGrid>
                <a:gridCol w="2671428">
                  <a:extLst>
                    <a:ext uri="{9D8B030D-6E8A-4147-A177-3AD203B41FA5}">
                      <a16:colId xmlns:a16="http://schemas.microsoft.com/office/drawing/2014/main" val="20000"/>
                    </a:ext>
                  </a:extLst>
                </a:gridCol>
                <a:gridCol w="2763086">
                  <a:extLst>
                    <a:ext uri="{9D8B030D-6E8A-4147-A177-3AD203B41FA5}">
                      <a16:colId xmlns:a16="http://schemas.microsoft.com/office/drawing/2014/main" val="20001"/>
                    </a:ext>
                  </a:extLst>
                </a:gridCol>
                <a:gridCol w="2717257">
                  <a:extLst>
                    <a:ext uri="{9D8B030D-6E8A-4147-A177-3AD203B41FA5}">
                      <a16:colId xmlns:a16="http://schemas.microsoft.com/office/drawing/2014/main" val="20002"/>
                    </a:ext>
                  </a:extLst>
                </a:gridCol>
              </a:tblGrid>
              <a:tr h="314275">
                <a:tc>
                  <a:txBody>
                    <a:bodyPr/>
                    <a:lstStyle/>
                    <a:p>
                      <a:pPr marL="0" marR="0" lvl="0" indent="0" algn="ctr" rtl="0">
                        <a:spcBef>
                          <a:spcPts val="0"/>
                        </a:spcBef>
                        <a:spcAft>
                          <a:spcPts val="0"/>
                        </a:spcAft>
                        <a:buNone/>
                      </a:pPr>
                      <a:r>
                        <a:rPr lang="en-US" sz="1300" b="1" i="0" u="none" strike="noStrike" dirty="0">
                          <a:solidFill>
                            <a:schemeClr val="bg1"/>
                          </a:solidFill>
                          <a:latin typeface="Arial"/>
                          <a:ea typeface="Arial"/>
                          <a:cs typeface="Arial"/>
                          <a:sym typeface="Arial"/>
                        </a:rPr>
                        <a:t>Year </a:t>
                      </a:r>
                      <a:endParaRPr sz="2200" dirty="0">
                        <a:solidFill>
                          <a:schemeClr val="bg1"/>
                        </a:solidFill>
                      </a:endParaRP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en-US" sz="1300" b="1" i="0" u="none" strike="noStrike" dirty="0">
                          <a:solidFill>
                            <a:schemeClr val="bg1"/>
                          </a:solidFill>
                          <a:latin typeface="Arial"/>
                          <a:ea typeface="Arial"/>
                          <a:cs typeface="Arial"/>
                          <a:sym typeface="Arial"/>
                        </a:rPr>
                        <a:t>Target Reduction </a:t>
                      </a:r>
                      <a:endParaRPr sz="2200" dirty="0">
                        <a:solidFill>
                          <a:schemeClr val="bg1"/>
                        </a:solidFill>
                      </a:endParaRP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en-US" sz="1300" b="1" i="0" u="none" strike="noStrike" dirty="0">
                          <a:solidFill>
                            <a:schemeClr val="bg1"/>
                          </a:solidFill>
                          <a:latin typeface="Arial"/>
                          <a:ea typeface="Arial"/>
                          <a:cs typeface="Arial"/>
                          <a:sym typeface="Arial"/>
                        </a:rPr>
                        <a:t>Recommendation </a:t>
                      </a:r>
                      <a:endParaRPr sz="2200" dirty="0">
                        <a:solidFill>
                          <a:schemeClr val="bg1"/>
                        </a:solidFill>
                      </a:endParaRP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314275">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2023/2024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0.50 %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0.50 %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1"/>
                  </a:ext>
                </a:extLst>
              </a:tr>
              <a:tr h="448080">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2024/2025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0.55 %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0.75 %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2"/>
                  </a:ext>
                </a:extLst>
              </a:tr>
              <a:tr h="314275">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2025/2026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0.60 %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1.00 %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3"/>
                  </a:ext>
                </a:extLst>
              </a:tr>
              <a:tr h="314275">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2026/2027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0.65 %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1.25 %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4"/>
                  </a:ext>
                </a:extLst>
              </a:tr>
              <a:tr h="314275">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2027/2028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0.70 %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1.50 %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5"/>
                  </a:ext>
                </a:extLst>
              </a:tr>
              <a:tr h="314275">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2028/2029 and thereafter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a:solidFill>
                            <a:srgbClr val="000000"/>
                          </a:solidFill>
                          <a:latin typeface="Arial"/>
                          <a:ea typeface="Arial"/>
                          <a:cs typeface="Arial"/>
                          <a:sym typeface="Arial"/>
                        </a:rPr>
                        <a:t>0.75 % </a:t>
                      </a:r>
                      <a:endParaRPr sz="220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en-US" sz="1300" b="0" i="0" u="none" strike="noStrike" dirty="0">
                          <a:solidFill>
                            <a:srgbClr val="000000"/>
                          </a:solidFill>
                          <a:latin typeface="Arial"/>
                          <a:ea typeface="Arial"/>
                          <a:cs typeface="Arial"/>
                          <a:sym typeface="Arial"/>
                        </a:rPr>
                        <a:t>1.75 % </a:t>
                      </a:r>
                      <a:endParaRPr sz="2200" dirty="0"/>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0"/>
          <p:cNvSpPr txBox="1">
            <a:spLocks noGrp="1"/>
          </p:cNvSpPr>
          <p:nvPr>
            <p:ph type="title"/>
          </p:nvPr>
        </p:nvSpPr>
        <p:spPr>
          <a:xfrm>
            <a:off x="838201" y="276763"/>
            <a:ext cx="1090748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rgbClr val="00446A"/>
                </a:solidFill>
              </a:rPr>
              <a:t>Conclusion</a:t>
            </a:r>
            <a:endParaRPr dirty="0">
              <a:solidFill>
                <a:srgbClr val="00446A"/>
              </a:solidFill>
            </a:endParaRPr>
          </a:p>
        </p:txBody>
      </p:sp>
      <p:sp>
        <p:nvSpPr>
          <p:cNvPr id="349" name="Google Shape;349;p20"/>
          <p:cNvSpPr txBox="1"/>
          <p:nvPr/>
        </p:nvSpPr>
        <p:spPr>
          <a:xfrm>
            <a:off x="1738086" y="6308209"/>
            <a:ext cx="402388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Canadian Climate Institute</a:t>
            </a:r>
            <a:endParaRPr sz="1400" u="sng" dirty="0">
              <a:solidFill>
                <a:schemeClr val="dk1"/>
              </a:solidFill>
              <a:latin typeface="Calibri"/>
              <a:ea typeface="Calibri"/>
              <a:cs typeface="Calibri"/>
              <a:sym typeface="Calibri"/>
            </a:endParaRPr>
          </a:p>
        </p:txBody>
      </p:sp>
      <p:sp>
        <p:nvSpPr>
          <p:cNvPr id="350" name="Google Shape;350;p20"/>
          <p:cNvSpPr txBox="1"/>
          <p:nvPr/>
        </p:nvSpPr>
        <p:spPr>
          <a:xfrm>
            <a:off x="6826685" y="2669771"/>
            <a:ext cx="3071077"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Transitioning to a net-zero grid will not only reduce bills but will help address energy poverty, health issues and mitigate climate change.</a:t>
            </a:r>
            <a:endParaRPr dirty="0"/>
          </a:p>
        </p:txBody>
      </p:sp>
      <p:pic>
        <p:nvPicPr>
          <p:cNvPr id="351" name="Google Shape;351;p20"/>
          <p:cNvPicPr preferRelativeResize="0"/>
          <p:nvPr/>
        </p:nvPicPr>
        <p:blipFill>
          <a:blip r:embed="rId4">
            <a:alphaModFix/>
          </a:blip>
          <a:stretch>
            <a:fillRect/>
          </a:stretch>
        </p:blipFill>
        <p:spPr>
          <a:xfrm>
            <a:off x="836673" y="1995488"/>
            <a:ext cx="5826711" cy="4312721"/>
          </a:xfrm>
          <a:prstGeom prst="rect">
            <a:avLst/>
          </a:prstGeom>
          <a:noFill/>
          <a:ln>
            <a:noFill/>
          </a:ln>
        </p:spPr>
      </p:pic>
      <p:sp>
        <p:nvSpPr>
          <p:cNvPr id="352" name="Google Shape;352;p20"/>
          <p:cNvSpPr txBox="1"/>
          <p:nvPr/>
        </p:nvSpPr>
        <p:spPr>
          <a:xfrm>
            <a:off x="838201" y="1167483"/>
            <a:ext cx="7190984"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dirty="0">
                <a:solidFill>
                  <a:srgbClr val="00446A"/>
                </a:solidFill>
                <a:ea typeface="Calibri"/>
                <a:cs typeface="Calibri"/>
                <a:sym typeface="Calibri"/>
              </a:rPr>
              <a:t>Household spending on energy under a net zero transition (2020 CAD).</a:t>
            </a:r>
            <a:endParaRPr sz="2800" dirty="0">
              <a:solidFill>
                <a:srgbClr val="00446A"/>
              </a:solidFill>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1"/>
          <p:cNvSpPr txBox="1">
            <a:spLocks noGrp="1"/>
          </p:cNvSpPr>
          <p:nvPr>
            <p:ph type="title"/>
          </p:nvPr>
        </p:nvSpPr>
        <p:spPr>
          <a:xfrm>
            <a:off x="838200" y="18755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solidFill>
                  <a:srgbClr val="00446A"/>
                </a:solidFill>
              </a:rPr>
              <a:t>Conservation Council’s recommendations</a:t>
            </a:r>
            <a:endParaRPr dirty="0">
              <a:solidFill>
                <a:srgbClr val="00446A"/>
              </a:solidFill>
            </a:endParaRPr>
          </a:p>
        </p:txBody>
      </p:sp>
      <p:sp>
        <p:nvSpPr>
          <p:cNvPr id="358" name="Google Shape;358;p21"/>
          <p:cNvSpPr txBox="1">
            <a:spLocks noGrp="1"/>
          </p:cNvSpPr>
          <p:nvPr>
            <p:ph idx="1"/>
          </p:nvPr>
        </p:nvSpPr>
        <p:spPr>
          <a:xfrm>
            <a:off x="838200" y="1328057"/>
            <a:ext cx="8367584" cy="531222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dirty="0">
                <a:solidFill>
                  <a:srgbClr val="00446A"/>
                </a:solidFill>
              </a:rPr>
              <a:t>Clean Electricity Strategy</a:t>
            </a:r>
            <a:endParaRPr sz="2800" b="1" dirty="0">
              <a:solidFill>
                <a:srgbClr val="00446A"/>
              </a:solidFill>
            </a:endParaRPr>
          </a:p>
          <a:p>
            <a:pPr marL="685800" lvl="1" indent="-240030" algn="l" rtl="0">
              <a:lnSpc>
                <a:spcPct val="90000"/>
              </a:lnSpc>
              <a:spcBef>
                <a:spcPts val="500"/>
              </a:spcBef>
              <a:spcAft>
                <a:spcPts val="0"/>
              </a:spcAft>
              <a:buClr>
                <a:schemeClr val="dk1"/>
              </a:buClr>
              <a:buSzPts val="2400"/>
              <a:buChar char="•"/>
            </a:pPr>
            <a:r>
              <a:rPr lang="en-US" dirty="0"/>
              <a:t>Invest in a portfolio approach to electricity with a high priority on renewable energy first, coupled with storage/battery options.</a:t>
            </a:r>
            <a:endParaRPr dirty="0"/>
          </a:p>
          <a:p>
            <a:pPr marL="685800" lvl="1" indent="-240030" algn="l" rtl="0">
              <a:lnSpc>
                <a:spcPct val="90000"/>
              </a:lnSpc>
              <a:spcBef>
                <a:spcPts val="500"/>
              </a:spcBef>
              <a:spcAft>
                <a:spcPts val="0"/>
              </a:spcAft>
              <a:buClr>
                <a:schemeClr val="dk1"/>
              </a:buClr>
              <a:buSzPts val="2400"/>
              <a:buChar char="•"/>
            </a:pPr>
            <a:r>
              <a:rPr lang="en-US" dirty="0"/>
              <a:t>Assess the viability of distributed energy resources (DERs) with smart grid technology.</a:t>
            </a:r>
            <a:endParaRPr dirty="0"/>
          </a:p>
          <a:p>
            <a:pPr marL="685800" lvl="1" indent="-240030" algn="l" rtl="0">
              <a:lnSpc>
                <a:spcPct val="90000"/>
              </a:lnSpc>
              <a:spcBef>
                <a:spcPts val="500"/>
              </a:spcBef>
              <a:spcAft>
                <a:spcPts val="0"/>
              </a:spcAft>
              <a:buClr>
                <a:schemeClr val="dk1"/>
              </a:buClr>
              <a:buSzPts val="2400"/>
              <a:buChar char="•"/>
            </a:pPr>
            <a:r>
              <a:rPr lang="en-US" dirty="0"/>
              <a:t>Increase build-out of transmission infrastructure such as the Atlantic Loop.</a:t>
            </a:r>
            <a:endParaRPr dirty="0"/>
          </a:p>
          <a:p>
            <a:pPr marL="685800" lvl="1" indent="-240030" algn="l" rtl="0">
              <a:lnSpc>
                <a:spcPct val="90000"/>
              </a:lnSpc>
              <a:spcBef>
                <a:spcPts val="500"/>
              </a:spcBef>
              <a:spcAft>
                <a:spcPts val="0"/>
              </a:spcAft>
              <a:buClr>
                <a:schemeClr val="dk1"/>
              </a:buClr>
              <a:buSzPts val="2400"/>
              <a:buChar char="•"/>
            </a:pPr>
            <a:r>
              <a:rPr lang="en-US" dirty="0"/>
              <a:t>Commission an independent pathway assessment for net-zero scenarios in N.B.</a:t>
            </a:r>
            <a:endParaRPr dirty="0"/>
          </a:p>
          <a:p>
            <a:pPr marL="0" lvl="0" indent="0" algn="l" rtl="0">
              <a:lnSpc>
                <a:spcPct val="90000"/>
              </a:lnSpc>
              <a:spcBef>
                <a:spcPts val="1000"/>
              </a:spcBef>
              <a:spcAft>
                <a:spcPts val="0"/>
              </a:spcAft>
              <a:buClr>
                <a:schemeClr val="dk1"/>
              </a:buClr>
              <a:buSzPts val="2800"/>
              <a:buNone/>
            </a:pPr>
            <a:r>
              <a:rPr lang="en-US" sz="2800" b="1" dirty="0">
                <a:solidFill>
                  <a:srgbClr val="00446A"/>
                </a:solidFill>
              </a:rPr>
              <a:t>Affordability</a:t>
            </a:r>
            <a:endParaRPr sz="2800" b="1" dirty="0">
              <a:solidFill>
                <a:srgbClr val="00446A"/>
              </a:solidFill>
            </a:endParaRPr>
          </a:p>
          <a:p>
            <a:pPr marL="685800" lvl="1" indent="-240030" algn="l" rtl="0">
              <a:lnSpc>
                <a:spcPct val="90000"/>
              </a:lnSpc>
              <a:spcBef>
                <a:spcPts val="500"/>
              </a:spcBef>
              <a:spcAft>
                <a:spcPts val="0"/>
              </a:spcAft>
              <a:buClr>
                <a:schemeClr val="dk1"/>
              </a:buClr>
              <a:buSzPts val="2400"/>
              <a:buChar char="•"/>
            </a:pPr>
            <a:r>
              <a:rPr lang="en-US" dirty="0"/>
              <a:t>Address the backlog that NB Power has with the Enhanced Energy Savings Program.</a:t>
            </a:r>
            <a:endParaRPr dirty="0"/>
          </a:p>
          <a:p>
            <a:pPr marL="685800" lvl="1" indent="-240030" algn="l" rtl="0">
              <a:lnSpc>
                <a:spcPct val="90000"/>
              </a:lnSpc>
              <a:spcBef>
                <a:spcPts val="500"/>
              </a:spcBef>
              <a:spcAft>
                <a:spcPts val="0"/>
              </a:spcAft>
              <a:buClr>
                <a:schemeClr val="dk1"/>
              </a:buClr>
              <a:buSzPts val="2400"/>
              <a:buChar char="•"/>
            </a:pPr>
            <a:r>
              <a:rPr lang="en-US" dirty="0"/>
              <a:t>Expand the definition of energy poverty to include social factors.</a:t>
            </a:r>
            <a:endParaRPr dirty="0"/>
          </a:p>
          <a:p>
            <a:pPr marL="0" lvl="0" indent="0" algn="l" rtl="0">
              <a:lnSpc>
                <a:spcPct val="90000"/>
              </a:lnSpc>
              <a:spcBef>
                <a:spcPts val="1000"/>
              </a:spcBef>
              <a:spcAft>
                <a:spcPts val="0"/>
              </a:spcAft>
              <a:buClr>
                <a:schemeClr val="dk1"/>
              </a:buClr>
              <a:buSzPts val="2800"/>
              <a:buNone/>
            </a:pPr>
            <a:r>
              <a:rPr lang="en-US" sz="2800" b="1" dirty="0">
                <a:solidFill>
                  <a:srgbClr val="00446A"/>
                </a:solidFill>
              </a:rPr>
              <a:t>Policy Recommendations</a:t>
            </a:r>
            <a:endParaRPr sz="2800" b="1" dirty="0">
              <a:solidFill>
                <a:srgbClr val="00446A"/>
              </a:solidFill>
            </a:endParaRPr>
          </a:p>
          <a:p>
            <a:pPr marL="685800" lvl="1" indent="-240030" algn="l" rtl="0">
              <a:lnSpc>
                <a:spcPct val="90000"/>
              </a:lnSpc>
              <a:spcBef>
                <a:spcPts val="500"/>
              </a:spcBef>
              <a:spcAft>
                <a:spcPts val="0"/>
              </a:spcAft>
              <a:buClr>
                <a:schemeClr val="dk1"/>
              </a:buClr>
              <a:buSzPts val="2400"/>
              <a:buChar char="•"/>
            </a:pPr>
            <a:r>
              <a:rPr lang="en-US" dirty="0"/>
              <a:t>Update and modernize the </a:t>
            </a:r>
            <a:r>
              <a:rPr lang="en-US" i="1" dirty="0"/>
              <a:t>Electricity Act.</a:t>
            </a:r>
            <a:endParaRPr dirty="0"/>
          </a:p>
          <a:p>
            <a:pPr marL="685800" lvl="1" indent="-240030" algn="l" rtl="0">
              <a:lnSpc>
                <a:spcPct val="90000"/>
              </a:lnSpc>
              <a:spcBef>
                <a:spcPts val="500"/>
              </a:spcBef>
              <a:spcAft>
                <a:spcPts val="0"/>
              </a:spcAft>
              <a:buClr>
                <a:schemeClr val="dk1"/>
              </a:buClr>
              <a:buSzPts val="2400"/>
              <a:buChar char="•"/>
            </a:pPr>
            <a:r>
              <a:rPr lang="en-US" dirty="0"/>
              <a:t>Add “sustainable net-zero mandate” to </a:t>
            </a:r>
            <a:r>
              <a:rPr lang="en-US" i="1" dirty="0"/>
              <a:t>Energy and Utilities Board Act.</a:t>
            </a:r>
            <a:endParaRPr dirty="0"/>
          </a:p>
          <a:p>
            <a:pPr marL="228600" lvl="0" indent="-64135"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228E-0B39-BE72-337B-3D3E786AB213}"/>
              </a:ext>
            </a:extLst>
          </p:cNvPr>
          <p:cNvSpPr>
            <a:spLocks noGrp="1"/>
          </p:cNvSpPr>
          <p:nvPr>
            <p:ph type="title"/>
          </p:nvPr>
        </p:nvSpPr>
        <p:spPr>
          <a:xfrm>
            <a:off x="746102" y="431057"/>
            <a:ext cx="10515600" cy="588746"/>
          </a:xfrm>
        </p:spPr>
        <p:txBody>
          <a:bodyPr>
            <a:noAutofit/>
          </a:bodyPr>
          <a:lstStyle/>
          <a:p>
            <a:r>
              <a:rPr lang="en-US" dirty="0">
                <a:solidFill>
                  <a:srgbClr val="00446A"/>
                </a:solidFill>
              </a:rPr>
              <a:t>CCNB Links</a:t>
            </a:r>
          </a:p>
        </p:txBody>
      </p:sp>
      <p:sp>
        <p:nvSpPr>
          <p:cNvPr id="3" name="Content Placeholder 2">
            <a:extLst>
              <a:ext uri="{FF2B5EF4-FFF2-40B4-BE49-F238E27FC236}">
                <a16:creationId xmlns:a16="http://schemas.microsoft.com/office/drawing/2014/main" id="{10683C8C-327C-E3D0-299D-9C253B1FC179}"/>
              </a:ext>
            </a:extLst>
          </p:cNvPr>
          <p:cNvSpPr>
            <a:spLocks noGrp="1"/>
          </p:cNvSpPr>
          <p:nvPr>
            <p:ph idx="1"/>
          </p:nvPr>
        </p:nvSpPr>
        <p:spPr>
          <a:xfrm>
            <a:off x="746102" y="1065704"/>
            <a:ext cx="9114590" cy="5361239"/>
          </a:xfrm>
        </p:spPr>
        <p:txBody>
          <a:bodyPr>
            <a:normAutofit/>
          </a:bodyPr>
          <a:lstStyle/>
          <a:p>
            <a:r>
              <a:rPr lang="en-US" sz="1600" dirty="0">
                <a:solidFill>
                  <a:srgbClr val="00446A"/>
                </a:solidFill>
              </a:rPr>
              <a:t>E3 report on “NB Power Supply Options and Emerging Technologies Study”: </a:t>
            </a:r>
            <a:r>
              <a:rPr lang="en-US" sz="1600" dirty="0">
                <a:solidFill>
                  <a:srgbClr val="00446A"/>
                </a:solidFill>
                <a:hlinkClick r:id="rId2">
                  <a:extLst>
                    <a:ext uri="{A12FA001-AC4F-418D-AE19-62706E023703}">
                      <ahyp:hlinkClr xmlns:ahyp="http://schemas.microsoft.com/office/drawing/2018/hyperlinkcolor" val="tx"/>
                    </a:ext>
                  </a:extLst>
                </a:hlinkClick>
              </a:rPr>
              <a:t>https://www.conservationcouncil.ca/wp-content/uploads/2023/09/E3-report-for-NB-Power_Costs-1.pdf</a:t>
            </a:r>
            <a:endParaRPr lang="en-US" sz="1600" dirty="0">
              <a:solidFill>
                <a:srgbClr val="00446A"/>
              </a:solidFill>
            </a:endParaRPr>
          </a:p>
          <a:p>
            <a:r>
              <a:rPr lang="en-US" sz="1600" dirty="0">
                <a:solidFill>
                  <a:srgbClr val="00446A"/>
                </a:solidFill>
              </a:rPr>
              <a:t>Shortcomings in Canadian Regulation of Wood Biomass Used to Generate Electricity: </a:t>
            </a:r>
            <a:r>
              <a:rPr lang="en-US" sz="1600" dirty="0">
                <a:solidFill>
                  <a:srgbClr val="00446A"/>
                </a:solidFill>
                <a:hlinkClick r:id="rId3">
                  <a:extLst>
                    <a:ext uri="{A12FA001-AC4F-418D-AE19-62706E023703}">
                      <ahyp:hlinkClr xmlns:ahyp="http://schemas.microsoft.com/office/drawing/2018/hyperlinkcolor" val="tx"/>
                    </a:ext>
                  </a:extLst>
                </a:hlinkClick>
              </a:rPr>
              <a:t>https://www.conservationcouncil.ca/wp-content/uploads/2023/09/ECEL_Report-on-the-Regulation-of-Biomass-Used-to-Generate-Electricity_Public-Distribution-Version_July-2023.pdf</a:t>
            </a:r>
            <a:endParaRPr lang="en-US" sz="1600" dirty="0">
              <a:solidFill>
                <a:srgbClr val="00446A"/>
              </a:solidFill>
            </a:endParaRPr>
          </a:p>
          <a:p>
            <a:r>
              <a:rPr lang="en-US" sz="1600" dirty="0">
                <a:solidFill>
                  <a:srgbClr val="00446A"/>
                </a:solidFill>
              </a:rPr>
              <a:t>Biomass fact sheet: </a:t>
            </a:r>
            <a:r>
              <a:rPr lang="en-US" sz="1600" dirty="0">
                <a:solidFill>
                  <a:srgbClr val="00446A"/>
                </a:solidFill>
                <a:hlinkClick r:id="rId4">
                  <a:extLst>
                    <a:ext uri="{A12FA001-AC4F-418D-AE19-62706E023703}">
                      <ahyp:hlinkClr xmlns:ahyp="http://schemas.microsoft.com/office/drawing/2018/hyperlinkcolor" val="tx"/>
                    </a:ext>
                  </a:extLst>
                </a:hlinkClick>
              </a:rPr>
              <a:t>https://www.conservationcouncil.ca/wp-content/uploads/2022/05/Biomass-Fact-Sheet.pdf</a:t>
            </a:r>
            <a:endParaRPr lang="en-US" sz="1600" dirty="0">
              <a:solidFill>
                <a:srgbClr val="00446A"/>
              </a:solidFill>
            </a:endParaRPr>
          </a:p>
          <a:p>
            <a:r>
              <a:rPr lang="en-US" sz="1600" dirty="0">
                <a:solidFill>
                  <a:srgbClr val="00446A"/>
                </a:solidFill>
              </a:rPr>
              <a:t>Hydrogen fact sheet: </a:t>
            </a:r>
            <a:r>
              <a:rPr lang="en-US" sz="1600" dirty="0">
                <a:solidFill>
                  <a:srgbClr val="00446A"/>
                </a:solidFill>
                <a:hlinkClick r:id="rId5">
                  <a:extLst>
                    <a:ext uri="{A12FA001-AC4F-418D-AE19-62706E023703}">
                      <ahyp:hlinkClr xmlns:ahyp="http://schemas.microsoft.com/office/drawing/2018/hyperlinkcolor" val="tx"/>
                    </a:ext>
                  </a:extLst>
                </a:hlinkClick>
              </a:rPr>
              <a:t>https://www.conservationcouncil.ca/wp-content/uploads/2023/07/Hydrogen-factsheet.pdf</a:t>
            </a:r>
            <a:endParaRPr lang="en-US" sz="1600" dirty="0">
              <a:solidFill>
                <a:srgbClr val="00446A"/>
              </a:solidFill>
            </a:endParaRPr>
          </a:p>
          <a:p>
            <a:r>
              <a:rPr lang="en-US" sz="1600" dirty="0">
                <a:solidFill>
                  <a:srgbClr val="00446A"/>
                </a:solidFill>
              </a:rPr>
              <a:t>Storage fact sheet: </a:t>
            </a:r>
            <a:r>
              <a:rPr lang="en-US" sz="1600" dirty="0">
                <a:solidFill>
                  <a:srgbClr val="00446A"/>
                </a:solidFill>
                <a:hlinkClick r:id="rId6">
                  <a:extLst>
                    <a:ext uri="{A12FA001-AC4F-418D-AE19-62706E023703}">
                      <ahyp:hlinkClr xmlns:ahyp="http://schemas.microsoft.com/office/drawing/2018/hyperlinkcolor" val="tx"/>
                    </a:ext>
                  </a:extLst>
                </a:hlinkClick>
              </a:rPr>
              <a:t>https://www.conservationcouncil.ca/wp-content/uploads/2023/07/Factsheet-Electricity-storage-for-a-reliable-and-resilient-New-Brunswick.pdf</a:t>
            </a:r>
            <a:endParaRPr lang="en-US" sz="1600" dirty="0">
              <a:solidFill>
                <a:srgbClr val="00446A"/>
              </a:solidFill>
            </a:endParaRPr>
          </a:p>
          <a:p>
            <a:r>
              <a:rPr lang="en-US" sz="1600" dirty="0">
                <a:solidFill>
                  <a:srgbClr val="00446A"/>
                </a:solidFill>
              </a:rPr>
              <a:t>Energy Poverty fact sheet: </a:t>
            </a:r>
            <a:r>
              <a:rPr lang="en-US" sz="1600" dirty="0">
                <a:solidFill>
                  <a:srgbClr val="00446A"/>
                </a:solidFill>
                <a:hlinkClick r:id="rId7">
                  <a:extLst>
                    <a:ext uri="{A12FA001-AC4F-418D-AE19-62706E023703}">
                      <ahyp:hlinkClr xmlns:ahyp="http://schemas.microsoft.com/office/drawing/2018/hyperlinkcolor" val="tx"/>
                    </a:ext>
                  </a:extLst>
                </a:hlinkClick>
              </a:rPr>
              <a:t>https://www.conservationcouncil.ca/wp-content/uploads/2023/03/Energy-Povertyin-Atlantic-Canada.pdf</a:t>
            </a:r>
            <a:endParaRPr lang="en-US" sz="1600" dirty="0">
              <a:solidFill>
                <a:srgbClr val="00446A"/>
              </a:solidFill>
            </a:endParaRPr>
          </a:p>
          <a:p>
            <a:r>
              <a:rPr lang="en-US" sz="1600" dirty="0">
                <a:solidFill>
                  <a:srgbClr val="00446A"/>
                </a:solidFill>
              </a:rPr>
              <a:t>Wind energy reliability: </a:t>
            </a:r>
            <a:r>
              <a:rPr lang="en-US" sz="1600" dirty="0">
                <a:solidFill>
                  <a:srgbClr val="00446A"/>
                </a:solidFill>
                <a:hlinkClick r:id="rId8">
                  <a:extLst>
                    <a:ext uri="{A12FA001-AC4F-418D-AE19-62706E023703}">
                      <ahyp:hlinkClr xmlns:ahyp="http://schemas.microsoft.com/office/drawing/2018/hyperlinkcolor" val="tx"/>
                    </a:ext>
                  </a:extLst>
                </a:hlinkClick>
              </a:rPr>
              <a:t>https://www.conservationcouncil.ca/wp-content/uploads/2023/05/Wind-energy-is-reliable.pdf</a:t>
            </a:r>
            <a:endParaRPr lang="en-US" sz="1600" dirty="0">
              <a:solidFill>
                <a:srgbClr val="00446A"/>
              </a:solidFill>
            </a:endParaRPr>
          </a:p>
        </p:txBody>
      </p:sp>
    </p:spTree>
    <p:extLst>
      <p:ext uri="{BB962C8B-B14F-4D97-AF65-F5344CB8AC3E}">
        <p14:creationId xmlns:p14="http://schemas.microsoft.com/office/powerpoint/2010/main" val="2785386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3DFA-F92C-AFA6-544D-7AB5F538A78B}"/>
              </a:ext>
            </a:extLst>
          </p:cNvPr>
          <p:cNvSpPr>
            <a:spLocks noGrp="1"/>
          </p:cNvSpPr>
          <p:nvPr>
            <p:ph type="title"/>
          </p:nvPr>
        </p:nvSpPr>
        <p:spPr/>
        <p:txBody>
          <a:bodyPr/>
          <a:lstStyle/>
          <a:p>
            <a:r>
              <a:rPr lang="en-US" dirty="0">
                <a:solidFill>
                  <a:srgbClr val="00446A"/>
                </a:solidFill>
              </a:rPr>
              <a:t>External Links</a:t>
            </a:r>
          </a:p>
        </p:txBody>
      </p:sp>
      <p:sp>
        <p:nvSpPr>
          <p:cNvPr id="3" name="Content Placeholder 2">
            <a:extLst>
              <a:ext uri="{FF2B5EF4-FFF2-40B4-BE49-F238E27FC236}">
                <a16:creationId xmlns:a16="http://schemas.microsoft.com/office/drawing/2014/main" id="{0B2CAA5E-6169-B127-2FED-85F7617B6297}"/>
              </a:ext>
            </a:extLst>
          </p:cNvPr>
          <p:cNvSpPr>
            <a:spLocks noGrp="1"/>
          </p:cNvSpPr>
          <p:nvPr>
            <p:ph idx="1"/>
          </p:nvPr>
        </p:nvSpPr>
        <p:spPr>
          <a:xfrm>
            <a:off x="803188" y="1421027"/>
            <a:ext cx="8470813" cy="4620335"/>
          </a:xfrm>
        </p:spPr>
        <p:txBody>
          <a:bodyPr>
            <a:normAutofit/>
          </a:bodyPr>
          <a:lstStyle/>
          <a:p>
            <a:r>
              <a:rPr lang="en-US" dirty="0">
                <a:solidFill>
                  <a:srgbClr val="00446A"/>
                </a:solidFill>
              </a:rPr>
              <a:t>NEMOEC white paper: </a:t>
            </a:r>
            <a:r>
              <a:rPr lang="en-US" dirty="0">
                <a:solidFill>
                  <a:srgbClr val="00446A"/>
                </a:solidFill>
                <a:hlinkClick r:id="rId2">
                  <a:extLst>
                    <a:ext uri="{A12FA001-AC4F-418D-AE19-62706E023703}">
                      <ahyp:hlinkClr xmlns:ahyp="http://schemas.microsoft.com/office/drawing/2018/hyperlinkcolor" val="tx"/>
                    </a:ext>
                  </a:extLst>
                </a:hlinkClick>
              </a:rPr>
              <a:t>https://nemoec.com/publications/</a:t>
            </a:r>
            <a:endParaRPr lang="en-US" dirty="0">
              <a:solidFill>
                <a:srgbClr val="00446A"/>
              </a:solidFill>
            </a:endParaRPr>
          </a:p>
          <a:p>
            <a:r>
              <a:rPr lang="en-US" dirty="0">
                <a:solidFill>
                  <a:srgbClr val="00446A"/>
                </a:solidFill>
              </a:rPr>
              <a:t>CCI Canadian households will save money in switch to electricity: </a:t>
            </a:r>
            <a:r>
              <a:rPr lang="en-US" dirty="0">
                <a:solidFill>
                  <a:srgbClr val="00446A"/>
                </a:solidFill>
                <a:hlinkClick r:id="rId3">
                  <a:extLst>
                    <a:ext uri="{A12FA001-AC4F-418D-AE19-62706E023703}">
                      <ahyp:hlinkClr xmlns:ahyp="http://schemas.microsoft.com/office/drawing/2018/hyperlinkcolor" val="tx"/>
                    </a:ext>
                  </a:extLst>
                </a:hlinkClick>
              </a:rPr>
              <a:t>https://climateinstitute.ca/new-analysis-finds-most-canadian-households-will-save-money-in-switch-to-electricity/</a:t>
            </a:r>
            <a:endParaRPr lang="en-US" dirty="0">
              <a:solidFill>
                <a:srgbClr val="00446A"/>
              </a:solidFill>
            </a:endParaRPr>
          </a:p>
          <a:p>
            <a:r>
              <a:rPr lang="en-US" dirty="0">
                <a:solidFill>
                  <a:srgbClr val="00446A"/>
                </a:solidFill>
              </a:rPr>
              <a:t>IESO Distributed Energy Resources</a:t>
            </a:r>
            <a:r>
              <a:rPr lang="en-US" b="1" dirty="0">
                <a:solidFill>
                  <a:srgbClr val="00446A"/>
                </a:solidFill>
              </a:rPr>
              <a:t>: </a:t>
            </a:r>
            <a:r>
              <a:rPr lang="en-US" dirty="0">
                <a:solidFill>
                  <a:srgbClr val="00446A"/>
                </a:solidFill>
                <a:hlinkClick r:id="rId4">
                  <a:extLst>
                    <a:ext uri="{A12FA001-AC4F-418D-AE19-62706E023703}">
                      <ahyp:hlinkClr xmlns:ahyp="http://schemas.microsoft.com/office/drawing/2018/hyperlinkcolor" val="tx"/>
                    </a:ext>
                  </a:extLst>
                </a:hlinkClick>
              </a:rPr>
              <a:t>https://www.ieso.ca/en/Learn/Ontario-Electricity-Grid/Distributed-Energy-Resources</a:t>
            </a:r>
            <a:endParaRPr lang="en-US" dirty="0">
              <a:solidFill>
                <a:srgbClr val="00446A"/>
              </a:solidFill>
            </a:endParaRPr>
          </a:p>
          <a:p>
            <a:r>
              <a:rPr lang="en-US" dirty="0">
                <a:solidFill>
                  <a:srgbClr val="00446A"/>
                </a:solidFill>
              </a:rPr>
              <a:t>IEA Unlocking the Potential of Distributed Energy Resources: </a:t>
            </a:r>
            <a:r>
              <a:rPr lang="en-US" dirty="0">
                <a:solidFill>
                  <a:srgbClr val="00446A"/>
                </a:solidFill>
                <a:hlinkClick r:id="rId5">
                  <a:extLst>
                    <a:ext uri="{A12FA001-AC4F-418D-AE19-62706E023703}">
                      <ahyp:hlinkClr xmlns:ahyp="http://schemas.microsoft.com/office/drawing/2018/hyperlinkcolor" val="tx"/>
                    </a:ext>
                  </a:extLst>
                </a:hlinkClick>
              </a:rPr>
              <a:t>https://www.iea.org/reports/unlocking-the-potential-of-distributed-energy-resources</a:t>
            </a:r>
            <a:endParaRPr lang="en-US" dirty="0">
              <a:solidFill>
                <a:srgbClr val="00446A"/>
              </a:solidFill>
            </a:endParaRPr>
          </a:p>
          <a:p>
            <a:r>
              <a:rPr lang="en-US" dirty="0">
                <a:solidFill>
                  <a:srgbClr val="00446A"/>
                </a:solidFill>
              </a:rPr>
              <a:t>NREL: Using Distributed Energy Resources- A How-To Guide for Federal Facility Managers: </a:t>
            </a:r>
            <a:r>
              <a:rPr lang="en-US" dirty="0">
                <a:solidFill>
                  <a:srgbClr val="00446A"/>
                </a:solidFill>
                <a:hlinkClick r:id="rId6">
                  <a:extLst>
                    <a:ext uri="{A12FA001-AC4F-418D-AE19-62706E023703}">
                      <ahyp:hlinkClr xmlns:ahyp="http://schemas.microsoft.com/office/drawing/2018/hyperlinkcolor" val="tx"/>
                    </a:ext>
                  </a:extLst>
                </a:hlinkClick>
              </a:rPr>
              <a:t>https://www.nrel.gov/docs/fy02osti/31570.pdf</a:t>
            </a:r>
            <a:endParaRPr lang="en-US" dirty="0">
              <a:solidFill>
                <a:srgbClr val="00446A"/>
              </a:solidFill>
            </a:endParaRP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983668526"/>
      </p:ext>
    </p:extLst>
  </p:cSld>
  <p:clrMapOvr>
    <a:masterClrMapping/>
  </p:clrMapOvr>
</p:sld>
</file>

<file path=ppt/theme/theme1.xml><?xml version="1.0" encoding="utf-8"?>
<a:theme xmlns:a="http://schemas.openxmlformats.org/drawingml/2006/main" name="Facet">
  <a:themeElements>
    <a:clrScheme name="CCNB">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TotalTime>
  <Words>3357</Words>
  <Application>Microsoft Macintosh PowerPoint</Application>
  <PresentationFormat>Widescreen</PresentationFormat>
  <Paragraphs>290</Paragraphs>
  <Slides>25</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vt:lpstr>
      <vt:lpstr>Calibri</vt:lpstr>
      <vt:lpstr>Times New Roman</vt:lpstr>
      <vt:lpstr>Trebuchet MS</vt:lpstr>
      <vt:lpstr>Wingdings 3</vt:lpstr>
      <vt:lpstr>Facet</vt:lpstr>
      <vt:lpstr>Towards a modern grid:  A Clean Electricity Strategy  for New Brunswick</vt:lpstr>
      <vt:lpstr>The transition in New Brunswick</vt:lpstr>
      <vt:lpstr>Conservation Council’s recommendations:</vt:lpstr>
      <vt:lpstr>Part 1: Clean Electricity Strategy</vt:lpstr>
      <vt:lpstr>What energy sources should we focus on?</vt:lpstr>
      <vt:lpstr>Considering a portfolio approach </vt:lpstr>
      <vt:lpstr>Prioritize investment in abundant renewable resources </vt:lpstr>
      <vt:lpstr>Levelized cost of energy</vt:lpstr>
      <vt:lpstr>Capital costs</vt:lpstr>
      <vt:lpstr>Renewables are cheaper than you think, and they are getting cheaper.</vt:lpstr>
      <vt:lpstr>Part 1: Clean Electricity Strategy Distributed Energy Resources (DERs)</vt:lpstr>
      <vt:lpstr>Current electricity system</vt:lpstr>
      <vt:lpstr>Modern electricity system</vt:lpstr>
      <vt:lpstr>Distributed energy resources are being considered in Ontario</vt:lpstr>
      <vt:lpstr>Part 1: Clean Electricity Strategy Increase build-out of transmission infrastructure such as the Atlantic Loop</vt:lpstr>
      <vt:lpstr>PowerPoint Presentation</vt:lpstr>
      <vt:lpstr>Part 2: Affordability Address the backlog that NB Power has with the Enhanced Energy Savings Program </vt:lpstr>
      <vt:lpstr>PowerPoint Presentation</vt:lpstr>
      <vt:lpstr>Part 2: Affordability Expand the definition of energy poverty to include social factors </vt:lpstr>
      <vt:lpstr>Part 3. Policy Recommendations</vt:lpstr>
      <vt:lpstr>Part 3: Policy Recommendations</vt:lpstr>
      <vt:lpstr>Conclusion</vt:lpstr>
      <vt:lpstr>Conservation Council’s recommendations</vt:lpstr>
      <vt:lpstr>CCNB Links</vt:lpstr>
      <vt:lpstr>External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modern grid: A Clean Electricity Strategy for New Brunswick</dc:title>
  <dc:creator>Moe Qureshi</dc:creator>
  <cp:lastModifiedBy>Stacy Howroyd</cp:lastModifiedBy>
  <cp:revision>136</cp:revision>
  <dcterms:created xsi:type="dcterms:W3CDTF">2023-09-25T21:47:20Z</dcterms:created>
  <dcterms:modified xsi:type="dcterms:W3CDTF">2023-09-27T17:33:44Z</dcterms:modified>
</cp:coreProperties>
</file>