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6"/>
  </p:notesMasterIdLst>
  <p:sldIdLst>
    <p:sldId id="256" r:id="rId2"/>
    <p:sldId id="257" r:id="rId3"/>
    <p:sldId id="279" r:id="rId4"/>
    <p:sldId id="258" r:id="rId5"/>
    <p:sldId id="259" r:id="rId6"/>
    <p:sldId id="260" r:id="rId7"/>
    <p:sldId id="261" r:id="rId8"/>
    <p:sldId id="262" r:id="rId9"/>
    <p:sldId id="263" r:id="rId10"/>
    <p:sldId id="264" r:id="rId11"/>
    <p:sldId id="265" r:id="rId12"/>
    <p:sldId id="280" r:id="rId13"/>
    <p:sldId id="282" r:id="rId14"/>
    <p:sldId id="283" r:id="rId15"/>
    <p:sldId id="284" r:id="rId16"/>
    <p:sldId id="285" r:id="rId17"/>
    <p:sldId id="286" r:id="rId18"/>
    <p:sldId id="266" r:id="rId19"/>
    <p:sldId id="267" r:id="rId20"/>
    <p:sldId id="271" r:id="rId21"/>
    <p:sldId id="281" r:id="rId22"/>
    <p:sldId id="273" r:id="rId23"/>
    <p:sldId id="276" r:id="rId24"/>
    <p:sldId id="278" r:id="rId25"/>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Open Sans" panose="020B0606030504020204" pitchFamily="34" charset="0"/>
      <p:regular r:id="rId31"/>
      <p:bold r:id="rId32"/>
      <p:italic r:id="rId33"/>
      <p:boldItalic r:id="rId34"/>
    </p:embeddedFont>
    <p:embeddedFont>
      <p:font typeface="PT Sans Narrow" panose="020B0506020203020204" pitchFamily="34" charset="0"/>
      <p:regular r:id="rId35"/>
      <p:bold r:id="rId36"/>
    </p:embeddedFont>
    <p:embeddedFont>
      <p:font typeface="Roboto"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89419" autoAdjust="0"/>
  </p:normalViewPr>
  <p:slideViewPr>
    <p:cSldViewPr snapToGrid="0">
      <p:cViewPr varScale="1">
        <p:scale>
          <a:sx n="99" d="100"/>
          <a:sy n="99" d="100"/>
        </p:scale>
        <p:origin x="1018"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25ca30b09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25ca30b09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26de6b0fb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26de6b0f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4774" algn="l" rtl="0">
              <a:lnSpc>
                <a:spcPct val="115000"/>
              </a:lnSpc>
              <a:spcBef>
                <a:spcPts val="1200"/>
              </a:spcBef>
              <a:spcAft>
                <a:spcPts val="0"/>
              </a:spcAft>
              <a:buClr>
                <a:schemeClr val="dk1"/>
              </a:buClr>
              <a:buSzPts val="2459"/>
              <a:buFont typeface="Calibri"/>
              <a:buChar char="-"/>
            </a:pPr>
            <a:endParaRPr>
              <a:solidFill>
                <a:schemeClr val="dk1"/>
              </a:solidFill>
              <a:latin typeface="Calibri"/>
              <a:ea typeface="Calibri"/>
              <a:cs typeface="Calibri"/>
              <a:sym typeface="Calibri"/>
            </a:endParaRPr>
          </a:p>
          <a:p>
            <a:pPr marL="0" lvl="0" indent="0" algn="l" rtl="0">
              <a:spcBef>
                <a:spcPts val="120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26de6b0fb1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26de6b0fb1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26de6b0fb1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26de6b0fb1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endParaRPr sz="5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26de6b0fb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26de6b0fb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26de6b0fb1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26de6b0fb1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26de6b0fb1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26de6b0fb1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120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27e7ead647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27e7ead647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26de6b0fb1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26de6b0fb1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27e7ead647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27e7ead647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27e7ead647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27e7ead64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27e7ead647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27e7ead647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50" dirty="0">
              <a:solidFill>
                <a:srgbClr val="3C4043"/>
              </a:solidFill>
              <a:highlight>
                <a:srgbClr val="FFFFFF"/>
              </a:highlight>
              <a:latin typeface="Roboto"/>
              <a:ea typeface="Roboto"/>
              <a:cs typeface="Roboto"/>
              <a:sym typeface="Robo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27e7ead647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27e7ead647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27e7ead647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27e7ead647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25ca30b09c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25ca30b09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16/j.econedurev.2019.03.002"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mailto:adam.mahoney@conservationcouncil.ca"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mailto:thomas.arnasonmcneil@ecologyaction.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en" dirty="0">
                <a:solidFill>
                  <a:srgbClr val="2C2C2C"/>
                </a:solidFill>
                <a:latin typeface="Arial"/>
                <a:ea typeface="Arial"/>
                <a:cs typeface="Arial"/>
                <a:sym typeface="Arial"/>
              </a:rPr>
              <a:t>Electric School Buses in the Maritimes</a:t>
            </a:r>
            <a:endParaRPr dirty="0">
              <a:solidFill>
                <a:srgbClr val="2C2C2C"/>
              </a:solidFill>
              <a:latin typeface="Arial"/>
              <a:ea typeface="Arial"/>
              <a:cs typeface="Arial"/>
              <a:sym typeface="Arial"/>
            </a:endParaRPr>
          </a:p>
        </p:txBody>
      </p:sp>
      <p:pic>
        <p:nvPicPr>
          <p:cNvPr id="67" name="Google Shape;67;p13"/>
          <p:cNvPicPr preferRelativeResize="0"/>
          <p:nvPr/>
        </p:nvPicPr>
        <p:blipFill>
          <a:blip r:embed="rId3">
            <a:alphaModFix/>
          </a:blip>
          <a:stretch>
            <a:fillRect/>
          </a:stretch>
        </p:blipFill>
        <p:spPr>
          <a:xfrm>
            <a:off x="78747" y="4206550"/>
            <a:ext cx="2699224" cy="792600"/>
          </a:xfrm>
          <a:prstGeom prst="rect">
            <a:avLst/>
          </a:prstGeom>
          <a:noFill/>
          <a:ln>
            <a:noFill/>
          </a:ln>
        </p:spPr>
      </p:pic>
      <p:sp>
        <p:nvSpPr>
          <p:cNvPr id="68" name="Google Shape;68;p13"/>
          <p:cNvSpPr txBox="1"/>
          <p:nvPr/>
        </p:nvSpPr>
        <p:spPr>
          <a:xfrm>
            <a:off x="4619975" y="4312200"/>
            <a:ext cx="4104000" cy="615523"/>
          </a:xfrm>
          <a:prstGeom prst="rect">
            <a:avLst/>
          </a:prstGeom>
          <a:noFill/>
          <a:ln>
            <a:noFill/>
          </a:ln>
        </p:spPr>
        <p:txBody>
          <a:bodyPr spcFirstLastPara="1" wrap="square" lIns="91425" tIns="91425" rIns="91425" bIns="91425" anchor="t" anchorCtr="0">
            <a:spAutoFit/>
          </a:bodyPr>
          <a:lstStyle/>
          <a:p>
            <a:pPr algn="r"/>
            <a:r>
              <a:rPr lang="en-CA" dirty="0">
                <a:latin typeface="Open Sans"/>
                <a:ea typeface="Open Sans"/>
                <a:cs typeface="Open Sans"/>
                <a:sym typeface="Open Sans"/>
              </a:rPr>
              <a:t>Adam Mahoney, Project Coordinator</a:t>
            </a:r>
          </a:p>
          <a:p>
            <a:pPr marL="0" lvl="0" indent="0" algn="r" rtl="0">
              <a:spcBef>
                <a:spcPts val="0"/>
              </a:spcBef>
              <a:spcAft>
                <a:spcPts val="0"/>
              </a:spcAft>
              <a:buNone/>
            </a:pPr>
            <a:r>
              <a:rPr lang="en" dirty="0">
                <a:latin typeface="Open Sans"/>
                <a:ea typeface="Open Sans"/>
                <a:cs typeface="Open Sans"/>
                <a:sym typeface="Open Sans"/>
              </a:rPr>
              <a:t>Thomas McNeil, Climate Policy Coordinator</a:t>
            </a:r>
            <a:endParaRPr dirty="0">
              <a:latin typeface="Open Sans"/>
              <a:ea typeface="Open Sans"/>
              <a:cs typeface="Open Sans"/>
              <a:sym typeface="Open Sans"/>
            </a:endParaRPr>
          </a:p>
        </p:txBody>
      </p:sp>
      <p:pic>
        <p:nvPicPr>
          <p:cNvPr id="69" name="Google Shape;69;p13"/>
          <p:cNvPicPr preferRelativeResize="0"/>
          <p:nvPr/>
        </p:nvPicPr>
        <p:blipFill>
          <a:blip r:embed="rId4">
            <a:alphaModFix/>
          </a:blip>
          <a:stretch>
            <a:fillRect/>
          </a:stretch>
        </p:blipFill>
        <p:spPr>
          <a:xfrm>
            <a:off x="1053750" y="1293275"/>
            <a:ext cx="2330799" cy="1493176"/>
          </a:xfrm>
          <a:prstGeom prst="rect">
            <a:avLst/>
          </a:prstGeom>
          <a:noFill/>
          <a:ln>
            <a:noFill/>
          </a:ln>
        </p:spPr>
      </p:pic>
      <p:pic>
        <p:nvPicPr>
          <p:cNvPr id="70" name="Google Shape;70;p13"/>
          <p:cNvPicPr preferRelativeResize="0"/>
          <p:nvPr/>
        </p:nvPicPr>
        <p:blipFill>
          <a:blip r:embed="rId5">
            <a:alphaModFix/>
          </a:blip>
          <a:stretch>
            <a:fillRect/>
          </a:stretch>
        </p:blipFill>
        <p:spPr>
          <a:xfrm>
            <a:off x="3460750" y="1293275"/>
            <a:ext cx="2243850" cy="1493175"/>
          </a:xfrm>
          <a:prstGeom prst="rect">
            <a:avLst/>
          </a:prstGeom>
          <a:noFill/>
          <a:ln>
            <a:noFill/>
          </a:ln>
        </p:spPr>
      </p:pic>
      <p:pic>
        <p:nvPicPr>
          <p:cNvPr id="71" name="Google Shape;71;p13"/>
          <p:cNvPicPr preferRelativeResize="0"/>
          <p:nvPr/>
        </p:nvPicPr>
        <p:blipFill>
          <a:blip r:embed="rId6">
            <a:alphaModFix/>
          </a:blip>
          <a:stretch>
            <a:fillRect/>
          </a:stretch>
        </p:blipFill>
        <p:spPr>
          <a:xfrm>
            <a:off x="5780800" y="1293275"/>
            <a:ext cx="1988925" cy="1573050"/>
          </a:xfrm>
          <a:prstGeom prst="rect">
            <a:avLst/>
          </a:prstGeom>
          <a:noFill/>
          <a:ln>
            <a:noFill/>
          </a:ln>
        </p:spPr>
      </p:pic>
      <p:grpSp>
        <p:nvGrpSpPr>
          <p:cNvPr id="10" name="Group 9">
            <a:extLst>
              <a:ext uri="{FF2B5EF4-FFF2-40B4-BE49-F238E27FC236}">
                <a16:creationId xmlns:a16="http://schemas.microsoft.com/office/drawing/2014/main" id="{BF327C45-35D1-AB00-B702-DF421EC9EFAE}"/>
              </a:ext>
            </a:extLst>
          </p:cNvPr>
          <p:cNvGrpSpPr/>
          <p:nvPr/>
        </p:nvGrpSpPr>
        <p:grpSpPr>
          <a:xfrm>
            <a:off x="2554245" y="4485640"/>
            <a:ext cx="1022271" cy="512074"/>
            <a:chOff x="0" y="0"/>
            <a:chExt cx="10788813" cy="7936024"/>
          </a:xfrm>
        </p:grpSpPr>
        <p:sp>
          <p:nvSpPr>
            <p:cNvPr id="11" name="Shape 6">
              <a:extLst>
                <a:ext uri="{FF2B5EF4-FFF2-40B4-BE49-F238E27FC236}">
                  <a16:creationId xmlns:a16="http://schemas.microsoft.com/office/drawing/2014/main" id="{9E070741-1701-5F0A-D151-EF624B1347EA}"/>
                </a:ext>
              </a:extLst>
            </p:cNvPr>
            <p:cNvSpPr/>
            <p:nvPr/>
          </p:nvSpPr>
          <p:spPr>
            <a:xfrm>
              <a:off x="4528582" y="7284928"/>
              <a:ext cx="497332" cy="638937"/>
            </a:xfrm>
            <a:custGeom>
              <a:avLst/>
              <a:gdLst/>
              <a:ahLst/>
              <a:cxnLst/>
              <a:rect l="0" t="0" r="0" b="0"/>
              <a:pathLst>
                <a:path w="497332" h="638937">
                  <a:moveTo>
                    <a:pt x="0" y="0"/>
                  </a:moveTo>
                  <a:lnTo>
                    <a:pt x="130569" y="0"/>
                  </a:lnTo>
                  <a:lnTo>
                    <a:pt x="249771" y="229845"/>
                  </a:lnTo>
                  <a:lnTo>
                    <a:pt x="368402" y="0"/>
                  </a:lnTo>
                  <a:lnTo>
                    <a:pt x="497332" y="0"/>
                  </a:lnTo>
                  <a:lnTo>
                    <a:pt x="310350" y="362255"/>
                  </a:lnTo>
                  <a:lnTo>
                    <a:pt x="310350" y="638937"/>
                  </a:lnTo>
                  <a:lnTo>
                    <a:pt x="187858" y="638937"/>
                  </a:lnTo>
                  <a:lnTo>
                    <a:pt x="187858" y="362255"/>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2" name="Shape 7">
              <a:extLst>
                <a:ext uri="{FF2B5EF4-FFF2-40B4-BE49-F238E27FC236}">
                  <a16:creationId xmlns:a16="http://schemas.microsoft.com/office/drawing/2014/main" id="{C5867423-13A3-1F36-9DD0-5B732665D81D}"/>
                </a:ext>
              </a:extLst>
            </p:cNvPr>
            <p:cNvSpPr/>
            <p:nvPr/>
          </p:nvSpPr>
          <p:spPr>
            <a:xfrm>
              <a:off x="5010903" y="7439122"/>
              <a:ext cx="248438" cy="496684"/>
            </a:xfrm>
            <a:custGeom>
              <a:avLst/>
              <a:gdLst/>
              <a:ahLst/>
              <a:cxnLst/>
              <a:rect l="0" t="0" r="0" b="0"/>
              <a:pathLst>
                <a:path w="248438" h="496684">
                  <a:moveTo>
                    <a:pt x="244526" y="0"/>
                  </a:moveTo>
                  <a:lnTo>
                    <a:pt x="248438" y="329"/>
                  </a:lnTo>
                  <a:lnTo>
                    <a:pt x="248438" y="100633"/>
                  </a:lnTo>
                  <a:lnTo>
                    <a:pt x="203839" y="107293"/>
                  </a:lnTo>
                  <a:cubicBezTo>
                    <a:pt x="189338" y="111925"/>
                    <a:pt x="175851" y="118872"/>
                    <a:pt x="163373" y="128130"/>
                  </a:cubicBezTo>
                  <a:cubicBezTo>
                    <a:pt x="147714" y="139726"/>
                    <a:pt x="133210" y="160134"/>
                    <a:pt x="119876" y="189382"/>
                  </a:cubicBezTo>
                  <a:lnTo>
                    <a:pt x="248438" y="189382"/>
                  </a:lnTo>
                  <a:lnTo>
                    <a:pt x="248438" y="282766"/>
                  </a:lnTo>
                  <a:lnTo>
                    <a:pt x="114643" y="282766"/>
                  </a:lnTo>
                  <a:cubicBezTo>
                    <a:pt x="120155" y="316357"/>
                    <a:pt x="134862" y="343078"/>
                    <a:pt x="158738" y="362903"/>
                  </a:cubicBezTo>
                  <a:cubicBezTo>
                    <a:pt x="170682" y="372821"/>
                    <a:pt x="184274" y="380260"/>
                    <a:pt x="199514" y="385219"/>
                  </a:cubicBezTo>
                  <a:lnTo>
                    <a:pt x="248438" y="392402"/>
                  </a:lnTo>
                  <a:lnTo>
                    <a:pt x="248438" y="496684"/>
                  </a:lnTo>
                  <a:lnTo>
                    <a:pt x="198021" y="492516"/>
                  </a:lnTo>
                  <a:cubicBezTo>
                    <a:pt x="147579" y="483747"/>
                    <a:pt x="104871" y="461826"/>
                    <a:pt x="69914" y="426745"/>
                  </a:cubicBezTo>
                  <a:cubicBezTo>
                    <a:pt x="23305" y="379996"/>
                    <a:pt x="0" y="321424"/>
                    <a:pt x="0" y="251054"/>
                  </a:cubicBezTo>
                  <a:cubicBezTo>
                    <a:pt x="0" y="178956"/>
                    <a:pt x="23229" y="119088"/>
                    <a:pt x="69698" y="71450"/>
                  </a:cubicBezTo>
                  <a:cubicBezTo>
                    <a:pt x="116180" y="23825"/>
                    <a:pt x="174447" y="0"/>
                    <a:pt x="244526"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3" name="Shape 8">
              <a:extLst>
                <a:ext uri="{FF2B5EF4-FFF2-40B4-BE49-F238E27FC236}">
                  <a16:creationId xmlns:a16="http://schemas.microsoft.com/office/drawing/2014/main" id="{16923862-ED57-C6D8-9485-96349E618C4F}"/>
                </a:ext>
              </a:extLst>
            </p:cNvPr>
            <p:cNvSpPr/>
            <p:nvPr/>
          </p:nvSpPr>
          <p:spPr>
            <a:xfrm>
              <a:off x="5259340" y="7785311"/>
              <a:ext cx="215862" cy="150711"/>
            </a:xfrm>
            <a:custGeom>
              <a:avLst/>
              <a:gdLst/>
              <a:ahLst/>
              <a:cxnLst/>
              <a:rect l="0" t="0" r="0" b="0"/>
              <a:pathLst>
                <a:path w="215862" h="150711">
                  <a:moveTo>
                    <a:pt x="115977" y="0"/>
                  </a:moveTo>
                  <a:lnTo>
                    <a:pt x="215862" y="46901"/>
                  </a:lnTo>
                  <a:cubicBezTo>
                    <a:pt x="190957" y="82233"/>
                    <a:pt x="161151" y="108357"/>
                    <a:pt x="126403" y="125299"/>
                  </a:cubicBezTo>
                  <a:cubicBezTo>
                    <a:pt x="91643" y="142240"/>
                    <a:pt x="50381" y="150711"/>
                    <a:pt x="2604" y="150711"/>
                  </a:cubicBezTo>
                  <a:lnTo>
                    <a:pt x="0" y="150495"/>
                  </a:lnTo>
                  <a:lnTo>
                    <a:pt x="0" y="46213"/>
                  </a:lnTo>
                  <a:lnTo>
                    <a:pt x="1740" y="46469"/>
                  </a:lnTo>
                  <a:cubicBezTo>
                    <a:pt x="46038" y="46469"/>
                    <a:pt x="84125" y="30976"/>
                    <a:pt x="115977"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4" name="Shape 9">
              <a:extLst>
                <a:ext uri="{FF2B5EF4-FFF2-40B4-BE49-F238E27FC236}">
                  <a16:creationId xmlns:a16="http://schemas.microsoft.com/office/drawing/2014/main" id="{36F5C59A-5D94-6C4E-E519-4DED756C517D}"/>
                </a:ext>
              </a:extLst>
            </p:cNvPr>
            <p:cNvSpPr/>
            <p:nvPr/>
          </p:nvSpPr>
          <p:spPr>
            <a:xfrm>
              <a:off x="5259340" y="7439451"/>
              <a:ext cx="247586" cy="282437"/>
            </a:xfrm>
            <a:custGeom>
              <a:avLst/>
              <a:gdLst/>
              <a:ahLst/>
              <a:cxnLst/>
              <a:rect l="0" t="0" r="0" b="0"/>
              <a:pathLst>
                <a:path w="247586" h="282437">
                  <a:moveTo>
                    <a:pt x="0" y="0"/>
                  </a:moveTo>
                  <a:lnTo>
                    <a:pt x="49298" y="4138"/>
                  </a:lnTo>
                  <a:cubicBezTo>
                    <a:pt x="99900" y="13071"/>
                    <a:pt x="142681" y="35402"/>
                    <a:pt x="177648" y="71121"/>
                  </a:cubicBezTo>
                  <a:cubicBezTo>
                    <a:pt x="224257" y="118759"/>
                    <a:pt x="247586" y="181663"/>
                    <a:pt x="247586" y="259856"/>
                  </a:cubicBezTo>
                  <a:lnTo>
                    <a:pt x="247155" y="282437"/>
                  </a:lnTo>
                  <a:lnTo>
                    <a:pt x="0" y="282437"/>
                  </a:lnTo>
                  <a:lnTo>
                    <a:pt x="0" y="189054"/>
                  </a:lnTo>
                  <a:lnTo>
                    <a:pt x="128562" y="189054"/>
                  </a:lnTo>
                  <a:cubicBezTo>
                    <a:pt x="120739" y="162701"/>
                    <a:pt x="105284" y="141276"/>
                    <a:pt x="82233" y="124766"/>
                  </a:cubicBezTo>
                  <a:cubicBezTo>
                    <a:pt x="59169" y="108256"/>
                    <a:pt x="32410" y="100014"/>
                    <a:pt x="1943" y="100014"/>
                  </a:cubicBezTo>
                  <a:lnTo>
                    <a:pt x="0" y="100304"/>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5" name="Shape 10">
              <a:extLst>
                <a:ext uri="{FF2B5EF4-FFF2-40B4-BE49-F238E27FC236}">
                  <a16:creationId xmlns:a16="http://schemas.microsoft.com/office/drawing/2014/main" id="{08CF2B83-DDAE-93E3-0066-CBB09BBB5466}"/>
                </a:ext>
              </a:extLst>
            </p:cNvPr>
            <p:cNvSpPr/>
            <p:nvPr/>
          </p:nvSpPr>
          <p:spPr>
            <a:xfrm>
              <a:off x="5565996" y="7439122"/>
              <a:ext cx="246926" cy="496901"/>
            </a:xfrm>
            <a:custGeom>
              <a:avLst/>
              <a:gdLst/>
              <a:ahLst/>
              <a:cxnLst/>
              <a:rect l="0" t="0" r="0" b="0"/>
              <a:pathLst>
                <a:path w="246926" h="496901">
                  <a:moveTo>
                    <a:pt x="221691" y="0"/>
                  </a:moveTo>
                  <a:lnTo>
                    <a:pt x="246926" y="2462"/>
                  </a:lnTo>
                  <a:lnTo>
                    <a:pt x="246926" y="109558"/>
                  </a:lnTo>
                  <a:lnTo>
                    <a:pt x="245847" y="109462"/>
                  </a:lnTo>
                  <a:cubicBezTo>
                    <a:pt x="209194" y="109462"/>
                    <a:pt x="178753" y="122428"/>
                    <a:pt x="154508" y="148336"/>
                  </a:cubicBezTo>
                  <a:cubicBezTo>
                    <a:pt x="130264" y="174257"/>
                    <a:pt x="118149" y="207480"/>
                    <a:pt x="118149" y="248018"/>
                  </a:cubicBezTo>
                  <a:cubicBezTo>
                    <a:pt x="118149" y="288849"/>
                    <a:pt x="130467" y="322441"/>
                    <a:pt x="155143" y="348780"/>
                  </a:cubicBezTo>
                  <a:cubicBezTo>
                    <a:pt x="179832" y="375133"/>
                    <a:pt x="210198" y="388315"/>
                    <a:pt x="246266" y="388315"/>
                  </a:cubicBezTo>
                  <a:lnTo>
                    <a:pt x="246926" y="388255"/>
                  </a:lnTo>
                  <a:lnTo>
                    <a:pt x="246926" y="494886"/>
                  </a:lnTo>
                  <a:lnTo>
                    <a:pt x="225158" y="496901"/>
                  </a:lnTo>
                  <a:cubicBezTo>
                    <a:pt x="164135" y="496901"/>
                    <a:pt x="111341" y="473228"/>
                    <a:pt x="66802" y="425882"/>
                  </a:cubicBezTo>
                  <a:cubicBezTo>
                    <a:pt x="22251" y="378537"/>
                    <a:pt x="0" y="319684"/>
                    <a:pt x="0" y="249314"/>
                  </a:cubicBezTo>
                  <a:cubicBezTo>
                    <a:pt x="0" y="176352"/>
                    <a:pt x="21539" y="116561"/>
                    <a:pt x="64643" y="69939"/>
                  </a:cubicBezTo>
                  <a:cubicBezTo>
                    <a:pt x="107735" y="23305"/>
                    <a:pt x="160084" y="0"/>
                    <a:pt x="221691"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6" name="Shape 11">
              <a:extLst>
                <a:ext uri="{FF2B5EF4-FFF2-40B4-BE49-F238E27FC236}">
                  <a16:creationId xmlns:a16="http://schemas.microsoft.com/office/drawing/2014/main" id="{20C94BCA-EF25-E157-04FD-02D5EB34914A}"/>
                </a:ext>
              </a:extLst>
            </p:cNvPr>
            <p:cNvSpPr/>
            <p:nvPr/>
          </p:nvSpPr>
          <p:spPr>
            <a:xfrm>
              <a:off x="5812922" y="7441584"/>
              <a:ext cx="242151" cy="492424"/>
            </a:xfrm>
            <a:custGeom>
              <a:avLst/>
              <a:gdLst/>
              <a:ahLst/>
              <a:cxnLst/>
              <a:rect l="0" t="0" r="0" b="0"/>
              <a:pathLst>
                <a:path w="242151" h="492424">
                  <a:moveTo>
                    <a:pt x="0" y="0"/>
                  </a:moveTo>
                  <a:lnTo>
                    <a:pt x="15970" y="1558"/>
                  </a:lnTo>
                  <a:cubicBezTo>
                    <a:pt x="29273" y="4237"/>
                    <a:pt x="42145" y="8257"/>
                    <a:pt x="54585" y="13616"/>
                  </a:cubicBezTo>
                  <a:cubicBezTo>
                    <a:pt x="79464" y="24323"/>
                    <a:pt x="102451" y="40401"/>
                    <a:pt x="123572" y="61826"/>
                  </a:cubicBezTo>
                  <a:lnTo>
                    <a:pt x="123572" y="9692"/>
                  </a:lnTo>
                  <a:lnTo>
                    <a:pt x="242151" y="9692"/>
                  </a:lnTo>
                  <a:lnTo>
                    <a:pt x="242151" y="482272"/>
                  </a:lnTo>
                  <a:lnTo>
                    <a:pt x="123572" y="482272"/>
                  </a:lnTo>
                  <a:lnTo>
                    <a:pt x="123572" y="432322"/>
                  </a:lnTo>
                  <a:cubicBezTo>
                    <a:pt x="100432" y="454332"/>
                    <a:pt x="77216" y="470181"/>
                    <a:pt x="53937" y="479885"/>
                  </a:cubicBezTo>
                  <a:cubicBezTo>
                    <a:pt x="42297" y="484736"/>
                    <a:pt x="30169" y="488375"/>
                    <a:pt x="17552" y="490800"/>
                  </a:cubicBezTo>
                  <a:lnTo>
                    <a:pt x="0" y="492424"/>
                  </a:lnTo>
                  <a:lnTo>
                    <a:pt x="0" y="385794"/>
                  </a:lnTo>
                  <a:lnTo>
                    <a:pt x="26074" y="383424"/>
                  </a:lnTo>
                  <a:cubicBezTo>
                    <a:pt x="51618" y="378566"/>
                    <a:pt x="73588" y="366420"/>
                    <a:pt x="91999" y="346979"/>
                  </a:cubicBezTo>
                  <a:cubicBezTo>
                    <a:pt x="116510" y="321058"/>
                    <a:pt x="128778" y="287111"/>
                    <a:pt x="128778" y="245112"/>
                  </a:cubicBezTo>
                  <a:cubicBezTo>
                    <a:pt x="128778" y="204002"/>
                    <a:pt x="116510" y="170703"/>
                    <a:pt x="91999" y="145227"/>
                  </a:cubicBezTo>
                  <a:cubicBezTo>
                    <a:pt x="73588" y="126110"/>
                    <a:pt x="51539" y="114166"/>
                    <a:pt x="25839" y="109388"/>
                  </a:cubicBezTo>
                  <a:lnTo>
                    <a:pt x="0" y="107096"/>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7" name="Shape 12">
              <a:extLst>
                <a:ext uri="{FF2B5EF4-FFF2-40B4-BE49-F238E27FC236}">
                  <a16:creationId xmlns:a16="http://schemas.microsoft.com/office/drawing/2014/main" id="{623AE2E6-D2B7-6CFB-6144-0BBAD1E265B5}"/>
                </a:ext>
              </a:extLst>
            </p:cNvPr>
            <p:cNvSpPr/>
            <p:nvPr/>
          </p:nvSpPr>
          <p:spPr>
            <a:xfrm>
              <a:off x="6152051" y="7439114"/>
              <a:ext cx="253657" cy="484746"/>
            </a:xfrm>
            <a:custGeom>
              <a:avLst/>
              <a:gdLst/>
              <a:ahLst/>
              <a:cxnLst/>
              <a:rect l="0" t="0" r="0" b="0"/>
              <a:pathLst>
                <a:path w="253657" h="484746">
                  <a:moveTo>
                    <a:pt x="205447" y="0"/>
                  </a:moveTo>
                  <a:cubicBezTo>
                    <a:pt x="220802" y="0"/>
                    <a:pt x="236867" y="4064"/>
                    <a:pt x="253657" y="12167"/>
                  </a:cubicBezTo>
                  <a:lnTo>
                    <a:pt x="216725" y="114236"/>
                  </a:lnTo>
                  <a:cubicBezTo>
                    <a:pt x="202844" y="107290"/>
                    <a:pt x="191388" y="103822"/>
                    <a:pt x="182422" y="103822"/>
                  </a:cubicBezTo>
                  <a:cubicBezTo>
                    <a:pt x="164185" y="103822"/>
                    <a:pt x="148768" y="115113"/>
                    <a:pt x="136169" y="137706"/>
                  </a:cubicBezTo>
                  <a:cubicBezTo>
                    <a:pt x="123558" y="160287"/>
                    <a:pt x="117271" y="204584"/>
                    <a:pt x="117271" y="270611"/>
                  </a:cubicBezTo>
                  <a:lnTo>
                    <a:pt x="117716" y="293637"/>
                  </a:lnTo>
                  <a:lnTo>
                    <a:pt x="117716" y="484746"/>
                  </a:lnTo>
                  <a:lnTo>
                    <a:pt x="0" y="484746"/>
                  </a:lnTo>
                  <a:lnTo>
                    <a:pt x="0" y="12167"/>
                  </a:lnTo>
                  <a:lnTo>
                    <a:pt x="101638" y="12167"/>
                  </a:lnTo>
                  <a:lnTo>
                    <a:pt x="101638" y="71679"/>
                  </a:lnTo>
                  <a:cubicBezTo>
                    <a:pt x="112649" y="48222"/>
                    <a:pt x="127267" y="30417"/>
                    <a:pt x="145504" y="18250"/>
                  </a:cubicBezTo>
                  <a:cubicBezTo>
                    <a:pt x="163754" y="6083"/>
                    <a:pt x="183731" y="0"/>
                    <a:pt x="205447"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8" name="Shape 13">
              <a:extLst>
                <a:ext uri="{FF2B5EF4-FFF2-40B4-BE49-F238E27FC236}">
                  <a16:creationId xmlns:a16="http://schemas.microsoft.com/office/drawing/2014/main" id="{F591F2AD-E744-9F95-E794-A6E65BBAD915}"/>
                </a:ext>
              </a:extLst>
            </p:cNvPr>
            <p:cNvSpPr/>
            <p:nvPr/>
          </p:nvSpPr>
          <p:spPr>
            <a:xfrm>
              <a:off x="6414903" y="7439123"/>
              <a:ext cx="335306" cy="496901"/>
            </a:xfrm>
            <a:custGeom>
              <a:avLst/>
              <a:gdLst/>
              <a:ahLst/>
              <a:cxnLst/>
              <a:rect l="0" t="0" r="0" b="0"/>
              <a:pathLst>
                <a:path w="335306" h="496901">
                  <a:moveTo>
                    <a:pt x="171133" y="0"/>
                  </a:moveTo>
                  <a:cubicBezTo>
                    <a:pt x="201816" y="0"/>
                    <a:pt x="230708" y="6731"/>
                    <a:pt x="257785" y="20206"/>
                  </a:cubicBezTo>
                  <a:cubicBezTo>
                    <a:pt x="284861" y="33668"/>
                    <a:pt x="307798" y="52984"/>
                    <a:pt x="326631" y="78194"/>
                  </a:cubicBezTo>
                  <a:lnTo>
                    <a:pt x="253212" y="151588"/>
                  </a:lnTo>
                  <a:cubicBezTo>
                    <a:pt x="223393" y="122060"/>
                    <a:pt x="196329" y="107290"/>
                    <a:pt x="171996" y="107290"/>
                  </a:cubicBezTo>
                  <a:cubicBezTo>
                    <a:pt x="158674" y="107290"/>
                    <a:pt x="148248" y="110109"/>
                    <a:pt x="140729" y="115760"/>
                  </a:cubicBezTo>
                  <a:cubicBezTo>
                    <a:pt x="133185" y="121400"/>
                    <a:pt x="129426" y="128436"/>
                    <a:pt x="129426" y="136817"/>
                  </a:cubicBezTo>
                  <a:cubicBezTo>
                    <a:pt x="129426" y="143193"/>
                    <a:pt x="131826" y="149060"/>
                    <a:pt x="136589" y="154407"/>
                  </a:cubicBezTo>
                  <a:cubicBezTo>
                    <a:pt x="141377" y="159766"/>
                    <a:pt x="153162" y="167081"/>
                    <a:pt x="171996" y="176352"/>
                  </a:cubicBezTo>
                  <a:lnTo>
                    <a:pt x="215430" y="198069"/>
                  </a:lnTo>
                  <a:cubicBezTo>
                    <a:pt x="261189" y="220650"/>
                    <a:pt x="292595" y="243675"/>
                    <a:pt x="309677" y="267119"/>
                  </a:cubicBezTo>
                  <a:cubicBezTo>
                    <a:pt x="326772" y="290588"/>
                    <a:pt x="335306" y="318097"/>
                    <a:pt x="335306" y="349656"/>
                  </a:cubicBezTo>
                  <a:cubicBezTo>
                    <a:pt x="335306" y="391643"/>
                    <a:pt x="319901" y="426682"/>
                    <a:pt x="289052" y="454761"/>
                  </a:cubicBezTo>
                  <a:cubicBezTo>
                    <a:pt x="258204" y="482854"/>
                    <a:pt x="216878" y="496901"/>
                    <a:pt x="165036" y="496901"/>
                  </a:cubicBezTo>
                  <a:cubicBezTo>
                    <a:pt x="96127" y="496901"/>
                    <a:pt x="41110" y="469964"/>
                    <a:pt x="0" y="416103"/>
                  </a:cubicBezTo>
                  <a:lnTo>
                    <a:pt x="72961" y="336626"/>
                  </a:lnTo>
                  <a:cubicBezTo>
                    <a:pt x="86855" y="352844"/>
                    <a:pt x="103162" y="365938"/>
                    <a:pt x="121831" y="375933"/>
                  </a:cubicBezTo>
                  <a:cubicBezTo>
                    <a:pt x="140500" y="385928"/>
                    <a:pt x="157087" y="390919"/>
                    <a:pt x="171552" y="390919"/>
                  </a:cubicBezTo>
                  <a:cubicBezTo>
                    <a:pt x="187198" y="390919"/>
                    <a:pt x="199810" y="387159"/>
                    <a:pt x="209347" y="379629"/>
                  </a:cubicBezTo>
                  <a:cubicBezTo>
                    <a:pt x="218910" y="372097"/>
                    <a:pt x="223686" y="363410"/>
                    <a:pt x="223686" y="353568"/>
                  </a:cubicBezTo>
                  <a:cubicBezTo>
                    <a:pt x="223686" y="335318"/>
                    <a:pt x="206439" y="317513"/>
                    <a:pt x="171996" y="300139"/>
                  </a:cubicBezTo>
                  <a:lnTo>
                    <a:pt x="132042" y="280150"/>
                  </a:lnTo>
                  <a:cubicBezTo>
                    <a:pt x="55600" y="241656"/>
                    <a:pt x="17361" y="193434"/>
                    <a:pt x="17361" y="135522"/>
                  </a:cubicBezTo>
                  <a:cubicBezTo>
                    <a:pt x="17361" y="98158"/>
                    <a:pt x="31776" y="66243"/>
                    <a:pt x="60592" y="39751"/>
                  </a:cubicBezTo>
                  <a:cubicBezTo>
                    <a:pt x="89395" y="13246"/>
                    <a:pt x="126238" y="0"/>
                    <a:pt x="171133"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9" name="Shape 14">
              <a:extLst>
                <a:ext uri="{FF2B5EF4-FFF2-40B4-BE49-F238E27FC236}">
                  <a16:creationId xmlns:a16="http://schemas.microsoft.com/office/drawing/2014/main" id="{E9A00B7D-9AF9-43DB-F171-A40DB88840EC}"/>
                </a:ext>
              </a:extLst>
            </p:cNvPr>
            <p:cNvSpPr/>
            <p:nvPr/>
          </p:nvSpPr>
          <p:spPr>
            <a:xfrm>
              <a:off x="7069459" y="7439121"/>
              <a:ext cx="247142" cy="496901"/>
            </a:xfrm>
            <a:custGeom>
              <a:avLst/>
              <a:gdLst/>
              <a:ahLst/>
              <a:cxnLst/>
              <a:rect l="0" t="0" r="0" b="0"/>
              <a:pathLst>
                <a:path w="247142" h="496901">
                  <a:moveTo>
                    <a:pt x="244970" y="0"/>
                  </a:moveTo>
                  <a:lnTo>
                    <a:pt x="247142" y="280"/>
                  </a:lnTo>
                  <a:lnTo>
                    <a:pt x="247142" y="111671"/>
                  </a:lnTo>
                  <a:lnTo>
                    <a:pt x="246938" y="111634"/>
                  </a:lnTo>
                  <a:cubicBezTo>
                    <a:pt x="210096" y="111634"/>
                    <a:pt x="179413" y="124447"/>
                    <a:pt x="154915" y="150076"/>
                  </a:cubicBezTo>
                  <a:cubicBezTo>
                    <a:pt x="130404" y="175692"/>
                    <a:pt x="118135" y="208483"/>
                    <a:pt x="118135" y="248451"/>
                  </a:cubicBezTo>
                  <a:cubicBezTo>
                    <a:pt x="118135" y="289573"/>
                    <a:pt x="130251" y="322873"/>
                    <a:pt x="154483" y="348349"/>
                  </a:cubicBezTo>
                  <a:cubicBezTo>
                    <a:pt x="178689" y="373838"/>
                    <a:pt x="209372" y="386576"/>
                    <a:pt x="246494" y="386576"/>
                  </a:cubicBezTo>
                  <a:lnTo>
                    <a:pt x="247142" y="386517"/>
                  </a:lnTo>
                  <a:lnTo>
                    <a:pt x="247142" y="496685"/>
                  </a:lnTo>
                  <a:lnTo>
                    <a:pt x="245402" y="496901"/>
                  </a:lnTo>
                  <a:cubicBezTo>
                    <a:pt x="177647" y="496901"/>
                    <a:pt x="119812" y="472796"/>
                    <a:pt x="71895" y="424587"/>
                  </a:cubicBezTo>
                  <a:cubicBezTo>
                    <a:pt x="23964" y="376378"/>
                    <a:pt x="0" y="317805"/>
                    <a:pt x="0" y="248895"/>
                  </a:cubicBezTo>
                  <a:cubicBezTo>
                    <a:pt x="0" y="175044"/>
                    <a:pt x="27077" y="113512"/>
                    <a:pt x="81229" y="64288"/>
                  </a:cubicBezTo>
                  <a:cubicBezTo>
                    <a:pt x="128727" y="21425"/>
                    <a:pt x="183299" y="0"/>
                    <a:pt x="244970"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0" name="Shape 15">
              <a:extLst>
                <a:ext uri="{FF2B5EF4-FFF2-40B4-BE49-F238E27FC236}">
                  <a16:creationId xmlns:a16="http://schemas.microsoft.com/office/drawing/2014/main" id="{BE4074B8-448A-7CAC-FC9A-32C7BC65BD73}"/>
                </a:ext>
              </a:extLst>
            </p:cNvPr>
            <p:cNvSpPr/>
            <p:nvPr/>
          </p:nvSpPr>
          <p:spPr>
            <a:xfrm>
              <a:off x="7316601" y="7439400"/>
              <a:ext cx="248463" cy="496405"/>
            </a:xfrm>
            <a:custGeom>
              <a:avLst/>
              <a:gdLst/>
              <a:ahLst/>
              <a:cxnLst/>
              <a:rect l="0" t="0" r="0" b="0"/>
              <a:pathLst>
                <a:path w="248463" h="496405">
                  <a:moveTo>
                    <a:pt x="0" y="0"/>
                  </a:moveTo>
                  <a:lnTo>
                    <a:pt x="62721" y="8082"/>
                  </a:lnTo>
                  <a:cubicBezTo>
                    <a:pt x="83680" y="13655"/>
                    <a:pt x="103969" y="22015"/>
                    <a:pt x="123584" y="33159"/>
                  </a:cubicBezTo>
                  <a:cubicBezTo>
                    <a:pt x="162814" y="55473"/>
                    <a:pt x="193434" y="85725"/>
                    <a:pt x="215443" y="123952"/>
                  </a:cubicBezTo>
                  <a:cubicBezTo>
                    <a:pt x="237440" y="162166"/>
                    <a:pt x="248463" y="203441"/>
                    <a:pt x="248463" y="247738"/>
                  </a:cubicBezTo>
                  <a:cubicBezTo>
                    <a:pt x="248463" y="292341"/>
                    <a:pt x="237389" y="334035"/>
                    <a:pt x="215227" y="372834"/>
                  </a:cubicBezTo>
                  <a:cubicBezTo>
                    <a:pt x="193078" y="411645"/>
                    <a:pt x="162891" y="441972"/>
                    <a:pt x="124676" y="463829"/>
                  </a:cubicBezTo>
                  <a:cubicBezTo>
                    <a:pt x="105563" y="474758"/>
                    <a:pt x="85471" y="482956"/>
                    <a:pt x="64402" y="488421"/>
                  </a:cubicBezTo>
                  <a:lnTo>
                    <a:pt x="0" y="496405"/>
                  </a:lnTo>
                  <a:lnTo>
                    <a:pt x="0" y="386237"/>
                  </a:lnTo>
                  <a:lnTo>
                    <a:pt x="26029" y="383881"/>
                  </a:lnTo>
                  <a:cubicBezTo>
                    <a:pt x="51539" y="379051"/>
                    <a:pt x="73546" y="366973"/>
                    <a:pt x="92025" y="347637"/>
                  </a:cubicBezTo>
                  <a:cubicBezTo>
                    <a:pt x="116675" y="321869"/>
                    <a:pt x="129007" y="288722"/>
                    <a:pt x="129007" y="248171"/>
                  </a:cubicBezTo>
                  <a:cubicBezTo>
                    <a:pt x="129007" y="207645"/>
                    <a:pt x="116891" y="174701"/>
                    <a:pt x="92685" y="149352"/>
                  </a:cubicBezTo>
                  <a:cubicBezTo>
                    <a:pt x="80576" y="136690"/>
                    <a:pt x="66784" y="127191"/>
                    <a:pt x="51304" y="120856"/>
                  </a:cubicBezTo>
                  <a:lnTo>
                    <a:pt x="0" y="111391"/>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1" name="Shape 16">
              <a:extLst>
                <a:ext uri="{FF2B5EF4-FFF2-40B4-BE49-F238E27FC236}">
                  <a16:creationId xmlns:a16="http://schemas.microsoft.com/office/drawing/2014/main" id="{93EDA9D3-1008-8D79-CCE6-3F887EDFD536}"/>
                </a:ext>
              </a:extLst>
            </p:cNvPr>
            <p:cNvSpPr/>
            <p:nvPr/>
          </p:nvSpPr>
          <p:spPr>
            <a:xfrm>
              <a:off x="7601012" y="7256706"/>
              <a:ext cx="240627" cy="667156"/>
            </a:xfrm>
            <a:custGeom>
              <a:avLst/>
              <a:gdLst/>
              <a:ahLst/>
              <a:cxnLst/>
              <a:rect l="0" t="0" r="0" b="0"/>
              <a:pathLst>
                <a:path w="240627" h="667156">
                  <a:moveTo>
                    <a:pt x="157226" y="0"/>
                  </a:moveTo>
                  <a:cubicBezTo>
                    <a:pt x="181826" y="0"/>
                    <a:pt x="209639" y="5638"/>
                    <a:pt x="240627" y="16929"/>
                  </a:cubicBezTo>
                  <a:lnTo>
                    <a:pt x="240627" y="107276"/>
                  </a:lnTo>
                  <a:cubicBezTo>
                    <a:pt x="223533" y="102349"/>
                    <a:pt x="209486" y="99885"/>
                    <a:pt x="198489" y="99885"/>
                  </a:cubicBezTo>
                  <a:cubicBezTo>
                    <a:pt x="184582" y="99885"/>
                    <a:pt x="174460" y="102781"/>
                    <a:pt x="168084" y="108572"/>
                  </a:cubicBezTo>
                  <a:cubicBezTo>
                    <a:pt x="163437" y="112916"/>
                    <a:pt x="161137" y="121894"/>
                    <a:pt x="161137" y="135509"/>
                  </a:cubicBezTo>
                  <a:lnTo>
                    <a:pt x="160706" y="194577"/>
                  </a:lnTo>
                  <a:lnTo>
                    <a:pt x="235852" y="194577"/>
                  </a:lnTo>
                  <a:lnTo>
                    <a:pt x="235852" y="294919"/>
                  </a:lnTo>
                  <a:lnTo>
                    <a:pt x="160706" y="294919"/>
                  </a:lnTo>
                  <a:lnTo>
                    <a:pt x="160706" y="667156"/>
                  </a:lnTo>
                  <a:lnTo>
                    <a:pt x="42126" y="667156"/>
                  </a:lnTo>
                  <a:lnTo>
                    <a:pt x="42126" y="294919"/>
                  </a:lnTo>
                  <a:lnTo>
                    <a:pt x="0" y="294919"/>
                  </a:lnTo>
                  <a:lnTo>
                    <a:pt x="0" y="194577"/>
                  </a:lnTo>
                  <a:lnTo>
                    <a:pt x="42126" y="194577"/>
                  </a:lnTo>
                  <a:cubicBezTo>
                    <a:pt x="42418" y="132613"/>
                    <a:pt x="43434" y="95986"/>
                    <a:pt x="45162" y="84696"/>
                  </a:cubicBezTo>
                  <a:cubicBezTo>
                    <a:pt x="48349" y="58623"/>
                    <a:pt x="59284" y="37998"/>
                    <a:pt x="77953" y="22796"/>
                  </a:cubicBezTo>
                  <a:cubicBezTo>
                    <a:pt x="96634" y="7594"/>
                    <a:pt x="123051" y="0"/>
                    <a:pt x="157226"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2" name="Shape 17">
              <a:extLst>
                <a:ext uri="{FF2B5EF4-FFF2-40B4-BE49-F238E27FC236}">
                  <a16:creationId xmlns:a16="http://schemas.microsoft.com/office/drawing/2014/main" id="{C25034C3-8392-3A35-9139-9E4B137AC1F9}"/>
                </a:ext>
              </a:extLst>
            </p:cNvPr>
            <p:cNvSpPr/>
            <p:nvPr/>
          </p:nvSpPr>
          <p:spPr>
            <a:xfrm>
              <a:off x="8116798" y="7284926"/>
              <a:ext cx="308566" cy="638937"/>
            </a:xfrm>
            <a:custGeom>
              <a:avLst/>
              <a:gdLst/>
              <a:ahLst/>
              <a:cxnLst/>
              <a:rect l="0" t="0" r="0" b="0"/>
              <a:pathLst>
                <a:path w="308566" h="638937">
                  <a:moveTo>
                    <a:pt x="246393" y="0"/>
                  </a:moveTo>
                  <a:lnTo>
                    <a:pt x="308566" y="0"/>
                  </a:lnTo>
                  <a:lnTo>
                    <a:pt x="308566" y="170072"/>
                  </a:lnTo>
                  <a:lnTo>
                    <a:pt x="223101" y="388747"/>
                  </a:lnTo>
                  <a:lnTo>
                    <a:pt x="308566" y="388747"/>
                  </a:lnTo>
                  <a:lnTo>
                    <a:pt x="308566" y="507326"/>
                  </a:lnTo>
                  <a:lnTo>
                    <a:pt x="178372" y="507326"/>
                  </a:lnTo>
                  <a:lnTo>
                    <a:pt x="126403" y="638937"/>
                  </a:lnTo>
                  <a:lnTo>
                    <a:pt x="0" y="638937"/>
                  </a:lnTo>
                  <a:lnTo>
                    <a:pt x="246393"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3" name="Shape 18">
              <a:extLst>
                <a:ext uri="{FF2B5EF4-FFF2-40B4-BE49-F238E27FC236}">
                  <a16:creationId xmlns:a16="http://schemas.microsoft.com/office/drawing/2014/main" id="{CAC3B272-6113-DD72-1A89-E08B71701F0A}"/>
                </a:ext>
              </a:extLst>
            </p:cNvPr>
            <p:cNvSpPr/>
            <p:nvPr/>
          </p:nvSpPr>
          <p:spPr>
            <a:xfrm>
              <a:off x="8425363" y="7284926"/>
              <a:ext cx="306915" cy="638937"/>
            </a:xfrm>
            <a:custGeom>
              <a:avLst/>
              <a:gdLst/>
              <a:ahLst/>
              <a:cxnLst/>
              <a:rect l="0" t="0" r="0" b="0"/>
              <a:pathLst>
                <a:path w="306915" h="638937">
                  <a:moveTo>
                    <a:pt x="0" y="0"/>
                  </a:moveTo>
                  <a:lnTo>
                    <a:pt x="61157" y="0"/>
                  </a:lnTo>
                  <a:lnTo>
                    <a:pt x="306915" y="638937"/>
                  </a:lnTo>
                  <a:lnTo>
                    <a:pt x="180525" y="638937"/>
                  </a:lnTo>
                  <a:lnTo>
                    <a:pt x="130525" y="507326"/>
                  </a:lnTo>
                  <a:lnTo>
                    <a:pt x="0" y="507326"/>
                  </a:lnTo>
                  <a:lnTo>
                    <a:pt x="0" y="388747"/>
                  </a:lnTo>
                  <a:lnTo>
                    <a:pt x="85465" y="388747"/>
                  </a:lnTo>
                  <a:lnTo>
                    <a:pt x="260" y="169405"/>
                  </a:lnTo>
                  <a:lnTo>
                    <a:pt x="0" y="170072"/>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4" name="Shape 19">
              <a:extLst>
                <a:ext uri="{FF2B5EF4-FFF2-40B4-BE49-F238E27FC236}">
                  <a16:creationId xmlns:a16="http://schemas.microsoft.com/office/drawing/2014/main" id="{CEFE9236-C317-1849-B5A7-FB6FA0EB4D41}"/>
                </a:ext>
              </a:extLst>
            </p:cNvPr>
            <p:cNvSpPr/>
            <p:nvPr/>
          </p:nvSpPr>
          <p:spPr>
            <a:xfrm>
              <a:off x="8755218" y="7439121"/>
              <a:ext cx="485597" cy="496901"/>
            </a:xfrm>
            <a:custGeom>
              <a:avLst/>
              <a:gdLst/>
              <a:ahLst/>
              <a:cxnLst/>
              <a:rect l="0" t="0" r="0" b="0"/>
              <a:pathLst>
                <a:path w="485597" h="496901">
                  <a:moveTo>
                    <a:pt x="267551" y="0"/>
                  </a:moveTo>
                  <a:cubicBezTo>
                    <a:pt x="314465" y="0"/>
                    <a:pt x="356591" y="9347"/>
                    <a:pt x="393941" y="28016"/>
                  </a:cubicBezTo>
                  <a:cubicBezTo>
                    <a:pt x="431305" y="46698"/>
                    <a:pt x="461848" y="73266"/>
                    <a:pt x="485597" y="107721"/>
                  </a:cubicBezTo>
                  <a:lnTo>
                    <a:pt x="386893" y="162014"/>
                  </a:lnTo>
                  <a:cubicBezTo>
                    <a:pt x="368326" y="142622"/>
                    <a:pt x="349986" y="129159"/>
                    <a:pt x="331877" y="121615"/>
                  </a:cubicBezTo>
                  <a:cubicBezTo>
                    <a:pt x="313754" y="114097"/>
                    <a:pt x="292506" y="110325"/>
                    <a:pt x="268160" y="110325"/>
                  </a:cubicBezTo>
                  <a:cubicBezTo>
                    <a:pt x="223800" y="110325"/>
                    <a:pt x="187922" y="123558"/>
                    <a:pt x="160528" y="150013"/>
                  </a:cubicBezTo>
                  <a:cubicBezTo>
                    <a:pt x="133134" y="176467"/>
                    <a:pt x="119431" y="210363"/>
                    <a:pt x="119431" y="251702"/>
                  </a:cubicBezTo>
                  <a:cubicBezTo>
                    <a:pt x="119431" y="291897"/>
                    <a:pt x="132614" y="324714"/>
                    <a:pt x="159017" y="350152"/>
                  </a:cubicBezTo>
                  <a:cubicBezTo>
                    <a:pt x="185382" y="375590"/>
                    <a:pt x="220040" y="388315"/>
                    <a:pt x="262941" y="388315"/>
                  </a:cubicBezTo>
                  <a:cubicBezTo>
                    <a:pt x="316002" y="388315"/>
                    <a:pt x="357315" y="370218"/>
                    <a:pt x="386893" y="334010"/>
                  </a:cubicBezTo>
                  <a:lnTo>
                    <a:pt x="480390" y="398044"/>
                  </a:lnTo>
                  <a:cubicBezTo>
                    <a:pt x="429717" y="463956"/>
                    <a:pt x="358178" y="496901"/>
                    <a:pt x="265799" y="496901"/>
                  </a:cubicBezTo>
                  <a:cubicBezTo>
                    <a:pt x="182702" y="496901"/>
                    <a:pt x="117627" y="472287"/>
                    <a:pt x="70574" y="423063"/>
                  </a:cubicBezTo>
                  <a:cubicBezTo>
                    <a:pt x="23508" y="373838"/>
                    <a:pt x="0" y="316205"/>
                    <a:pt x="0" y="250190"/>
                  </a:cubicBezTo>
                  <a:cubicBezTo>
                    <a:pt x="0" y="204445"/>
                    <a:pt x="11430" y="162306"/>
                    <a:pt x="34303" y="123799"/>
                  </a:cubicBezTo>
                  <a:cubicBezTo>
                    <a:pt x="57162" y="85281"/>
                    <a:pt x="89091" y="55029"/>
                    <a:pt x="130073" y="33020"/>
                  </a:cubicBezTo>
                  <a:cubicBezTo>
                    <a:pt x="171056" y="11011"/>
                    <a:pt x="216877" y="0"/>
                    <a:pt x="267551"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5" name="Shape 20">
              <a:extLst>
                <a:ext uri="{FF2B5EF4-FFF2-40B4-BE49-F238E27FC236}">
                  <a16:creationId xmlns:a16="http://schemas.microsoft.com/office/drawing/2014/main" id="{0B991B6F-B170-71B3-4209-DA64BB2D0531}"/>
                </a:ext>
              </a:extLst>
            </p:cNvPr>
            <p:cNvSpPr/>
            <p:nvPr/>
          </p:nvSpPr>
          <p:spPr>
            <a:xfrm>
              <a:off x="9293278" y="7277114"/>
              <a:ext cx="249758" cy="646747"/>
            </a:xfrm>
            <a:custGeom>
              <a:avLst/>
              <a:gdLst/>
              <a:ahLst/>
              <a:cxnLst/>
              <a:rect l="0" t="0" r="0" b="0"/>
              <a:pathLst>
                <a:path w="249758" h="646747">
                  <a:moveTo>
                    <a:pt x="60820" y="0"/>
                  </a:moveTo>
                  <a:lnTo>
                    <a:pt x="179388" y="0"/>
                  </a:lnTo>
                  <a:lnTo>
                    <a:pt x="179388" y="174168"/>
                  </a:lnTo>
                  <a:lnTo>
                    <a:pt x="249758" y="174168"/>
                  </a:lnTo>
                  <a:lnTo>
                    <a:pt x="249758" y="276237"/>
                  </a:lnTo>
                  <a:lnTo>
                    <a:pt x="179388" y="276237"/>
                  </a:lnTo>
                  <a:lnTo>
                    <a:pt x="179388" y="646747"/>
                  </a:lnTo>
                  <a:lnTo>
                    <a:pt x="60820" y="646747"/>
                  </a:lnTo>
                  <a:lnTo>
                    <a:pt x="60820" y="276237"/>
                  </a:lnTo>
                  <a:lnTo>
                    <a:pt x="0" y="276237"/>
                  </a:lnTo>
                  <a:lnTo>
                    <a:pt x="0" y="174168"/>
                  </a:lnTo>
                  <a:lnTo>
                    <a:pt x="60820" y="174168"/>
                  </a:lnTo>
                  <a:lnTo>
                    <a:pt x="6082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6" name="Shape 21">
              <a:extLst>
                <a:ext uri="{FF2B5EF4-FFF2-40B4-BE49-F238E27FC236}">
                  <a16:creationId xmlns:a16="http://schemas.microsoft.com/office/drawing/2014/main" id="{5BE4EE3C-6BA5-4E48-C83A-8638451D2430}"/>
                </a:ext>
              </a:extLst>
            </p:cNvPr>
            <p:cNvSpPr/>
            <p:nvPr/>
          </p:nvSpPr>
          <p:spPr>
            <a:xfrm>
              <a:off x="9578589" y="7256701"/>
              <a:ext cx="151155" cy="153746"/>
            </a:xfrm>
            <a:custGeom>
              <a:avLst/>
              <a:gdLst/>
              <a:ahLst/>
              <a:cxnLst/>
              <a:rect l="0" t="0" r="0" b="0"/>
              <a:pathLst>
                <a:path w="151155" h="153746">
                  <a:moveTo>
                    <a:pt x="75349" y="0"/>
                  </a:moveTo>
                  <a:cubicBezTo>
                    <a:pt x="96151" y="0"/>
                    <a:pt x="113982" y="7531"/>
                    <a:pt x="128841" y="22581"/>
                  </a:cubicBezTo>
                  <a:cubicBezTo>
                    <a:pt x="143725" y="37643"/>
                    <a:pt x="151155" y="55880"/>
                    <a:pt x="151155" y="77305"/>
                  </a:cubicBezTo>
                  <a:cubicBezTo>
                    <a:pt x="151155" y="98451"/>
                    <a:pt x="143789" y="116472"/>
                    <a:pt x="129070" y="131394"/>
                  </a:cubicBezTo>
                  <a:cubicBezTo>
                    <a:pt x="114338" y="146304"/>
                    <a:pt x="96723" y="153746"/>
                    <a:pt x="76225" y="153746"/>
                  </a:cubicBezTo>
                  <a:cubicBezTo>
                    <a:pt x="55156" y="153746"/>
                    <a:pt x="37160" y="146152"/>
                    <a:pt x="22301" y="130949"/>
                  </a:cubicBezTo>
                  <a:cubicBezTo>
                    <a:pt x="7429" y="115748"/>
                    <a:pt x="0" y="97295"/>
                    <a:pt x="0" y="75578"/>
                  </a:cubicBezTo>
                  <a:cubicBezTo>
                    <a:pt x="0" y="54725"/>
                    <a:pt x="7353" y="36906"/>
                    <a:pt x="22085" y="22149"/>
                  </a:cubicBezTo>
                  <a:cubicBezTo>
                    <a:pt x="36805" y="7379"/>
                    <a:pt x="54572" y="0"/>
                    <a:pt x="75349"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7" name="Shape 451">
              <a:extLst>
                <a:ext uri="{FF2B5EF4-FFF2-40B4-BE49-F238E27FC236}">
                  <a16:creationId xmlns:a16="http://schemas.microsoft.com/office/drawing/2014/main" id="{85D6799C-C860-019C-821F-D8EEBD961B33}"/>
                </a:ext>
              </a:extLst>
            </p:cNvPr>
            <p:cNvSpPr/>
            <p:nvPr/>
          </p:nvSpPr>
          <p:spPr>
            <a:xfrm>
              <a:off x="9594665" y="7451280"/>
              <a:ext cx="118567" cy="472580"/>
            </a:xfrm>
            <a:custGeom>
              <a:avLst/>
              <a:gdLst/>
              <a:ahLst/>
              <a:cxnLst/>
              <a:rect l="0" t="0" r="0" b="0"/>
              <a:pathLst>
                <a:path w="118567" h="472580">
                  <a:moveTo>
                    <a:pt x="0" y="0"/>
                  </a:moveTo>
                  <a:lnTo>
                    <a:pt x="118567" y="0"/>
                  </a:lnTo>
                  <a:lnTo>
                    <a:pt x="118567" y="472580"/>
                  </a:lnTo>
                  <a:lnTo>
                    <a:pt x="0" y="472580"/>
                  </a:lnTo>
                  <a:lnTo>
                    <a:pt x="0" y="0"/>
                  </a:lnTo>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8" name="Shape 23">
              <a:extLst>
                <a:ext uri="{FF2B5EF4-FFF2-40B4-BE49-F238E27FC236}">
                  <a16:creationId xmlns:a16="http://schemas.microsoft.com/office/drawing/2014/main" id="{DEA94D72-9A70-3F1D-2D30-0E580DC51D0B}"/>
                </a:ext>
              </a:extLst>
            </p:cNvPr>
            <p:cNvSpPr/>
            <p:nvPr/>
          </p:nvSpPr>
          <p:spPr>
            <a:xfrm>
              <a:off x="9790458" y="7439121"/>
              <a:ext cx="247142" cy="496901"/>
            </a:xfrm>
            <a:custGeom>
              <a:avLst/>
              <a:gdLst/>
              <a:ahLst/>
              <a:cxnLst/>
              <a:rect l="0" t="0" r="0" b="0"/>
              <a:pathLst>
                <a:path w="247142" h="496901">
                  <a:moveTo>
                    <a:pt x="244970" y="0"/>
                  </a:moveTo>
                  <a:lnTo>
                    <a:pt x="247142" y="280"/>
                  </a:lnTo>
                  <a:lnTo>
                    <a:pt x="247142" y="111671"/>
                  </a:lnTo>
                  <a:lnTo>
                    <a:pt x="246938" y="111634"/>
                  </a:lnTo>
                  <a:cubicBezTo>
                    <a:pt x="210096" y="111634"/>
                    <a:pt x="179413" y="124447"/>
                    <a:pt x="154915" y="150076"/>
                  </a:cubicBezTo>
                  <a:cubicBezTo>
                    <a:pt x="130404" y="175692"/>
                    <a:pt x="118135" y="208483"/>
                    <a:pt x="118135" y="248451"/>
                  </a:cubicBezTo>
                  <a:cubicBezTo>
                    <a:pt x="118135" y="289573"/>
                    <a:pt x="130251" y="322873"/>
                    <a:pt x="154483" y="348349"/>
                  </a:cubicBezTo>
                  <a:cubicBezTo>
                    <a:pt x="178689" y="373838"/>
                    <a:pt x="209372" y="386576"/>
                    <a:pt x="246494" y="386576"/>
                  </a:cubicBezTo>
                  <a:lnTo>
                    <a:pt x="247142" y="386517"/>
                  </a:lnTo>
                  <a:lnTo>
                    <a:pt x="247142" y="496685"/>
                  </a:lnTo>
                  <a:lnTo>
                    <a:pt x="245402" y="496901"/>
                  </a:lnTo>
                  <a:cubicBezTo>
                    <a:pt x="177647" y="496901"/>
                    <a:pt x="119812" y="472796"/>
                    <a:pt x="71895" y="424587"/>
                  </a:cubicBezTo>
                  <a:cubicBezTo>
                    <a:pt x="23965" y="376378"/>
                    <a:pt x="0" y="317805"/>
                    <a:pt x="0" y="248895"/>
                  </a:cubicBezTo>
                  <a:cubicBezTo>
                    <a:pt x="0" y="175044"/>
                    <a:pt x="27077" y="113512"/>
                    <a:pt x="81217" y="64288"/>
                  </a:cubicBezTo>
                  <a:cubicBezTo>
                    <a:pt x="128727" y="21425"/>
                    <a:pt x="183286" y="0"/>
                    <a:pt x="244970"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29" name="Shape 24">
              <a:extLst>
                <a:ext uri="{FF2B5EF4-FFF2-40B4-BE49-F238E27FC236}">
                  <a16:creationId xmlns:a16="http://schemas.microsoft.com/office/drawing/2014/main" id="{AE13CC5D-5E52-325A-A251-DE9A8F3CC56D}"/>
                </a:ext>
              </a:extLst>
            </p:cNvPr>
            <p:cNvSpPr/>
            <p:nvPr/>
          </p:nvSpPr>
          <p:spPr>
            <a:xfrm>
              <a:off x="10037600" y="7439400"/>
              <a:ext cx="248462" cy="496405"/>
            </a:xfrm>
            <a:custGeom>
              <a:avLst/>
              <a:gdLst/>
              <a:ahLst/>
              <a:cxnLst/>
              <a:rect l="0" t="0" r="0" b="0"/>
              <a:pathLst>
                <a:path w="248462" h="496405">
                  <a:moveTo>
                    <a:pt x="0" y="0"/>
                  </a:moveTo>
                  <a:lnTo>
                    <a:pt x="62716" y="8082"/>
                  </a:lnTo>
                  <a:cubicBezTo>
                    <a:pt x="83677" y="13655"/>
                    <a:pt x="103968" y="22015"/>
                    <a:pt x="123583" y="33159"/>
                  </a:cubicBezTo>
                  <a:cubicBezTo>
                    <a:pt x="162813" y="55473"/>
                    <a:pt x="193433" y="85725"/>
                    <a:pt x="215443" y="123952"/>
                  </a:cubicBezTo>
                  <a:cubicBezTo>
                    <a:pt x="237439" y="162166"/>
                    <a:pt x="248462" y="203441"/>
                    <a:pt x="248462" y="247738"/>
                  </a:cubicBezTo>
                  <a:cubicBezTo>
                    <a:pt x="248462" y="292341"/>
                    <a:pt x="237388" y="334035"/>
                    <a:pt x="215226" y="372834"/>
                  </a:cubicBezTo>
                  <a:cubicBezTo>
                    <a:pt x="193077" y="411645"/>
                    <a:pt x="162890" y="441972"/>
                    <a:pt x="124675" y="463829"/>
                  </a:cubicBezTo>
                  <a:cubicBezTo>
                    <a:pt x="105562" y="474758"/>
                    <a:pt x="85471" y="482956"/>
                    <a:pt x="64401" y="488421"/>
                  </a:cubicBezTo>
                  <a:lnTo>
                    <a:pt x="0" y="496405"/>
                  </a:lnTo>
                  <a:lnTo>
                    <a:pt x="0" y="386237"/>
                  </a:lnTo>
                  <a:lnTo>
                    <a:pt x="26026" y="383881"/>
                  </a:lnTo>
                  <a:cubicBezTo>
                    <a:pt x="51533" y="379051"/>
                    <a:pt x="73536" y="366973"/>
                    <a:pt x="92024" y="347637"/>
                  </a:cubicBezTo>
                  <a:cubicBezTo>
                    <a:pt x="116674" y="321869"/>
                    <a:pt x="129006" y="288722"/>
                    <a:pt x="129006" y="248171"/>
                  </a:cubicBezTo>
                  <a:cubicBezTo>
                    <a:pt x="129006" y="207645"/>
                    <a:pt x="116891" y="174701"/>
                    <a:pt x="92672" y="149352"/>
                  </a:cubicBezTo>
                  <a:cubicBezTo>
                    <a:pt x="80569" y="136690"/>
                    <a:pt x="66777" y="127191"/>
                    <a:pt x="51296" y="120856"/>
                  </a:cubicBezTo>
                  <a:lnTo>
                    <a:pt x="0" y="111392"/>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0" name="Shape 25">
              <a:extLst>
                <a:ext uri="{FF2B5EF4-FFF2-40B4-BE49-F238E27FC236}">
                  <a16:creationId xmlns:a16="http://schemas.microsoft.com/office/drawing/2014/main" id="{D9F49431-0EC6-9705-7F55-36713EC40C54}"/>
                </a:ext>
              </a:extLst>
            </p:cNvPr>
            <p:cNvSpPr/>
            <p:nvPr/>
          </p:nvSpPr>
          <p:spPr>
            <a:xfrm>
              <a:off x="10369663" y="7439117"/>
              <a:ext cx="419150" cy="484746"/>
            </a:xfrm>
            <a:custGeom>
              <a:avLst/>
              <a:gdLst/>
              <a:ahLst/>
              <a:cxnLst/>
              <a:rect l="0" t="0" r="0" b="0"/>
              <a:pathLst>
                <a:path w="419150" h="484746">
                  <a:moveTo>
                    <a:pt x="258660" y="0"/>
                  </a:moveTo>
                  <a:cubicBezTo>
                    <a:pt x="305498" y="0"/>
                    <a:pt x="345262" y="16370"/>
                    <a:pt x="377939" y="49085"/>
                  </a:cubicBezTo>
                  <a:cubicBezTo>
                    <a:pt x="405422" y="76886"/>
                    <a:pt x="419150" y="118008"/>
                    <a:pt x="419150" y="172441"/>
                  </a:cubicBezTo>
                  <a:lnTo>
                    <a:pt x="419150" y="484746"/>
                  </a:lnTo>
                  <a:lnTo>
                    <a:pt x="301866" y="484746"/>
                  </a:lnTo>
                  <a:lnTo>
                    <a:pt x="301866" y="277787"/>
                  </a:lnTo>
                  <a:cubicBezTo>
                    <a:pt x="301866" y="221399"/>
                    <a:pt x="299352" y="183947"/>
                    <a:pt x="294284" y="165430"/>
                  </a:cubicBezTo>
                  <a:cubicBezTo>
                    <a:pt x="289230" y="146914"/>
                    <a:pt x="280415" y="132829"/>
                    <a:pt x="267855" y="123127"/>
                  </a:cubicBezTo>
                  <a:cubicBezTo>
                    <a:pt x="255282" y="113436"/>
                    <a:pt x="239763" y="108597"/>
                    <a:pt x="221272" y="108597"/>
                  </a:cubicBezTo>
                  <a:cubicBezTo>
                    <a:pt x="197294" y="108597"/>
                    <a:pt x="176720" y="116624"/>
                    <a:pt x="159512" y="132676"/>
                  </a:cubicBezTo>
                  <a:cubicBezTo>
                    <a:pt x="142341" y="148730"/>
                    <a:pt x="130416" y="170929"/>
                    <a:pt x="123774" y="199275"/>
                  </a:cubicBezTo>
                  <a:cubicBezTo>
                    <a:pt x="120294" y="214020"/>
                    <a:pt x="118580" y="245987"/>
                    <a:pt x="118580" y="295148"/>
                  </a:cubicBezTo>
                  <a:lnTo>
                    <a:pt x="118580" y="484746"/>
                  </a:lnTo>
                  <a:lnTo>
                    <a:pt x="0" y="484746"/>
                  </a:lnTo>
                  <a:lnTo>
                    <a:pt x="0" y="12167"/>
                  </a:lnTo>
                  <a:lnTo>
                    <a:pt x="118580" y="12167"/>
                  </a:lnTo>
                  <a:lnTo>
                    <a:pt x="118580" y="60592"/>
                  </a:lnTo>
                  <a:cubicBezTo>
                    <a:pt x="145452" y="37935"/>
                    <a:pt x="169811" y="22161"/>
                    <a:pt x="191655" y="13297"/>
                  </a:cubicBezTo>
                  <a:cubicBezTo>
                    <a:pt x="213474" y="4432"/>
                    <a:pt x="235826" y="0"/>
                    <a:pt x="258660"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1" name="Shape 26">
              <a:extLst>
                <a:ext uri="{FF2B5EF4-FFF2-40B4-BE49-F238E27FC236}">
                  <a16:creationId xmlns:a16="http://schemas.microsoft.com/office/drawing/2014/main" id="{2CE73298-0BAF-5BCB-413A-38EB7065A14C}"/>
                </a:ext>
              </a:extLst>
            </p:cNvPr>
            <p:cNvSpPr/>
            <p:nvPr/>
          </p:nvSpPr>
          <p:spPr>
            <a:xfrm>
              <a:off x="0" y="0"/>
              <a:ext cx="5182984" cy="7923861"/>
            </a:xfrm>
            <a:custGeom>
              <a:avLst/>
              <a:gdLst/>
              <a:ahLst/>
              <a:cxnLst/>
              <a:rect l="0" t="0" r="0" b="0"/>
              <a:pathLst>
                <a:path w="5182984" h="7923861">
                  <a:moveTo>
                    <a:pt x="659295" y="0"/>
                  </a:moveTo>
                  <a:lnTo>
                    <a:pt x="5182984" y="0"/>
                  </a:lnTo>
                  <a:lnTo>
                    <a:pt x="5182984" y="418709"/>
                  </a:lnTo>
                  <a:lnTo>
                    <a:pt x="5169120" y="428712"/>
                  </a:lnTo>
                  <a:cubicBezTo>
                    <a:pt x="5037163" y="525664"/>
                    <a:pt x="4959718" y="594297"/>
                    <a:pt x="4959718" y="594297"/>
                  </a:cubicBezTo>
                  <a:lnTo>
                    <a:pt x="1287628" y="594297"/>
                  </a:lnTo>
                  <a:lnTo>
                    <a:pt x="1254607" y="3070505"/>
                  </a:lnTo>
                  <a:cubicBezTo>
                    <a:pt x="1423822" y="2982455"/>
                    <a:pt x="1607807" y="2923819"/>
                    <a:pt x="1806601" y="2894406"/>
                  </a:cubicBezTo>
                  <a:cubicBezTo>
                    <a:pt x="2005203" y="2865184"/>
                    <a:pt x="2200198" y="2850388"/>
                    <a:pt x="2391601" y="2850388"/>
                  </a:cubicBezTo>
                  <a:cubicBezTo>
                    <a:pt x="2766975" y="2850388"/>
                    <a:pt x="3103690" y="2918320"/>
                    <a:pt x="3401860" y="3053994"/>
                  </a:cubicBezTo>
                  <a:cubicBezTo>
                    <a:pt x="3672586" y="3177413"/>
                    <a:pt x="3906723" y="3341701"/>
                    <a:pt x="4104640" y="3546716"/>
                  </a:cubicBezTo>
                  <a:cubicBezTo>
                    <a:pt x="4102316" y="3498977"/>
                    <a:pt x="4100894" y="3451060"/>
                    <a:pt x="4100411" y="3403054"/>
                  </a:cubicBezTo>
                  <a:cubicBezTo>
                    <a:pt x="4094670" y="2815781"/>
                    <a:pt x="4226662" y="2215858"/>
                    <a:pt x="4477715" y="1791869"/>
                  </a:cubicBezTo>
                  <a:cubicBezTo>
                    <a:pt x="4640766" y="1496543"/>
                    <a:pt x="4839672" y="1227317"/>
                    <a:pt x="5069984" y="992398"/>
                  </a:cubicBezTo>
                  <a:lnTo>
                    <a:pt x="5182984" y="885045"/>
                  </a:lnTo>
                  <a:lnTo>
                    <a:pt x="5182984" y="2169813"/>
                  </a:lnTo>
                  <a:lnTo>
                    <a:pt x="5142245" y="2151603"/>
                  </a:lnTo>
                  <a:cubicBezTo>
                    <a:pt x="5111041" y="2138013"/>
                    <a:pt x="5079832" y="2124405"/>
                    <a:pt x="5049063" y="2109864"/>
                  </a:cubicBezTo>
                  <a:lnTo>
                    <a:pt x="4955121" y="2312657"/>
                  </a:lnTo>
                  <a:cubicBezTo>
                    <a:pt x="4991316" y="2314455"/>
                    <a:pt x="5029754" y="2317166"/>
                    <a:pt x="5069089" y="2319542"/>
                  </a:cubicBezTo>
                  <a:lnTo>
                    <a:pt x="5182984" y="2324195"/>
                  </a:lnTo>
                  <a:lnTo>
                    <a:pt x="5182984" y="2535419"/>
                  </a:lnTo>
                  <a:lnTo>
                    <a:pt x="5110342" y="2544253"/>
                  </a:lnTo>
                  <a:cubicBezTo>
                    <a:pt x="5024501" y="2557506"/>
                    <a:pt x="4938848" y="2576478"/>
                    <a:pt x="4853877" y="2601773"/>
                  </a:cubicBezTo>
                  <a:cubicBezTo>
                    <a:pt x="4817682" y="2717673"/>
                    <a:pt x="4795990" y="2847950"/>
                    <a:pt x="4774159" y="2978214"/>
                  </a:cubicBezTo>
                  <a:lnTo>
                    <a:pt x="5182984" y="2991215"/>
                  </a:lnTo>
                  <a:lnTo>
                    <a:pt x="5182984" y="3600259"/>
                  </a:lnTo>
                  <a:lnTo>
                    <a:pt x="4766983" y="3600259"/>
                  </a:lnTo>
                  <a:cubicBezTo>
                    <a:pt x="4801288" y="4001654"/>
                    <a:pt x="4927741" y="4375881"/>
                    <a:pt x="5123159" y="4704862"/>
                  </a:cubicBezTo>
                  <a:lnTo>
                    <a:pt x="5182984" y="4798894"/>
                  </a:lnTo>
                  <a:lnTo>
                    <a:pt x="5182984" y="5812121"/>
                  </a:lnTo>
                  <a:lnTo>
                    <a:pt x="5178611" y="5808315"/>
                  </a:lnTo>
                  <a:cubicBezTo>
                    <a:pt x="5049168" y="5689476"/>
                    <a:pt x="4929389" y="5560710"/>
                    <a:pt x="4820323" y="5423396"/>
                  </a:cubicBezTo>
                  <a:cubicBezTo>
                    <a:pt x="4820323" y="5424145"/>
                    <a:pt x="4820349" y="5424894"/>
                    <a:pt x="4820349" y="5425643"/>
                  </a:cubicBezTo>
                  <a:cubicBezTo>
                    <a:pt x="4820349" y="5843854"/>
                    <a:pt x="4745025" y="6210808"/>
                    <a:pt x="4594733" y="6526175"/>
                  </a:cubicBezTo>
                  <a:cubicBezTo>
                    <a:pt x="4444276" y="6841731"/>
                    <a:pt x="4248074" y="7102247"/>
                    <a:pt x="4005948" y="7307567"/>
                  </a:cubicBezTo>
                  <a:cubicBezTo>
                    <a:pt x="3763836" y="7513054"/>
                    <a:pt x="3495916" y="7667130"/>
                    <a:pt x="3202572" y="7769784"/>
                  </a:cubicBezTo>
                  <a:cubicBezTo>
                    <a:pt x="2909037" y="7872451"/>
                    <a:pt x="2619260" y="7923861"/>
                    <a:pt x="2333130" y="7923861"/>
                  </a:cubicBezTo>
                  <a:cubicBezTo>
                    <a:pt x="1760868" y="7923861"/>
                    <a:pt x="1282128" y="7806424"/>
                    <a:pt x="896938" y="7571689"/>
                  </a:cubicBezTo>
                  <a:cubicBezTo>
                    <a:pt x="511759" y="7336968"/>
                    <a:pt x="212699" y="7014198"/>
                    <a:pt x="0" y="6603226"/>
                  </a:cubicBezTo>
                  <a:lnTo>
                    <a:pt x="682333" y="6262053"/>
                  </a:lnTo>
                  <a:cubicBezTo>
                    <a:pt x="748373" y="6408915"/>
                    <a:pt x="838111" y="6546470"/>
                    <a:pt x="951967" y="6674752"/>
                  </a:cubicBezTo>
                  <a:cubicBezTo>
                    <a:pt x="1065631" y="6803212"/>
                    <a:pt x="1195794" y="6916865"/>
                    <a:pt x="1342657" y="7015912"/>
                  </a:cubicBezTo>
                  <a:cubicBezTo>
                    <a:pt x="1489342" y="7114972"/>
                    <a:pt x="1647025" y="7191998"/>
                    <a:pt x="1815897" y="7247027"/>
                  </a:cubicBezTo>
                  <a:cubicBezTo>
                    <a:pt x="1984566" y="7302056"/>
                    <a:pt x="2157057" y="7329577"/>
                    <a:pt x="2333130" y="7329577"/>
                  </a:cubicBezTo>
                  <a:cubicBezTo>
                    <a:pt x="2509228" y="7329577"/>
                    <a:pt x="2699918" y="7291058"/>
                    <a:pt x="2905404" y="7214006"/>
                  </a:cubicBezTo>
                  <a:cubicBezTo>
                    <a:pt x="3110751" y="7136981"/>
                    <a:pt x="3301606" y="7021424"/>
                    <a:pt x="3477692" y="6867348"/>
                  </a:cubicBezTo>
                  <a:cubicBezTo>
                    <a:pt x="3653777" y="6713271"/>
                    <a:pt x="3800450" y="6518961"/>
                    <a:pt x="3917912" y="6284075"/>
                  </a:cubicBezTo>
                  <a:cubicBezTo>
                    <a:pt x="4035184" y="6049340"/>
                    <a:pt x="4093998" y="5777814"/>
                    <a:pt x="4093998" y="5469662"/>
                  </a:cubicBezTo>
                  <a:cubicBezTo>
                    <a:pt x="4093998" y="5190922"/>
                    <a:pt x="4044480" y="4928692"/>
                    <a:pt x="3945420" y="4682783"/>
                  </a:cubicBezTo>
                  <a:cubicBezTo>
                    <a:pt x="3846373" y="4437050"/>
                    <a:pt x="3708806" y="4222458"/>
                    <a:pt x="3532721" y="4038968"/>
                  </a:cubicBezTo>
                  <a:cubicBezTo>
                    <a:pt x="3356635" y="3855657"/>
                    <a:pt x="3149257" y="3710712"/>
                    <a:pt x="2910916" y="3604260"/>
                  </a:cubicBezTo>
                  <a:cubicBezTo>
                    <a:pt x="2672410" y="3497987"/>
                    <a:pt x="2413788" y="3444684"/>
                    <a:pt x="2135048" y="3444684"/>
                  </a:cubicBezTo>
                  <a:cubicBezTo>
                    <a:pt x="1856118" y="3444684"/>
                    <a:pt x="1584769" y="3494202"/>
                    <a:pt x="1320647" y="3593249"/>
                  </a:cubicBezTo>
                  <a:cubicBezTo>
                    <a:pt x="1056525" y="3692296"/>
                    <a:pt x="814388" y="3818865"/>
                    <a:pt x="594284" y="3972941"/>
                  </a:cubicBezTo>
                  <a:lnTo>
                    <a:pt x="659295"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2" name="Shape 27">
              <a:extLst>
                <a:ext uri="{FF2B5EF4-FFF2-40B4-BE49-F238E27FC236}">
                  <a16:creationId xmlns:a16="http://schemas.microsoft.com/office/drawing/2014/main" id="{72C6C7B3-01E7-2E14-F5A4-C3AC28523D38}"/>
                </a:ext>
              </a:extLst>
            </p:cNvPr>
            <p:cNvSpPr/>
            <p:nvPr/>
          </p:nvSpPr>
          <p:spPr>
            <a:xfrm>
              <a:off x="5182984" y="4798894"/>
              <a:ext cx="97448" cy="1098075"/>
            </a:xfrm>
            <a:custGeom>
              <a:avLst/>
              <a:gdLst/>
              <a:ahLst/>
              <a:cxnLst/>
              <a:rect l="0" t="0" r="0" b="0"/>
              <a:pathLst>
                <a:path w="97448" h="1098075">
                  <a:moveTo>
                    <a:pt x="0" y="0"/>
                  </a:moveTo>
                  <a:lnTo>
                    <a:pt x="28080" y="44137"/>
                  </a:lnTo>
                  <a:lnTo>
                    <a:pt x="97448" y="136963"/>
                  </a:lnTo>
                  <a:lnTo>
                    <a:pt x="97448" y="1098075"/>
                  </a:lnTo>
                  <a:lnTo>
                    <a:pt x="0" y="1013227"/>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3" name="Shape 28">
              <a:extLst>
                <a:ext uri="{FF2B5EF4-FFF2-40B4-BE49-F238E27FC236}">
                  <a16:creationId xmlns:a16="http://schemas.microsoft.com/office/drawing/2014/main" id="{DC4A1E3D-A17A-2ABE-376F-3A42CA4B711E}"/>
                </a:ext>
              </a:extLst>
            </p:cNvPr>
            <p:cNvSpPr/>
            <p:nvPr/>
          </p:nvSpPr>
          <p:spPr>
            <a:xfrm>
              <a:off x="5182984" y="2991215"/>
              <a:ext cx="97448" cy="609044"/>
            </a:xfrm>
            <a:custGeom>
              <a:avLst/>
              <a:gdLst/>
              <a:ahLst/>
              <a:cxnLst/>
              <a:rect l="0" t="0" r="0" b="0"/>
              <a:pathLst>
                <a:path w="97448" h="609044">
                  <a:moveTo>
                    <a:pt x="0" y="0"/>
                  </a:moveTo>
                  <a:lnTo>
                    <a:pt x="97448" y="3098"/>
                  </a:lnTo>
                  <a:lnTo>
                    <a:pt x="97448" y="609044"/>
                  </a:lnTo>
                  <a:lnTo>
                    <a:pt x="0" y="609044"/>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4" name="Shape 29">
              <a:extLst>
                <a:ext uri="{FF2B5EF4-FFF2-40B4-BE49-F238E27FC236}">
                  <a16:creationId xmlns:a16="http://schemas.microsoft.com/office/drawing/2014/main" id="{DBFF0E99-A452-F3E8-0CE4-334AFDD2B74D}"/>
                </a:ext>
              </a:extLst>
            </p:cNvPr>
            <p:cNvSpPr/>
            <p:nvPr/>
          </p:nvSpPr>
          <p:spPr>
            <a:xfrm>
              <a:off x="5182984" y="2320764"/>
              <a:ext cx="97448" cy="214655"/>
            </a:xfrm>
            <a:custGeom>
              <a:avLst/>
              <a:gdLst/>
              <a:ahLst/>
              <a:cxnLst/>
              <a:rect l="0" t="0" r="0" b="0"/>
              <a:pathLst>
                <a:path w="97448" h="214655">
                  <a:moveTo>
                    <a:pt x="97448" y="0"/>
                  </a:moveTo>
                  <a:lnTo>
                    <a:pt x="97448" y="205404"/>
                  </a:lnTo>
                  <a:lnTo>
                    <a:pt x="56197" y="207821"/>
                  </a:lnTo>
                  <a:lnTo>
                    <a:pt x="0" y="214655"/>
                  </a:lnTo>
                  <a:lnTo>
                    <a:pt x="0" y="3431"/>
                  </a:lnTo>
                  <a:lnTo>
                    <a:pt x="5444" y="3653"/>
                  </a:lnTo>
                  <a:lnTo>
                    <a:pt x="97448"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5" name="Shape 30">
              <a:extLst>
                <a:ext uri="{FF2B5EF4-FFF2-40B4-BE49-F238E27FC236}">
                  <a16:creationId xmlns:a16="http://schemas.microsoft.com/office/drawing/2014/main" id="{F40B6126-784B-EA4F-A53A-1F92387AEE9A}"/>
                </a:ext>
              </a:extLst>
            </p:cNvPr>
            <p:cNvSpPr/>
            <p:nvPr/>
          </p:nvSpPr>
          <p:spPr>
            <a:xfrm>
              <a:off x="5182984" y="796079"/>
              <a:ext cx="97448" cy="1420577"/>
            </a:xfrm>
            <a:custGeom>
              <a:avLst/>
              <a:gdLst/>
              <a:ahLst/>
              <a:cxnLst/>
              <a:rect l="0" t="0" r="0" b="0"/>
              <a:pathLst>
                <a:path w="97448" h="1420577">
                  <a:moveTo>
                    <a:pt x="97448" y="0"/>
                  </a:moveTo>
                  <a:lnTo>
                    <a:pt x="97448" y="945350"/>
                  </a:lnTo>
                  <a:lnTo>
                    <a:pt x="3518" y="1089719"/>
                  </a:lnTo>
                  <a:cubicBezTo>
                    <a:pt x="28798" y="1114998"/>
                    <a:pt x="57738" y="1134892"/>
                    <a:pt x="89371" y="1149383"/>
                  </a:cubicBezTo>
                  <a:lnTo>
                    <a:pt x="97448" y="1152277"/>
                  </a:lnTo>
                  <a:lnTo>
                    <a:pt x="97448" y="1420577"/>
                  </a:lnTo>
                  <a:lnTo>
                    <a:pt x="52405" y="1397157"/>
                  </a:lnTo>
                  <a:lnTo>
                    <a:pt x="0" y="1373734"/>
                  </a:lnTo>
                  <a:lnTo>
                    <a:pt x="0" y="88966"/>
                  </a:lnTo>
                  <a:lnTo>
                    <a:pt x="65553" y="26689"/>
                  </a:lnTo>
                  <a:lnTo>
                    <a:pt x="97448"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6" name="Shape 31">
              <a:extLst>
                <a:ext uri="{FF2B5EF4-FFF2-40B4-BE49-F238E27FC236}">
                  <a16:creationId xmlns:a16="http://schemas.microsoft.com/office/drawing/2014/main" id="{1575417F-0AA6-23E6-5D4E-F1BE7AFA0B9E}"/>
                </a:ext>
              </a:extLst>
            </p:cNvPr>
            <p:cNvSpPr/>
            <p:nvPr/>
          </p:nvSpPr>
          <p:spPr>
            <a:xfrm>
              <a:off x="5182984" y="0"/>
              <a:ext cx="97448" cy="418709"/>
            </a:xfrm>
            <a:custGeom>
              <a:avLst/>
              <a:gdLst/>
              <a:ahLst/>
              <a:cxnLst/>
              <a:rect l="0" t="0" r="0" b="0"/>
              <a:pathLst>
                <a:path w="97448" h="418709">
                  <a:moveTo>
                    <a:pt x="0" y="0"/>
                  </a:moveTo>
                  <a:lnTo>
                    <a:pt x="97448" y="0"/>
                  </a:lnTo>
                  <a:lnTo>
                    <a:pt x="97448" y="349768"/>
                  </a:lnTo>
                  <a:lnTo>
                    <a:pt x="45960" y="385545"/>
                  </a:lnTo>
                  <a:lnTo>
                    <a:pt x="0" y="418709"/>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7" name="Shape 32">
              <a:extLst>
                <a:ext uri="{FF2B5EF4-FFF2-40B4-BE49-F238E27FC236}">
                  <a16:creationId xmlns:a16="http://schemas.microsoft.com/office/drawing/2014/main" id="{8955BA34-BDB7-5508-48B7-556AF9CDE4E6}"/>
                </a:ext>
              </a:extLst>
            </p:cNvPr>
            <p:cNvSpPr/>
            <p:nvPr/>
          </p:nvSpPr>
          <p:spPr>
            <a:xfrm>
              <a:off x="5280431" y="4935857"/>
              <a:ext cx="676555" cy="1404276"/>
            </a:xfrm>
            <a:custGeom>
              <a:avLst/>
              <a:gdLst/>
              <a:ahLst/>
              <a:cxnLst/>
              <a:rect l="0" t="0" r="0" b="0"/>
              <a:pathLst>
                <a:path w="676555" h="1404276">
                  <a:moveTo>
                    <a:pt x="0" y="0"/>
                  </a:moveTo>
                  <a:lnTo>
                    <a:pt x="78004" y="104384"/>
                  </a:lnTo>
                  <a:cubicBezTo>
                    <a:pt x="234021" y="294560"/>
                    <a:pt x="415270" y="463092"/>
                    <a:pt x="615356" y="605066"/>
                  </a:cubicBezTo>
                  <a:lnTo>
                    <a:pt x="676555" y="645309"/>
                  </a:lnTo>
                  <a:lnTo>
                    <a:pt x="676555" y="1404276"/>
                  </a:lnTo>
                  <a:lnTo>
                    <a:pt x="621079" y="1377531"/>
                  </a:lnTo>
                  <a:cubicBezTo>
                    <a:pt x="409418" y="1268311"/>
                    <a:pt x="211832" y="1137356"/>
                    <a:pt x="30806" y="987935"/>
                  </a:cubicBezTo>
                  <a:lnTo>
                    <a:pt x="0" y="961112"/>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8" name="Shape 33">
              <a:extLst>
                <a:ext uri="{FF2B5EF4-FFF2-40B4-BE49-F238E27FC236}">
                  <a16:creationId xmlns:a16="http://schemas.microsoft.com/office/drawing/2014/main" id="{D738A127-E602-57B7-1F3D-2CA7649A0B56}"/>
                </a:ext>
              </a:extLst>
            </p:cNvPr>
            <p:cNvSpPr/>
            <p:nvPr/>
          </p:nvSpPr>
          <p:spPr>
            <a:xfrm>
              <a:off x="5280431" y="2994313"/>
              <a:ext cx="676555" cy="605946"/>
            </a:xfrm>
            <a:custGeom>
              <a:avLst/>
              <a:gdLst/>
              <a:ahLst/>
              <a:cxnLst/>
              <a:rect l="0" t="0" r="0" b="0"/>
              <a:pathLst>
                <a:path w="676555" h="605946">
                  <a:moveTo>
                    <a:pt x="0" y="0"/>
                  </a:moveTo>
                  <a:lnTo>
                    <a:pt x="26639" y="847"/>
                  </a:lnTo>
                  <a:cubicBezTo>
                    <a:pt x="206021" y="5226"/>
                    <a:pt x="386656" y="8597"/>
                    <a:pt x="567066" y="11748"/>
                  </a:cubicBezTo>
                  <a:lnTo>
                    <a:pt x="676555" y="13695"/>
                  </a:lnTo>
                  <a:lnTo>
                    <a:pt x="676555" y="605946"/>
                  </a:lnTo>
                  <a:lnTo>
                    <a:pt x="0" y="605946"/>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39" name="Shape 34">
              <a:extLst>
                <a:ext uri="{FF2B5EF4-FFF2-40B4-BE49-F238E27FC236}">
                  <a16:creationId xmlns:a16="http://schemas.microsoft.com/office/drawing/2014/main" id="{9E2BC267-90D9-01F8-883B-5153A7348072}"/>
                </a:ext>
              </a:extLst>
            </p:cNvPr>
            <p:cNvSpPr/>
            <p:nvPr/>
          </p:nvSpPr>
          <p:spPr>
            <a:xfrm>
              <a:off x="5280431" y="345175"/>
              <a:ext cx="676555" cy="2235446"/>
            </a:xfrm>
            <a:custGeom>
              <a:avLst/>
              <a:gdLst/>
              <a:ahLst/>
              <a:cxnLst/>
              <a:rect l="0" t="0" r="0" b="0"/>
              <a:pathLst>
                <a:path w="676555" h="2235446">
                  <a:moveTo>
                    <a:pt x="676555" y="0"/>
                  </a:moveTo>
                  <a:lnTo>
                    <a:pt x="676555" y="969478"/>
                  </a:lnTo>
                  <a:lnTo>
                    <a:pt x="652951" y="947976"/>
                  </a:lnTo>
                  <a:cubicBezTo>
                    <a:pt x="612713" y="914419"/>
                    <a:pt x="569760" y="885953"/>
                    <a:pt x="520929" y="867891"/>
                  </a:cubicBezTo>
                  <a:cubicBezTo>
                    <a:pt x="455726" y="918450"/>
                    <a:pt x="390525" y="969148"/>
                    <a:pt x="332791" y="1034070"/>
                  </a:cubicBezTo>
                  <a:cubicBezTo>
                    <a:pt x="376162" y="1113775"/>
                    <a:pt x="419671" y="1193493"/>
                    <a:pt x="499249" y="1251367"/>
                  </a:cubicBezTo>
                  <a:cubicBezTo>
                    <a:pt x="536322" y="1283002"/>
                    <a:pt x="574414" y="1312941"/>
                    <a:pt x="613539" y="1341187"/>
                  </a:cubicBezTo>
                  <a:lnTo>
                    <a:pt x="676555" y="1382850"/>
                  </a:lnTo>
                  <a:lnTo>
                    <a:pt x="676555" y="1562682"/>
                  </a:lnTo>
                  <a:lnTo>
                    <a:pt x="579171" y="1494719"/>
                  </a:lnTo>
                  <a:cubicBezTo>
                    <a:pt x="444618" y="1395059"/>
                    <a:pt x="317427" y="1283827"/>
                    <a:pt x="195326" y="1164474"/>
                  </a:cubicBezTo>
                  <a:lnTo>
                    <a:pt x="159144" y="1200669"/>
                  </a:lnTo>
                  <a:cubicBezTo>
                    <a:pt x="152108" y="1323757"/>
                    <a:pt x="209982" y="1424875"/>
                    <a:pt x="246176" y="1533307"/>
                  </a:cubicBezTo>
                  <a:cubicBezTo>
                    <a:pt x="332945" y="1728655"/>
                    <a:pt x="462449" y="1884336"/>
                    <a:pt x="623245" y="2002629"/>
                  </a:cubicBezTo>
                  <a:lnTo>
                    <a:pt x="676555" y="2038645"/>
                  </a:lnTo>
                  <a:lnTo>
                    <a:pt x="676555" y="2235446"/>
                  </a:lnTo>
                  <a:lnTo>
                    <a:pt x="655793" y="2230244"/>
                  </a:lnTo>
                  <a:cubicBezTo>
                    <a:pt x="471681" y="2190839"/>
                    <a:pt x="280369" y="2170412"/>
                    <a:pt x="87499" y="2175865"/>
                  </a:cubicBezTo>
                  <a:lnTo>
                    <a:pt x="0" y="2180993"/>
                  </a:lnTo>
                  <a:lnTo>
                    <a:pt x="0" y="1975589"/>
                  </a:lnTo>
                  <a:lnTo>
                    <a:pt x="24613" y="1974612"/>
                  </a:lnTo>
                  <a:cubicBezTo>
                    <a:pt x="62133" y="1970651"/>
                    <a:pt x="97851" y="1963856"/>
                    <a:pt x="130416" y="1952979"/>
                  </a:cubicBezTo>
                  <a:cubicBezTo>
                    <a:pt x="103270" y="1931256"/>
                    <a:pt x="74778" y="1912261"/>
                    <a:pt x="45386" y="1895080"/>
                  </a:cubicBezTo>
                  <a:lnTo>
                    <a:pt x="0" y="1871481"/>
                  </a:lnTo>
                  <a:lnTo>
                    <a:pt x="0" y="1603181"/>
                  </a:lnTo>
                  <a:lnTo>
                    <a:pt x="41270" y="1617968"/>
                  </a:lnTo>
                  <a:cubicBezTo>
                    <a:pt x="58311" y="1622509"/>
                    <a:pt x="75905" y="1625697"/>
                    <a:pt x="93929" y="1627529"/>
                  </a:cubicBezTo>
                  <a:lnTo>
                    <a:pt x="93929" y="1475434"/>
                  </a:lnTo>
                  <a:lnTo>
                    <a:pt x="14364" y="1374177"/>
                  </a:lnTo>
                  <a:lnTo>
                    <a:pt x="0" y="1396254"/>
                  </a:lnTo>
                  <a:lnTo>
                    <a:pt x="0" y="450904"/>
                  </a:lnTo>
                  <a:lnTo>
                    <a:pt x="109497" y="359277"/>
                  </a:lnTo>
                  <a:cubicBezTo>
                    <a:pt x="254026" y="244904"/>
                    <a:pt x="407875" y="142522"/>
                    <a:pt x="570254" y="53591"/>
                  </a:cubicBezTo>
                  <a:lnTo>
                    <a:pt x="676555"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0" name="Shape 35">
              <a:extLst>
                <a:ext uri="{FF2B5EF4-FFF2-40B4-BE49-F238E27FC236}">
                  <a16:creationId xmlns:a16="http://schemas.microsoft.com/office/drawing/2014/main" id="{96D1DB05-3C24-9D3A-2DDB-C04083DE8730}"/>
                </a:ext>
              </a:extLst>
            </p:cNvPr>
            <p:cNvSpPr/>
            <p:nvPr/>
          </p:nvSpPr>
          <p:spPr>
            <a:xfrm>
              <a:off x="5280431" y="0"/>
              <a:ext cx="619265" cy="349768"/>
            </a:xfrm>
            <a:custGeom>
              <a:avLst/>
              <a:gdLst/>
              <a:ahLst/>
              <a:cxnLst/>
              <a:rect l="0" t="0" r="0" b="0"/>
              <a:pathLst>
                <a:path w="619265" h="349768">
                  <a:moveTo>
                    <a:pt x="0" y="0"/>
                  </a:moveTo>
                  <a:lnTo>
                    <a:pt x="619265" y="0"/>
                  </a:lnTo>
                  <a:cubicBezTo>
                    <a:pt x="385042" y="103130"/>
                    <a:pt x="175845" y="229773"/>
                    <a:pt x="14610" y="339616"/>
                  </a:cubicBezTo>
                  <a:lnTo>
                    <a:pt x="0" y="349768"/>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1" name="Shape 36">
              <a:extLst>
                <a:ext uri="{FF2B5EF4-FFF2-40B4-BE49-F238E27FC236}">
                  <a16:creationId xmlns:a16="http://schemas.microsoft.com/office/drawing/2014/main" id="{7C0145ED-5A92-6F1B-FC3D-0EFCC6F0000E}"/>
                </a:ext>
              </a:extLst>
            </p:cNvPr>
            <p:cNvSpPr/>
            <p:nvPr/>
          </p:nvSpPr>
          <p:spPr>
            <a:xfrm>
              <a:off x="5956986" y="5581166"/>
              <a:ext cx="253388" cy="871948"/>
            </a:xfrm>
            <a:custGeom>
              <a:avLst/>
              <a:gdLst/>
              <a:ahLst/>
              <a:cxnLst/>
              <a:rect l="0" t="0" r="0" b="0"/>
              <a:pathLst>
                <a:path w="253388" h="871948">
                  <a:moveTo>
                    <a:pt x="0" y="0"/>
                  </a:moveTo>
                  <a:lnTo>
                    <a:pt x="102768" y="67578"/>
                  </a:lnTo>
                  <a:lnTo>
                    <a:pt x="253388" y="151939"/>
                  </a:lnTo>
                  <a:lnTo>
                    <a:pt x="253388" y="871948"/>
                  </a:lnTo>
                  <a:lnTo>
                    <a:pt x="251194" y="871147"/>
                  </a:lnTo>
                  <a:cubicBezTo>
                    <a:pt x="202126" y="851870"/>
                    <a:pt x="153677" y="831480"/>
                    <a:pt x="105870" y="810010"/>
                  </a:cubicBezTo>
                  <a:lnTo>
                    <a:pt x="0" y="758968"/>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2" name="Shape 37">
              <a:extLst>
                <a:ext uri="{FF2B5EF4-FFF2-40B4-BE49-F238E27FC236}">
                  <a16:creationId xmlns:a16="http://schemas.microsoft.com/office/drawing/2014/main" id="{B0CACAEA-9CFF-2F5C-1E52-584EA70C1991}"/>
                </a:ext>
              </a:extLst>
            </p:cNvPr>
            <p:cNvSpPr/>
            <p:nvPr/>
          </p:nvSpPr>
          <p:spPr>
            <a:xfrm>
              <a:off x="5956986" y="3008008"/>
              <a:ext cx="253388" cy="592251"/>
            </a:xfrm>
            <a:custGeom>
              <a:avLst/>
              <a:gdLst/>
              <a:ahLst/>
              <a:cxnLst/>
              <a:rect l="0" t="0" r="0" b="0"/>
              <a:pathLst>
                <a:path w="253388" h="592251">
                  <a:moveTo>
                    <a:pt x="0" y="0"/>
                  </a:moveTo>
                  <a:lnTo>
                    <a:pt x="253388" y="4504"/>
                  </a:lnTo>
                  <a:lnTo>
                    <a:pt x="253388" y="592251"/>
                  </a:lnTo>
                  <a:lnTo>
                    <a:pt x="0" y="592251"/>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3" name="Shape 38">
              <a:extLst>
                <a:ext uri="{FF2B5EF4-FFF2-40B4-BE49-F238E27FC236}">
                  <a16:creationId xmlns:a16="http://schemas.microsoft.com/office/drawing/2014/main" id="{3C62D33E-6D73-94F1-BCAD-56DFF61EB711}"/>
                </a:ext>
              </a:extLst>
            </p:cNvPr>
            <p:cNvSpPr/>
            <p:nvPr/>
          </p:nvSpPr>
          <p:spPr>
            <a:xfrm>
              <a:off x="5956986" y="2383820"/>
              <a:ext cx="253388" cy="266959"/>
            </a:xfrm>
            <a:custGeom>
              <a:avLst/>
              <a:gdLst/>
              <a:ahLst/>
              <a:cxnLst/>
              <a:rect l="0" t="0" r="0" b="0"/>
              <a:pathLst>
                <a:path w="253388" h="266959">
                  <a:moveTo>
                    <a:pt x="0" y="0"/>
                  </a:moveTo>
                  <a:lnTo>
                    <a:pt x="29643" y="20026"/>
                  </a:lnTo>
                  <a:cubicBezTo>
                    <a:pt x="93734" y="59737"/>
                    <a:pt x="161958" y="94242"/>
                    <a:pt x="233710" y="123665"/>
                  </a:cubicBezTo>
                  <a:lnTo>
                    <a:pt x="253388" y="130867"/>
                  </a:lnTo>
                  <a:lnTo>
                    <a:pt x="253388" y="266959"/>
                  </a:lnTo>
                  <a:lnTo>
                    <a:pt x="160743" y="237075"/>
                  </a:lnTo>
                  <a:lnTo>
                    <a:pt x="0" y="196802"/>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4" name="Shape 39">
              <a:extLst>
                <a:ext uri="{FF2B5EF4-FFF2-40B4-BE49-F238E27FC236}">
                  <a16:creationId xmlns:a16="http://schemas.microsoft.com/office/drawing/2014/main" id="{B9DE09DA-D50D-6416-FB8F-B5C1838D1EC9}"/>
                </a:ext>
              </a:extLst>
            </p:cNvPr>
            <p:cNvSpPr/>
            <p:nvPr/>
          </p:nvSpPr>
          <p:spPr>
            <a:xfrm>
              <a:off x="5956986" y="1728025"/>
              <a:ext cx="253388" cy="332112"/>
            </a:xfrm>
            <a:custGeom>
              <a:avLst/>
              <a:gdLst/>
              <a:ahLst/>
              <a:cxnLst/>
              <a:rect l="0" t="0" r="0" b="0"/>
              <a:pathLst>
                <a:path w="253388" h="332112">
                  <a:moveTo>
                    <a:pt x="0" y="0"/>
                  </a:moveTo>
                  <a:lnTo>
                    <a:pt x="57468" y="37994"/>
                  </a:lnTo>
                  <a:cubicBezTo>
                    <a:pt x="119273" y="75282"/>
                    <a:pt x="183431" y="108760"/>
                    <a:pt x="249991" y="138430"/>
                  </a:cubicBezTo>
                  <a:lnTo>
                    <a:pt x="253388" y="139822"/>
                  </a:lnTo>
                  <a:lnTo>
                    <a:pt x="253388" y="332112"/>
                  </a:lnTo>
                  <a:lnTo>
                    <a:pt x="182210" y="294734"/>
                  </a:lnTo>
                  <a:cubicBezTo>
                    <a:pt x="133750" y="267169"/>
                    <a:pt x="86277" y="238063"/>
                    <a:pt x="39706" y="207543"/>
                  </a:cubicBezTo>
                  <a:lnTo>
                    <a:pt x="0" y="179832"/>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5" name="Shape 40">
              <a:extLst>
                <a:ext uri="{FF2B5EF4-FFF2-40B4-BE49-F238E27FC236}">
                  <a16:creationId xmlns:a16="http://schemas.microsoft.com/office/drawing/2014/main" id="{466B985B-B8EE-BE75-A6A4-26B8C0F22F56}"/>
                </a:ext>
              </a:extLst>
            </p:cNvPr>
            <p:cNvSpPr/>
            <p:nvPr/>
          </p:nvSpPr>
          <p:spPr>
            <a:xfrm>
              <a:off x="5956986" y="230034"/>
              <a:ext cx="253388" cy="1312624"/>
            </a:xfrm>
            <a:custGeom>
              <a:avLst/>
              <a:gdLst/>
              <a:ahLst/>
              <a:cxnLst/>
              <a:rect l="0" t="0" r="0" b="0"/>
              <a:pathLst>
                <a:path w="253388" h="1312624">
                  <a:moveTo>
                    <a:pt x="253388" y="0"/>
                  </a:moveTo>
                  <a:lnTo>
                    <a:pt x="253388" y="721284"/>
                  </a:lnTo>
                  <a:lnTo>
                    <a:pt x="173603" y="762352"/>
                  </a:lnTo>
                  <a:cubicBezTo>
                    <a:pt x="112131" y="796713"/>
                    <a:pt x="54286" y="834664"/>
                    <a:pt x="3657" y="874447"/>
                  </a:cubicBezTo>
                  <a:lnTo>
                    <a:pt x="83223" y="1011899"/>
                  </a:lnTo>
                  <a:cubicBezTo>
                    <a:pt x="115703" y="1060805"/>
                    <a:pt x="161430" y="1092341"/>
                    <a:pt x="213921" y="1113808"/>
                  </a:cubicBezTo>
                  <a:lnTo>
                    <a:pt x="253388" y="1127116"/>
                  </a:lnTo>
                  <a:lnTo>
                    <a:pt x="253388" y="1312624"/>
                  </a:lnTo>
                  <a:lnTo>
                    <a:pt x="179656" y="1257599"/>
                  </a:lnTo>
                  <a:cubicBezTo>
                    <a:pt x="129126" y="1213712"/>
                    <a:pt x="83004" y="1163256"/>
                    <a:pt x="35113" y="1116606"/>
                  </a:cubicBezTo>
                  <a:lnTo>
                    <a:pt x="0" y="1084619"/>
                  </a:lnTo>
                  <a:lnTo>
                    <a:pt x="0" y="115141"/>
                  </a:lnTo>
                  <a:lnTo>
                    <a:pt x="90093" y="69721"/>
                  </a:lnTo>
                  <a:cubicBezTo>
                    <a:pt x="140165" y="46587"/>
                    <a:pt x="190959" y="24686"/>
                    <a:pt x="242453" y="4054"/>
                  </a:cubicBezTo>
                  <a:lnTo>
                    <a:pt x="253388"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6" name="Shape 41">
              <a:extLst>
                <a:ext uri="{FF2B5EF4-FFF2-40B4-BE49-F238E27FC236}">
                  <a16:creationId xmlns:a16="http://schemas.microsoft.com/office/drawing/2014/main" id="{D2456EB2-FC1E-FEEE-0BCE-D70F1936042E}"/>
                </a:ext>
              </a:extLst>
            </p:cNvPr>
            <p:cNvSpPr/>
            <p:nvPr/>
          </p:nvSpPr>
          <p:spPr>
            <a:xfrm>
              <a:off x="6210374" y="5379935"/>
              <a:ext cx="510097" cy="1224968"/>
            </a:xfrm>
            <a:custGeom>
              <a:avLst/>
              <a:gdLst/>
              <a:ahLst/>
              <a:cxnLst/>
              <a:rect l="0" t="0" r="0" b="0"/>
              <a:pathLst>
                <a:path w="510097" h="1224968">
                  <a:moveTo>
                    <a:pt x="510097" y="0"/>
                  </a:moveTo>
                  <a:lnTo>
                    <a:pt x="510097" y="1224968"/>
                  </a:lnTo>
                  <a:lnTo>
                    <a:pt x="376989" y="1195544"/>
                  </a:lnTo>
                  <a:cubicBezTo>
                    <a:pt x="298999" y="1175300"/>
                    <a:pt x="222252" y="1152358"/>
                    <a:pt x="146836" y="1126834"/>
                  </a:cubicBezTo>
                  <a:lnTo>
                    <a:pt x="0" y="1073179"/>
                  </a:lnTo>
                  <a:lnTo>
                    <a:pt x="0" y="353169"/>
                  </a:lnTo>
                  <a:lnTo>
                    <a:pt x="20657" y="364739"/>
                  </a:lnTo>
                  <a:cubicBezTo>
                    <a:pt x="78887" y="394673"/>
                    <a:pt x="138213" y="422531"/>
                    <a:pt x="198517" y="448221"/>
                  </a:cubicBezTo>
                  <a:cubicBezTo>
                    <a:pt x="293957" y="343413"/>
                    <a:pt x="376389" y="230647"/>
                    <a:pt x="447918" y="111225"/>
                  </a:cubicBezTo>
                  <a:lnTo>
                    <a:pt x="510097"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7" name="Shape 42">
              <a:extLst>
                <a:ext uri="{FF2B5EF4-FFF2-40B4-BE49-F238E27FC236}">
                  <a16:creationId xmlns:a16="http://schemas.microsoft.com/office/drawing/2014/main" id="{C3C011A6-13D6-CC27-CF43-9EEDE056499A}"/>
                </a:ext>
              </a:extLst>
            </p:cNvPr>
            <p:cNvSpPr/>
            <p:nvPr/>
          </p:nvSpPr>
          <p:spPr>
            <a:xfrm>
              <a:off x="6210374" y="3012512"/>
              <a:ext cx="510097" cy="587748"/>
            </a:xfrm>
            <a:custGeom>
              <a:avLst/>
              <a:gdLst/>
              <a:ahLst/>
              <a:cxnLst/>
              <a:rect l="0" t="0" r="0" b="0"/>
              <a:pathLst>
                <a:path w="510097" h="587748">
                  <a:moveTo>
                    <a:pt x="0" y="0"/>
                  </a:moveTo>
                  <a:lnTo>
                    <a:pt x="176206" y="3132"/>
                  </a:lnTo>
                  <a:cubicBezTo>
                    <a:pt x="265449" y="4882"/>
                    <a:pt x="354266" y="6773"/>
                    <a:pt x="442474" y="8906"/>
                  </a:cubicBezTo>
                  <a:lnTo>
                    <a:pt x="510097" y="10764"/>
                  </a:lnTo>
                  <a:lnTo>
                    <a:pt x="510097" y="587748"/>
                  </a:lnTo>
                  <a:lnTo>
                    <a:pt x="0" y="587748"/>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8" name="Shape 43">
              <a:extLst>
                <a:ext uri="{FF2B5EF4-FFF2-40B4-BE49-F238E27FC236}">
                  <a16:creationId xmlns:a16="http://schemas.microsoft.com/office/drawing/2014/main" id="{703105DD-E906-DA23-46DD-1B256B63343C}"/>
                </a:ext>
              </a:extLst>
            </p:cNvPr>
            <p:cNvSpPr/>
            <p:nvPr/>
          </p:nvSpPr>
          <p:spPr>
            <a:xfrm>
              <a:off x="6210374" y="2514687"/>
              <a:ext cx="510097" cy="356403"/>
            </a:xfrm>
            <a:custGeom>
              <a:avLst/>
              <a:gdLst/>
              <a:ahLst/>
              <a:cxnLst/>
              <a:rect l="0" t="0" r="0" b="0"/>
              <a:pathLst>
                <a:path w="510097" h="356403">
                  <a:moveTo>
                    <a:pt x="0" y="0"/>
                  </a:moveTo>
                  <a:lnTo>
                    <a:pt x="90522" y="33132"/>
                  </a:lnTo>
                  <a:cubicBezTo>
                    <a:pt x="184435" y="63593"/>
                    <a:pt x="283390" y="86203"/>
                    <a:pt x="386210" y="101198"/>
                  </a:cubicBezTo>
                  <a:lnTo>
                    <a:pt x="510097" y="114465"/>
                  </a:lnTo>
                  <a:lnTo>
                    <a:pt x="510097" y="356403"/>
                  </a:lnTo>
                  <a:lnTo>
                    <a:pt x="448952" y="322849"/>
                  </a:lnTo>
                  <a:cubicBezTo>
                    <a:pt x="334654" y="263354"/>
                    <a:pt x="211813" y="209035"/>
                    <a:pt x="82807" y="162803"/>
                  </a:cubicBezTo>
                  <a:lnTo>
                    <a:pt x="0" y="136092"/>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49" name="Shape 44">
              <a:extLst>
                <a:ext uri="{FF2B5EF4-FFF2-40B4-BE49-F238E27FC236}">
                  <a16:creationId xmlns:a16="http://schemas.microsoft.com/office/drawing/2014/main" id="{E3EFF7D6-449D-E80A-7A9D-2D94E5EE59B5}"/>
                </a:ext>
              </a:extLst>
            </p:cNvPr>
            <p:cNvSpPr/>
            <p:nvPr/>
          </p:nvSpPr>
          <p:spPr>
            <a:xfrm>
              <a:off x="6210374" y="1867847"/>
              <a:ext cx="510097" cy="434833"/>
            </a:xfrm>
            <a:custGeom>
              <a:avLst/>
              <a:gdLst/>
              <a:ahLst/>
              <a:cxnLst/>
              <a:rect l="0" t="0" r="0" b="0"/>
              <a:pathLst>
                <a:path w="510097" h="434833">
                  <a:moveTo>
                    <a:pt x="0" y="0"/>
                  </a:moveTo>
                  <a:lnTo>
                    <a:pt x="98248" y="40258"/>
                  </a:lnTo>
                  <a:cubicBezTo>
                    <a:pt x="184463" y="72587"/>
                    <a:pt x="274465" y="98967"/>
                    <a:pt x="368345" y="119404"/>
                  </a:cubicBezTo>
                  <a:lnTo>
                    <a:pt x="510097" y="145238"/>
                  </a:lnTo>
                  <a:lnTo>
                    <a:pt x="510097" y="434833"/>
                  </a:lnTo>
                  <a:lnTo>
                    <a:pt x="503725" y="430285"/>
                  </a:lnTo>
                  <a:cubicBezTo>
                    <a:pt x="466197" y="404957"/>
                    <a:pt x="428218" y="381438"/>
                    <a:pt x="393855" y="357917"/>
                  </a:cubicBezTo>
                  <a:cubicBezTo>
                    <a:pt x="283587" y="323589"/>
                    <a:pt x="178274" y="281560"/>
                    <a:pt x="77243" y="232853"/>
                  </a:cubicBezTo>
                  <a:lnTo>
                    <a:pt x="0" y="192290"/>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0" name="Shape 45">
              <a:extLst>
                <a:ext uri="{FF2B5EF4-FFF2-40B4-BE49-F238E27FC236}">
                  <a16:creationId xmlns:a16="http://schemas.microsoft.com/office/drawing/2014/main" id="{9E2698AE-944B-1DD7-77CF-AE8EBFB39A2D}"/>
                </a:ext>
              </a:extLst>
            </p:cNvPr>
            <p:cNvSpPr/>
            <p:nvPr/>
          </p:nvSpPr>
          <p:spPr>
            <a:xfrm>
              <a:off x="6210374" y="75059"/>
              <a:ext cx="510097" cy="1739920"/>
            </a:xfrm>
            <a:custGeom>
              <a:avLst/>
              <a:gdLst/>
              <a:ahLst/>
              <a:cxnLst/>
              <a:rect l="0" t="0" r="0" b="0"/>
              <a:pathLst>
                <a:path w="510097" h="1739920">
                  <a:moveTo>
                    <a:pt x="510097" y="0"/>
                  </a:moveTo>
                  <a:lnTo>
                    <a:pt x="510097" y="884727"/>
                  </a:lnTo>
                  <a:lnTo>
                    <a:pt x="504338" y="873627"/>
                  </a:lnTo>
                  <a:cubicBezTo>
                    <a:pt x="476436" y="819260"/>
                    <a:pt x="450224" y="763649"/>
                    <a:pt x="430329" y="703971"/>
                  </a:cubicBezTo>
                  <a:cubicBezTo>
                    <a:pt x="408498" y="725803"/>
                    <a:pt x="364975" y="711020"/>
                    <a:pt x="343296" y="732839"/>
                  </a:cubicBezTo>
                  <a:cubicBezTo>
                    <a:pt x="343296" y="960772"/>
                    <a:pt x="363656" y="1172389"/>
                    <a:pt x="474536" y="1325030"/>
                  </a:cubicBezTo>
                  <a:lnTo>
                    <a:pt x="510097" y="1365029"/>
                  </a:lnTo>
                  <a:lnTo>
                    <a:pt x="510097" y="1739920"/>
                  </a:lnTo>
                  <a:lnTo>
                    <a:pt x="503429" y="1732646"/>
                  </a:lnTo>
                  <a:cubicBezTo>
                    <a:pt x="393470" y="1626121"/>
                    <a:pt x="251032" y="1550335"/>
                    <a:pt x="97259" y="1514155"/>
                  </a:cubicBezTo>
                  <a:cubicBezTo>
                    <a:pt x="64497" y="1503968"/>
                    <a:pt x="34382" y="1489544"/>
                    <a:pt x="6141" y="1472182"/>
                  </a:cubicBezTo>
                  <a:lnTo>
                    <a:pt x="0" y="1467599"/>
                  </a:lnTo>
                  <a:lnTo>
                    <a:pt x="0" y="1282091"/>
                  </a:lnTo>
                  <a:lnTo>
                    <a:pt x="15041" y="1287163"/>
                  </a:lnTo>
                  <a:cubicBezTo>
                    <a:pt x="90084" y="1307917"/>
                    <a:pt x="173313" y="1315095"/>
                    <a:pt x="249367" y="1326005"/>
                  </a:cubicBezTo>
                  <a:cubicBezTo>
                    <a:pt x="249367" y="1123643"/>
                    <a:pt x="263730" y="920989"/>
                    <a:pt x="111915" y="826768"/>
                  </a:cubicBezTo>
                  <a:cubicBezTo>
                    <a:pt x="79349" y="839481"/>
                    <a:pt x="46792" y="853530"/>
                    <a:pt x="14692" y="868696"/>
                  </a:cubicBezTo>
                  <a:lnTo>
                    <a:pt x="0" y="876259"/>
                  </a:lnTo>
                  <a:lnTo>
                    <a:pt x="0" y="154975"/>
                  </a:lnTo>
                  <a:lnTo>
                    <a:pt x="145631" y="100980"/>
                  </a:lnTo>
                  <a:cubicBezTo>
                    <a:pt x="224944" y="73898"/>
                    <a:pt x="305787" y="49759"/>
                    <a:pt x="388091" y="28689"/>
                  </a:cubicBezTo>
                  <a:lnTo>
                    <a:pt x="510097"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1" name="Shape 46">
              <a:extLst>
                <a:ext uri="{FF2B5EF4-FFF2-40B4-BE49-F238E27FC236}">
                  <a16:creationId xmlns:a16="http://schemas.microsoft.com/office/drawing/2014/main" id="{1D7E2E20-7193-679F-CFDE-6367994AA022}"/>
                </a:ext>
              </a:extLst>
            </p:cNvPr>
            <p:cNvSpPr/>
            <p:nvPr/>
          </p:nvSpPr>
          <p:spPr>
            <a:xfrm>
              <a:off x="6720471" y="4852020"/>
              <a:ext cx="212013" cy="1791655"/>
            </a:xfrm>
            <a:custGeom>
              <a:avLst/>
              <a:gdLst/>
              <a:ahLst/>
              <a:cxnLst/>
              <a:rect l="0" t="0" r="0" b="0"/>
              <a:pathLst>
                <a:path w="212013" h="1791655">
                  <a:moveTo>
                    <a:pt x="212013" y="0"/>
                  </a:moveTo>
                  <a:lnTo>
                    <a:pt x="212013" y="1791655"/>
                  </a:lnTo>
                  <a:lnTo>
                    <a:pt x="104507" y="1775985"/>
                  </a:lnTo>
                  <a:lnTo>
                    <a:pt x="0" y="1752884"/>
                  </a:lnTo>
                  <a:lnTo>
                    <a:pt x="0" y="527916"/>
                  </a:lnTo>
                  <a:lnTo>
                    <a:pt x="5796" y="517548"/>
                  </a:lnTo>
                  <a:cubicBezTo>
                    <a:pt x="70292" y="393834"/>
                    <a:pt x="124589" y="263899"/>
                    <a:pt x="170793" y="129045"/>
                  </a:cubicBezTo>
                  <a:lnTo>
                    <a:pt x="212013"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2" name="Shape 47">
              <a:extLst>
                <a:ext uri="{FF2B5EF4-FFF2-40B4-BE49-F238E27FC236}">
                  <a16:creationId xmlns:a16="http://schemas.microsoft.com/office/drawing/2014/main" id="{17F13D89-E7B2-ACCE-76A2-4795396F4448}"/>
                </a:ext>
              </a:extLst>
            </p:cNvPr>
            <p:cNvSpPr/>
            <p:nvPr/>
          </p:nvSpPr>
          <p:spPr>
            <a:xfrm>
              <a:off x="6720471" y="37436"/>
              <a:ext cx="213833" cy="3562823"/>
            </a:xfrm>
            <a:custGeom>
              <a:avLst/>
              <a:gdLst/>
              <a:ahLst/>
              <a:cxnLst/>
              <a:rect l="0" t="0" r="0" b="0"/>
              <a:pathLst>
                <a:path w="213833" h="3562823">
                  <a:moveTo>
                    <a:pt x="212013" y="0"/>
                  </a:moveTo>
                  <a:lnTo>
                    <a:pt x="212013" y="668970"/>
                  </a:lnTo>
                  <a:lnTo>
                    <a:pt x="203926" y="670127"/>
                  </a:lnTo>
                  <a:cubicBezTo>
                    <a:pt x="169566" y="676427"/>
                    <a:pt x="137034" y="683644"/>
                    <a:pt x="108091" y="690896"/>
                  </a:cubicBezTo>
                  <a:cubicBezTo>
                    <a:pt x="86412" y="755958"/>
                    <a:pt x="108091" y="813845"/>
                    <a:pt x="122455" y="871871"/>
                  </a:cubicBezTo>
                  <a:cubicBezTo>
                    <a:pt x="138828" y="915057"/>
                    <a:pt x="163282" y="913738"/>
                    <a:pt x="198841" y="910379"/>
                  </a:cubicBezTo>
                  <a:lnTo>
                    <a:pt x="212013" y="909555"/>
                  </a:lnTo>
                  <a:lnTo>
                    <a:pt x="212013" y="3562823"/>
                  </a:lnTo>
                  <a:lnTo>
                    <a:pt x="0" y="3562823"/>
                  </a:lnTo>
                  <a:lnTo>
                    <a:pt x="0" y="2985839"/>
                  </a:lnTo>
                  <a:lnTo>
                    <a:pt x="194984" y="2991197"/>
                  </a:lnTo>
                  <a:cubicBezTo>
                    <a:pt x="151614" y="2940777"/>
                    <a:pt x="100776" y="2897254"/>
                    <a:pt x="50217" y="2861212"/>
                  </a:cubicBezTo>
                  <a:lnTo>
                    <a:pt x="0" y="2833654"/>
                  </a:lnTo>
                  <a:lnTo>
                    <a:pt x="0" y="2591715"/>
                  </a:lnTo>
                  <a:lnTo>
                    <a:pt x="33093" y="2595259"/>
                  </a:lnTo>
                  <a:cubicBezTo>
                    <a:pt x="86287" y="2598979"/>
                    <a:pt x="140300" y="2600824"/>
                    <a:pt x="194984" y="2600824"/>
                  </a:cubicBezTo>
                  <a:lnTo>
                    <a:pt x="209348" y="2586307"/>
                  </a:lnTo>
                  <a:cubicBezTo>
                    <a:pt x="213833" y="2455164"/>
                    <a:pt x="139220" y="2369240"/>
                    <a:pt x="49072" y="2300269"/>
                  </a:cubicBezTo>
                  <a:lnTo>
                    <a:pt x="0" y="2265243"/>
                  </a:lnTo>
                  <a:lnTo>
                    <a:pt x="0" y="1975648"/>
                  </a:lnTo>
                  <a:lnTo>
                    <a:pt x="1989" y="1976011"/>
                  </a:lnTo>
                  <a:cubicBezTo>
                    <a:pt x="50879" y="1983257"/>
                    <a:pt x="100750" y="1989018"/>
                    <a:pt x="151614" y="1993294"/>
                  </a:cubicBezTo>
                  <a:cubicBezTo>
                    <a:pt x="126264" y="1937207"/>
                    <a:pt x="93690" y="1885187"/>
                    <a:pt x="55241" y="1837801"/>
                  </a:cubicBezTo>
                  <a:lnTo>
                    <a:pt x="0" y="1777543"/>
                  </a:lnTo>
                  <a:lnTo>
                    <a:pt x="0" y="1402652"/>
                  </a:lnTo>
                  <a:lnTo>
                    <a:pt x="27747" y="1433862"/>
                  </a:lnTo>
                  <a:cubicBezTo>
                    <a:pt x="51581" y="1455828"/>
                    <a:pt x="78254" y="1475959"/>
                    <a:pt x="108091" y="1494057"/>
                  </a:cubicBezTo>
                  <a:lnTo>
                    <a:pt x="165977" y="1443206"/>
                  </a:lnTo>
                  <a:cubicBezTo>
                    <a:pt x="173229" y="1298578"/>
                    <a:pt x="131687" y="1182853"/>
                    <a:pt x="78386" y="1073445"/>
                  </a:cubicBezTo>
                  <a:lnTo>
                    <a:pt x="0" y="922350"/>
                  </a:lnTo>
                  <a:lnTo>
                    <a:pt x="0" y="37623"/>
                  </a:lnTo>
                  <a:lnTo>
                    <a:pt x="2537" y="37026"/>
                  </a:lnTo>
                  <a:cubicBezTo>
                    <a:pt x="54880" y="25797"/>
                    <a:pt x="107779" y="15792"/>
                    <a:pt x="161217" y="7043"/>
                  </a:cubicBezTo>
                  <a:lnTo>
                    <a:pt x="212013"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3" name="Shape 48">
              <a:extLst>
                <a:ext uri="{FF2B5EF4-FFF2-40B4-BE49-F238E27FC236}">
                  <a16:creationId xmlns:a16="http://schemas.microsoft.com/office/drawing/2014/main" id="{ADCD2920-CC0C-7072-7F41-0522A35BC1D8}"/>
                </a:ext>
              </a:extLst>
            </p:cNvPr>
            <p:cNvSpPr/>
            <p:nvPr/>
          </p:nvSpPr>
          <p:spPr>
            <a:xfrm>
              <a:off x="6932483" y="7267"/>
              <a:ext cx="277056" cy="6666467"/>
            </a:xfrm>
            <a:custGeom>
              <a:avLst/>
              <a:gdLst/>
              <a:ahLst/>
              <a:cxnLst/>
              <a:rect l="0" t="0" r="0" b="0"/>
              <a:pathLst>
                <a:path w="277056" h="6666467">
                  <a:moveTo>
                    <a:pt x="277056" y="0"/>
                  </a:moveTo>
                  <a:lnTo>
                    <a:pt x="277056" y="656143"/>
                  </a:lnTo>
                  <a:lnTo>
                    <a:pt x="250548" y="656143"/>
                  </a:lnTo>
                  <a:cubicBezTo>
                    <a:pt x="156479" y="938083"/>
                    <a:pt x="62257" y="1234666"/>
                    <a:pt x="113095" y="1574632"/>
                  </a:cubicBezTo>
                  <a:cubicBezTo>
                    <a:pt x="149275" y="1737462"/>
                    <a:pt x="185394" y="1905853"/>
                    <a:pt x="262203" y="2041086"/>
                  </a:cubicBezTo>
                  <a:lnTo>
                    <a:pt x="277056" y="2063340"/>
                  </a:lnTo>
                  <a:lnTo>
                    <a:pt x="277056" y="5795788"/>
                  </a:lnTo>
                  <a:lnTo>
                    <a:pt x="263393" y="5812374"/>
                  </a:lnTo>
                  <a:cubicBezTo>
                    <a:pt x="219848" y="5870155"/>
                    <a:pt x="183568" y="5933905"/>
                    <a:pt x="156479" y="6001713"/>
                  </a:cubicBezTo>
                  <a:lnTo>
                    <a:pt x="277056" y="6019701"/>
                  </a:lnTo>
                  <a:lnTo>
                    <a:pt x="277056" y="6666467"/>
                  </a:lnTo>
                  <a:lnTo>
                    <a:pt x="137044" y="6656383"/>
                  </a:lnTo>
                  <a:lnTo>
                    <a:pt x="0" y="6636408"/>
                  </a:lnTo>
                  <a:lnTo>
                    <a:pt x="0" y="4844753"/>
                  </a:lnTo>
                  <a:lnTo>
                    <a:pt x="2364" y="4837351"/>
                  </a:lnTo>
                  <a:cubicBezTo>
                    <a:pt x="113819" y="4463209"/>
                    <a:pt x="170551" y="4056174"/>
                    <a:pt x="214506" y="3643551"/>
                  </a:cubicBezTo>
                  <a:lnTo>
                    <a:pt x="192661" y="3592992"/>
                  </a:lnTo>
                  <a:lnTo>
                    <a:pt x="0" y="3592992"/>
                  </a:lnTo>
                  <a:lnTo>
                    <a:pt x="0" y="939724"/>
                  </a:lnTo>
                  <a:lnTo>
                    <a:pt x="26202" y="938083"/>
                  </a:lnTo>
                  <a:cubicBezTo>
                    <a:pt x="84089" y="894560"/>
                    <a:pt x="98732" y="814994"/>
                    <a:pt x="113095" y="735721"/>
                  </a:cubicBezTo>
                  <a:lnTo>
                    <a:pt x="98732" y="685023"/>
                  </a:lnTo>
                  <a:lnTo>
                    <a:pt x="0" y="699140"/>
                  </a:lnTo>
                  <a:lnTo>
                    <a:pt x="0" y="30169"/>
                  </a:lnTo>
                  <a:lnTo>
                    <a:pt x="111126" y="14763"/>
                  </a:lnTo>
                  <a:cubicBezTo>
                    <a:pt x="165629" y="8556"/>
                    <a:pt x="220654" y="3637"/>
                    <a:pt x="276185" y="35"/>
                  </a:cubicBezTo>
                  <a:lnTo>
                    <a:pt x="277056"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4" name="Shape 49">
              <a:extLst>
                <a:ext uri="{FF2B5EF4-FFF2-40B4-BE49-F238E27FC236}">
                  <a16:creationId xmlns:a16="http://schemas.microsoft.com/office/drawing/2014/main" id="{F7C81665-54D2-6D1E-DBDC-9285B05BB2DD}"/>
                </a:ext>
              </a:extLst>
            </p:cNvPr>
            <p:cNvSpPr/>
            <p:nvPr/>
          </p:nvSpPr>
          <p:spPr>
            <a:xfrm>
              <a:off x="7209539" y="6026968"/>
              <a:ext cx="259166" cy="654756"/>
            </a:xfrm>
            <a:custGeom>
              <a:avLst/>
              <a:gdLst/>
              <a:ahLst/>
              <a:cxnLst/>
              <a:rect l="0" t="0" r="0" b="0"/>
              <a:pathLst>
                <a:path w="259166" h="654756">
                  <a:moveTo>
                    <a:pt x="0" y="0"/>
                  </a:moveTo>
                  <a:lnTo>
                    <a:pt x="17757" y="2649"/>
                  </a:lnTo>
                  <a:cubicBezTo>
                    <a:pt x="65008" y="7076"/>
                    <a:pt x="113207" y="9226"/>
                    <a:pt x="161782" y="9624"/>
                  </a:cubicBezTo>
                  <a:lnTo>
                    <a:pt x="259166" y="8244"/>
                  </a:lnTo>
                  <a:lnTo>
                    <a:pt x="259166" y="653266"/>
                  </a:lnTo>
                  <a:lnTo>
                    <a:pt x="110944" y="654756"/>
                  </a:lnTo>
                  <a:lnTo>
                    <a:pt x="0" y="646766"/>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5" name="Shape 50">
              <a:extLst>
                <a:ext uri="{FF2B5EF4-FFF2-40B4-BE49-F238E27FC236}">
                  <a16:creationId xmlns:a16="http://schemas.microsoft.com/office/drawing/2014/main" id="{B32C9213-6BE8-8F6C-FFE4-BB658F81D9C7}"/>
                </a:ext>
              </a:extLst>
            </p:cNvPr>
            <p:cNvSpPr/>
            <p:nvPr/>
          </p:nvSpPr>
          <p:spPr>
            <a:xfrm>
              <a:off x="7209539" y="485"/>
              <a:ext cx="259166" cy="5802570"/>
            </a:xfrm>
            <a:custGeom>
              <a:avLst/>
              <a:gdLst/>
              <a:ahLst/>
              <a:cxnLst/>
              <a:rect l="0" t="0" r="0" b="0"/>
              <a:pathLst>
                <a:path w="259166" h="5802570">
                  <a:moveTo>
                    <a:pt x="167225" y="0"/>
                  </a:moveTo>
                  <a:lnTo>
                    <a:pt x="259166" y="341"/>
                  </a:lnTo>
                  <a:lnTo>
                    <a:pt x="259166" y="662925"/>
                  </a:lnTo>
                  <a:lnTo>
                    <a:pt x="197685" y="662925"/>
                  </a:lnTo>
                  <a:cubicBezTo>
                    <a:pt x="89253" y="829244"/>
                    <a:pt x="161503" y="1060486"/>
                    <a:pt x="234032" y="1212581"/>
                  </a:cubicBezTo>
                  <a:cubicBezTo>
                    <a:pt x="243044" y="1194485"/>
                    <a:pt x="251271" y="1175377"/>
                    <a:pt x="258783" y="1155411"/>
                  </a:cubicBezTo>
                  <a:lnTo>
                    <a:pt x="259166" y="1154244"/>
                  </a:lnTo>
                  <a:lnTo>
                    <a:pt x="259166" y="5590462"/>
                  </a:lnTo>
                  <a:lnTo>
                    <a:pt x="255712" y="5588824"/>
                  </a:lnTo>
                  <a:cubicBezTo>
                    <a:pt x="172483" y="5632270"/>
                    <a:pt x="96469" y="5691983"/>
                    <a:pt x="32234" y="5763436"/>
                  </a:cubicBezTo>
                  <a:lnTo>
                    <a:pt x="0" y="5802570"/>
                  </a:lnTo>
                  <a:lnTo>
                    <a:pt x="0" y="2070122"/>
                  </a:lnTo>
                  <a:lnTo>
                    <a:pt x="36440" y="2124718"/>
                  </a:lnTo>
                  <a:cubicBezTo>
                    <a:pt x="74325" y="2172886"/>
                    <a:pt x="120024" y="2214510"/>
                    <a:pt x="176146" y="2247111"/>
                  </a:cubicBezTo>
                  <a:lnTo>
                    <a:pt x="176146" y="1834627"/>
                  </a:lnTo>
                  <a:cubicBezTo>
                    <a:pt x="197685" y="1509164"/>
                    <a:pt x="45742" y="1292147"/>
                    <a:pt x="24050" y="995564"/>
                  </a:cubicBezTo>
                  <a:cubicBezTo>
                    <a:pt x="9687" y="872627"/>
                    <a:pt x="38694" y="771231"/>
                    <a:pt x="45742" y="662925"/>
                  </a:cubicBezTo>
                  <a:lnTo>
                    <a:pt x="0" y="662925"/>
                  </a:lnTo>
                  <a:lnTo>
                    <a:pt x="0" y="6782"/>
                  </a:lnTo>
                  <a:lnTo>
                    <a:pt x="167225"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6" name="Shape 51">
              <a:extLst>
                <a:ext uri="{FF2B5EF4-FFF2-40B4-BE49-F238E27FC236}">
                  <a16:creationId xmlns:a16="http://schemas.microsoft.com/office/drawing/2014/main" id="{104A909B-F465-4390-3345-5C250BB594C2}"/>
                </a:ext>
              </a:extLst>
            </p:cNvPr>
            <p:cNvSpPr/>
            <p:nvPr/>
          </p:nvSpPr>
          <p:spPr>
            <a:xfrm>
              <a:off x="7468705" y="826"/>
              <a:ext cx="413593" cy="6679408"/>
            </a:xfrm>
            <a:custGeom>
              <a:avLst/>
              <a:gdLst/>
              <a:ahLst/>
              <a:cxnLst/>
              <a:rect l="0" t="0" r="0" b="0"/>
              <a:pathLst>
                <a:path w="413593" h="6679408">
                  <a:moveTo>
                    <a:pt x="0" y="0"/>
                  </a:moveTo>
                  <a:lnTo>
                    <a:pt x="52015" y="193"/>
                  </a:lnTo>
                  <a:cubicBezTo>
                    <a:pt x="148665" y="2492"/>
                    <a:pt x="246666" y="8701"/>
                    <a:pt x="345933" y="18969"/>
                  </a:cubicBezTo>
                  <a:lnTo>
                    <a:pt x="413593" y="27307"/>
                  </a:lnTo>
                  <a:lnTo>
                    <a:pt x="413593" y="694467"/>
                  </a:lnTo>
                  <a:lnTo>
                    <a:pt x="338268" y="681388"/>
                  </a:lnTo>
                  <a:cubicBezTo>
                    <a:pt x="303905" y="676881"/>
                    <a:pt x="267710" y="673290"/>
                    <a:pt x="227927" y="669632"/>
                  </a:cubicBezTo>
                  <a:cubicBezTo>
                    <a:pt x="206235" y="807072"/>
                    <a:pt x="184417" y="966063"/>
                    <a:pt x="184417" y="1103655"/>
                  </a:cubicBezTo>
                  <a:cubicBezTo>
                    <a:pt x="249577" y="1000461"/>
                    <a:pt x="314666" y="905675"/>
                    <a:pt x="376705" y="803653"/>
                  </a:cubicBezTo>
                  <a:lnTo>
                    <a:pt x="413593" y="740056"/>
                  </a:lnTo>
                  <a:lnTo>
                    <a:pt x="413593" y="1074101"/>
                  </a:lnTo>
                  <a:lnTo>
                    <a:pt x="112306" y="1602752"/>
                  </a:lnTo>
                  <a:lnTo>
                    <a:pt x="97803" y="2159876"/>
                  </a:lnTo>
                  <a:cubicBezTo>
                    <a:pt x="133859" y="2145512"/>
                    <a:pt x="170053" y="2130869"/>
                    <a:pt x="198920" y="2116366"/>
                  </a:cubicBezTo>
                  <a:cubicBezTo>
                    <a:pt x="293129" y="2044255"/>
                    <a:pt x="235103" y="1870620"/>
                    <a:pt x="271297" y="1769224"/>
                  </a:cubicBezTo>
                  <a:cubicBezTo>
                    <a:pt x="296650" y="1680606"/>
                    <a:pt x="340072" y="1602851"/>
                    <a:pt x="390377" y="1529166"/>
                  </a:cubicBezTo>
                  <a:lnTo>
                    <a:pt x="413593" y="1497422"/>
                  </a:lnTo>
                  <a:lnTo>
                    <a:pt x="413593" y="3599433"/>
                  </a:lnTo>
                  <a:lnTo>
                    <a:pt x="293129" y="3599433"/>
                  </a:lnTo>
                  <a:lnTo>
                    <a:pt x="343548" y="4055008"/>
                  </a:lnTo>
                  <a:cubicBezTo>
                    <a:pt x="355467" y="4122546"/>
                    <a:pt x="367602" y="4189861"/>
                    <a:pt x="380257" y="4256771"/>
                  </a:cubicBezTo>
                  <a:lnTo>
                    <a:pt x="413593" y="4423583"/>
                  </a:lnTo>
                  <a:lnTo>
                    <a:pt x="413593" y="6651056"/>
                  </a:lnTo>
                  <a:lnTo>
                    <a:pt x="293364" y="6665617"/>
                  </a:lnTo>
                  <a:cubicBezTo>
                    <a:pt x="234074" y="6671289"/>
                    <a:pt x="174157" y="6675518"/>
                    <a:pt x="113633" y="6678266"/>
                  </a:cubicBezTo>
                  <a:lnTo>
                    <a:pt x="0" y="6679408"/>
                  </a:lnTo>
                  <a:lnTo>
                    <a:pt x="0" y="6034385"/>
                  </a:lnTo>
                  <a:lnTo>
                    <a:pt x="100" y="6034384"/>
                  </a:lnTo>
                  <a:cubicBezTo>
                    <a:pt x="130296" y="6029842"/>
                    <a:pt x="260459" y="6015335"/>
                    <a:pt x="379743" y="6000825"/>
                  </a:cubicBezTo>
                  <a:cubicBezTo>
                    <a:pt x="322935" y="5842740"/>
                    <a:pt x="210384" y="5701134"/>
                    <a:pt x="62185" y="5619614"/>
                  </a:cubicBezTo>
                  <a:lnTo>
                    <a:pt x="0" y="5590120"/>
                  </a:lnTo>
                  <a:lnTo>
                    <a:pt x="0" y="1153902"/>
                  </a:lnTo>
                  <a:lnTo>
                    <a:pt x="20074" y="1092752"/>
                  </a:lnTo>
                  <a:cubicBezTo>
                    <a:pt x="56973" y="963586"/>
                    <a:pt x="70625" y="809088"/>
                    <a:pt x="76112" y="662584"/>
                  </a:cubicBezTo>
                  <a:lnTo>
                    <a:pt x="0" y="662584"/>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7" name="Shape 52">
              <a:extLst>
                <a:ext uri="{FF2B5EF4-FFF2-40B4-BE49-F238E27FC236}">
                  <a16:creationId xmlns:a16="http://schemas.microsoft.com/office/drawing/2014/main" id="{2992F750-B007-A8B6-355D-8D2B9084C540}"/>
                </a:ext>
              </a:extLst>
            </p:cNvPr>
            <p:cNvSpPr/>
            <p:nvPr/>
          </p:nvSpPr>
          <p:spPr>
            <a:xfrm>
              <a:off x="7882298" y="4424409"/>
              <a:ext cx="432786" cy="2227473"/>
            </a:xfrm>
            <a:custGeom>
              <a:avLst/>
              <a:gdLst/>
              <a:ahLst/>
              <a:cxnLst/>
              <a:rect l="0" t="0" r="0" b="0"/>
              <a:pathLst>
                <a:path w="432786" h="2227473">
                  <a:moveTo>
                    <a:pt x="0" y="0"/>
                  </a:moveTo>
                  <a:lnTo>
                    <a:pt x="6500" y="32527"/>
                  </a:lnTo>
                  <a:cubicBezTo>
                    <a:pt x="34507" y="164374"/>
                    <a:pt x="65819" y="293888"/>
                    <a:pt x="102877" y="419638"/>
                  </a:cubicBezTo>
                  <a:cubicBezTo>
                    <a:pt x="169663" y="645848"/>
                    <a:pt x="255074" y="860272"/>
                    <a:pt x="373276" y="1054850"/>
                  </a:cubicBezTo>
                  <a:lnTo>
                    <a:pt x="432786" y="1145581"/>
                  </a:lnTo>
                  <a:lnTo>
                    <a:pt x="432786" y="2142677"/>
                  </a:lnTo>
                  <a:lnTo>
                    <a:pt x="395892" y="2153018"/>
                  </a:lnTo>
                  <a:cubicBezTo>
                    <a:pt x="285208" y="2181010"/>
                    <a:pt x="171769" y="2203679"/>
                    <a:pt x="55738" y="2220723"/>
                  </a:cubicBezTo>
                  <a:lnTo>
                    <a:pt x="0" y="2227473"/>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8" name="Shape 53">
              <a:extLst>
                <a:ext uri="{FF2B5EF4-FFF2-40B4-BE49-F238E27FC236}">
                  <a16:creationId xmlns:a16="http://schemas.microsoft.com/office/drawing/2014/main" id="{24AA1870-DAC8-4395-E58F-C3D833D8EE3A}"/>
                </a:ext>
              </a:extLst>
            </p:cNvPr>
            <p:cNvSpPr/>
            <p:nvPr/>
          </p:nvSpPr>
          <p:spPr>
            <a:xfrm>
              <a:off x="7882298" y="28134"/>
              <a:ext cx="432786" cy="3572126"/>
            </a:xfrm>
            <a:custGeom>
              <a:avLst/>
              <a:gdLst/>
              <a:ahLst/>
              <a:cxnLst/>
              <a:rect l="0" t="0" r="0" b="0"/>
              <a:pathLst>
                <a:path w="432786" h="3572126">
                  <a:moveTo>
                    <a:pt x="0" y="0"/>
                  </a:moveTo>
                  <a:lnTo>
                    <a:pt x="82183" y="10128"/>
                  </a:lnTo>
                  <a:cubicBezTo>
                    <a:pt x="132440" y="17310"/>
                    <a:pt x="183004" y="25527"/>
                    <a:pt x="233866" y="34795"/>
                  </a:cubicBezTo>
                  <a:cubicBezTo>
                    <a:pt x="299430" y="48807"/>
                    <a:pt x="364456" y="64798"/>
                    <a:pt x="428858" y="82699"/>
                  </a:cubicBezTo>
                  <a:lnTo>
                    <a:pt x="432786" y="83919"/>
                  </a:lnTo>
                  <a:lnTo>
                    <a:pt x="432786" y="835943"/>
                  </a:lnTo>
                  <a:lnTo>
                    <a:pt x="426450" y="881885"/>
                  </a:lnTo>
                  <a:cubicBezTo>
                    <a:pt x="426010" y="902226"/>
                    <a:pt x="427610" y="922800"/>
                    <a:pt x="430677" y="941467"/>
                  </a:cubicBezTo>
                  <a:lnTo>
                    <a:pt x="432786" y="951325"/>
                  </a:lnTo>
                  <a:lnTo>
                    <a:pt x="432786" y="1197048"/>
                  </a:lnTo>
                  <a:lnTo>
                    <a:pt x="342299" y="1293365"/>
                  </a:lnTo>
                  <a:cubicBezTo>
                    <a:pt x="204846" y="1467012"/>
                    <a:pt x="74722" y="1633331"/>
                    <a:pt x="53043" y="1865005"/>
                  </a:cubicBezTo>
                  <a:lnTo>
                    <a:pt x="161475" y="1865005"/>
                  </a:lnTo>
                  <a:cubicBezTo>
                    <a:pt x="248217" y="1770783"/>
                    <a:pt x="284425" y="1647987"/>
                    <a:pt x="335262" y="1539402"/>
                  </a:cubicBezTo>
                  <a:cubicBezTo>
                    <a:pt x="349715" y="1509546"/>
                    <a:pt x="366995" y="1481728"/>
                    <a:pt x="386297" y="1455409"/>
                  </a:cubicBezTo>
                  <a:lnTo>
                    <a:pt x="432786" y="1400216"/>
                  </a:lnTo>
                  <a:lnTo>
                    <a:pt x="432786" y="1937461"/>
                  </a:lnTo>
                  <a:lnTo>
                    <a:pt x="379978" y="1966273"/>
                  </a:lnTo>
                  <a:cubicBezTo>
                    <a:pt x="314860" y="2008658"/>
                    <a:pt x="257418" y="2062013"/>
                    <a:pt x="212174" y="2132568"/>
                  </a:cubicBezTo>
                  <a:cubicBezTo>
                    <a:pt x="291739" y="2128905"/>
                    <a:pt x="353248" y="2101761"/>
                    <a:pt x="412029" y="2071010"/>
                  </a:cubicBezTo>
                  <a:lnTo>
                    <a:pt x="432786" y="2060082"/>
                  </a:lnTo>
                  <a:lnTo>
                    <a:pt x="432786" y="2237286"/>
                  </a:lnTo>
                  <a:lnTo>
                    <a:pt x="412694" y="2242927"/>
                  </a:lnTo>
                  <a:cubicBezTo>
                    <a:pt x="316285" y="2271053"/>
                    <a:pt x="223055" y="2304271"/>
                    <a:pt x="147112" y="2363950"/>
                  </a:cubicBezTo>
                  <a:cubicBezTo>
                    <a:pt x="74722" y="2407460"/>
                    <a:pt x="53043" y="2479710"/>
                    <a:pt x="67407" y="2573640"/>
                  </a:cubicBezTo>
                  <a:lnTo>
                    <a:pt x="335262" y="2530409"/>
                  </a:lnTo>
                  <a:cubicBezTo>
                    <a:pt x="367300" y="2526851"/>
                    <a:pt x="398970" y="2522297"/>
                    <a:pt x="430250" y="2516783"/>
                  </a:cubicBezTo>
                  <a:lnTo>
                    <a:pt x="432786" y="2516252"/>
                  </a:lnTo>
                  <a:lnTo>
                    <a:pt x="432786" y="2782628"/>
                  </a:lnTo>
                  <a:lnTo>
                    <a:pt x="393149" y="2783621"/>
                  </a:lnTo>
                  <a:cubicBezTo>
                    <a:pt x="277236" y="2819816"/>
                    <a:pt x="161475" y="2899242"/>
                    <a:pt x="110917" y="3007815"/>
                  </a:cubicBezTo>
                  <a:lnTo>
                    <a:pt x="432786" y="3006700"/>
                  </a:lnTo>
                  <a:lnTo>
                    <a:pt x="432786" y="3572126"/>
                  </a:lnTo>
                  <a:lnTo>
                    <a:pt x="0" y="3572126"/>
                  </a:lnTo>
                  <a:lnTo>
                    <a:pt x="0" y="1470115"/>
                  </a:lnTo>
                  <a:lnTo>
                    <a:pt x="56007" y="1393536"/>
                  </a:lnTo>
                  <a:cubicBezTo>
                    <a:pt x="191992" y="1215257"/>
                    <a:pt x="336053" y="1041200"/>
                    <a:pt x="313431" y="765261"/>
                  </a:cubicBezTo>
                  <a:cubicBezTo>
                    <a:pt x="306243" y="707387"/>
                    <a:pt x="233866" y="721890"/>
                    <a:pt x="197531" y="700199"/>
                  </a:cubicBezTo>
                  <a:lnTo>
                    <a:pt x="0" y="1046794"/>
                  </a:lnTo>
                  <a:lnTo>
                    <a:pt x="0" y="712749"/>
                  </a:lnTo>
                  <a:lnTo>
                    <a:pt x="24023" y="671332"/>
                  </a:lnTo>
                  <a:lnTo>
                    <a:pt x="0" y="667160"/>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59" name="Shape 54">
              <a:extLst>
                <a:ext uri="{FF2B5EF4-FFF2-40B4-BE49-F238E27FC236}">
                  <a16:creationId xmlns:a16="http://schemas.microsoft.com/office/drawing/2014/main" id="{279684AA-4CD4-B702-44F6-BEC89A3A2A5A}"/>
                </a:ext>
              </a:extLst>
            </p:cNvPr>
            <p:cNvSpPr/>
            <p:nvPr/>
          </p:nvSpPr>
          <p:spPr>
            <a:xfrm>
              <a:off x="8315084" y="5569990"/>
              <a:ext cx="625691" cy="997097"/>
            </a:xfrm>
            <a:custGeom>
              <a:avLst/>
              <a:gdLst/>
              <a:ahLst/>
              <a:cxnLst/>
              <a:rect l="0" t="0" r="0" b="0"/>
              <a:pathLst>
                <a:path w="625691" h="997097">
                  <a:moveTo>
                    <a:pt x="0" y="0"/>
                  </a:moveTo>
                  <a:lnTo>
                    <a:pt x="15460" y="23571"/>
                  </a:lnTo>
                  <a:cubicBezTo>
                    <a:pt x="68214" y="98098"/>
                    <a:pt x="126670" y="169191"/>
                    <a:pt x="191732" y="236336"/>
                  </a:cubicBezTo>
                  <a:cubicBezTo>
                    <a:pt x="309721" y="187254"/>
                    <a:pt x="423418" y="129329"/>
                    <a:pt x="532088" y="63370"/>
                  </a:cubicBezTo>
                  <a:lnTo>
                    <a:pt x="625691" y="1694"/>
                  </a:lnTo>
                  <a:lnTo>
                    <a:pt x="625691" y="760609"/>
                  </a:lnTo>
                  <a:lnTo>
                    <a:pt x="592820" y="777975"/>
                  </a:lnTo>
                  <a:cubicBezTo>
                    <a:pt x="444319" y="850117"/>
                    <a:pt x="288874" y="911627"/>
                    <a:pt x="127044" y="961491"/>
                  </a:cubicBezTo>
                  <a:lnTo>
                    <a:pt x="0" y="997097"/>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60" name="Shape 55">
              <a:extLst>
                <a:ext uri="{FF2B5EF4-FFF2-40B4-BE49-F238E27FC236}">
                  <a16:creationId xmlns:a16="http://schemas.microsoft.com/office/drawing/2014/main" id="{BA9A0084-2CFD-2179-1A6F-86E49D1E9DFA}"/>
                </a:ext>
              </a:extLst>
            </p:cNvPr>
            <p:cNvSpPr/>
            <p:nvPr/>
          </p:nvSpPr>
          <p:spPr>
            <a:xfrm>
              <a:off x="8315084" y="3032667"/>
              <a:ext cx="625691" cy="567593"/>
            </a:xfrm>
            <a:custGeom>
              <a:avLst/>
              <a:gdLst/>
              <a:ahLst/>
              <a:cxnLst/>
              <a:rect l="0" t="0" r="0" b="0"/>
              <a:pathLst>
                <a:path w="625691" h="567593">
                  <a:moveTo>
                    <a:pt x="625691" y="0"/>
                  </a:moveTo>
                  <a:lnTo>
                    <a:pt x="625691" y="567593"/>
                  </a:lnTo>
                  <a:lnTo>
                    <a:pt x="0" y="567593"/>
                  </a:lnTo>
                  <a:lnTo>
                    <a:pt x="0" y="2167"/>
                  </a:lnTo>
                  <a:lnTo>
                    <a:pt x="625691"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61" name="Shape 56">
              <a:extLst>
                <a:ext uri="{FF2B5EF4-FFF2-40B4-BE49-F238E27FC236}">
                  <a16:creationId xmlns:a16="http://schemas.microsoft.com/office/drawing/2014/main" id="{E58AC363-A18A-5B41-7B85-A88ADB06B25A}"/>
                </a:ext>
              </a:extLst>
            </p:cNvPr>
            <p:cNvSpPr/>
            <p:nvPr/>
          </p:nvSpPr>
          <p:spPr>
            <a:xfrm>
              <a:off x="8315084" y="2272912"/>
              <a:ext cx="625691" cy="537849"/>
            </a:xfrm>
            <a:custGeom>
              <a:avLst/>
              <a:gdLst/>
              <a:ahLst/>
              <a:cxnLst/>
              <a:rect l="0" t="0" r="0" b="0"/>
              <a:pathLst>
                <a:path w="625691" h="537849">
                  <a:moveTo>
                    <a:pt x="625691" y="0"/>
                  </a:moveTo>
                  <a:lnTo>
                    <a:pt x="625691" y="501014"/>
                  </a:lnTo>
                  <a:lnTo>
                    <a:pt x="538873" y="524339"/>
                  </a:lnTo>
                  <a:lnTo>
                    <a:pt x="0" y="537849"/>
                  </a:lnTo>
                  <a:lnTo>
                    <a:pt x="0" y="271474"/>
                  </a:lnTo>
                  <a:lnTo>
                    <a:pt x="90108" y="252618"/>
                  </a:lnTo>
                  <a:cubicBezTo>
                    <a:pt x="272964" y="208226"/>
                    <a:pt x="440956" y="130550"/>
                    <a:pt x="589242" y="27265"/>
                  </a:cubicBezTo>
                  <a:lnTo>
                    <a:pt x="625691"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62" name="Shape 57">
              <a:extLst>
                <a:ext uri="{FF2B5EF4-FFF2-40B4-BE49-F238E27FC236}">
                  <a16:creationId xmlns:a16="http://schemas.microsoft.com/office/drawing/2014/main" id="{15BC2CC6-C834-25DD-611B-C46A77AF04F9}"/>
                </a:ext>
              </a:extLst>
            </p:cNvPr>
            <p:cNvSpPr/>
            <p:nvPr/>
          </p:nvSpPr>
          <p:spPr>
            <a:xfrm>
              <a:off x="8315084" y="1996636"/>
              <a:ext cx="423113" cy="268783"/>
            </a:xfrm>
            <a:custGeom>
              <a:avLst/>
              <a:gdLst/>
              <a:ahLst/>
              <a:cxnLst/>
              <a:rect l="0" t="0" r="0" b="0"/>
              <a:pathLst>
                <a:path w="423113" h="268783">
                  <a:moveTo>
                    <a:pt x="236900" y="4003"/>
                  </a:moveTo>
                  <a:cubicBezTo>
                    <a:pt x="309073" y="0"/>
                    <a:pt x="374211" y="28516"/>
                    <a:pt x="423113" y="77312"/>
                  </a:cubicBezTo>
                  <a:cubicBezTo>
                    <a:pt x="332701" y="171318"/>
                    <a:pt x="206133" y="211065"/>
                    <a:pt x="76853" y="247205"/>
                  </a:cubicBezTo>
                  <a:lnTo>
                    <a:pt x="0" y="268783"/>
                  </a:lnTo>
                  <a:lnTo>
                    <a:pt x="0" y="91580"/>
                  </a:lnTo>
                  <a:lnTo>
                    <a:pt x="67283" y="56158"/>
                  </a:lnTo>
                  <a:cubicBezTo>
                    <a:pt x="97224" y="41462"/>
                    <a:pt x="128400" y="28347"/>
                    <a:pt x="162725" y="19298"/>
                  </a:cubicBezTo>
                  <a:cubicBezTo>
                    <a:pt x="188004" y="10285"/>
                    <a:pt x="212843" y="5337"/>
                    <a:pt x="236900" y="4003"/>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63" name="Shape 58">
              <a:extLst>
                <a:ext uri="{FF2B5EF4-FFF2-40B4-BE49-F238E27FC236}">
                  <a16:creationId xmlns:a16="http://schemas.microsoft.com/office/drawing/2014/main" id="{279E9B7C-A822-2BBF-C14E-0CCABE2A2F77}"/>
                </a:ext>
              </a:extLst>
            </p:cNvPr>
            <p:cNvSpPr/>
            <p:nvPr/>
          </p:nvSpPr>
          <p:spPr>
            <a:xfrm>
              <a:off x="8315084" y="112052"/>
              <a:ext cx="625691" cy="1853543"/>
            </a:xfrm>
            <a:custGeom>
              <a:avLst/>
              <a:gdLst/>
              <a:ahLst/>
              <a:cxnLst/>
              <a:rect l="0" t="0" r="0" b="0"/>
              <a:pathLst>
                <a:path w="625691" h="1853543">
                  <a:moveTo>
                    <a:pt x="0" y="0"/>
                  </a:moveTo>
                  <a:lnTo>
                    <a:pt x="187313" y="58151"/>
                  </a:lnTo>
                  <a:cubicBezTo>
                    <a:pt x="313443" y="101464"/>
                    <a:pt x="436727" y="152153"/>
                    <a:pt x="556476" y="209681"/>
                  </a:cubicBezTo>
                  <a:lnTo>
                    <a:pt x="625691" y="245427"/>
                  </a:lnTo>
                  <a:lnTo>
                    <a:pt x="625691" y="1005523"/>
                  </a:lnTo>
                  <a:lnTo>
                    <a:pt x="596608" y="985253"/>
                  </a:lnTo>
                  <a:cubicBezTo>
                    <a:pt x="444805" y="1079335"/>
                    <a:pt x="256794" y="1187628"/>
                    <a:pt x="220599" y="1383094"/>
                  </a:cubicBezTo>
                  <a:cubicBezTo>
                    <a:pt x="271310" y="1411961"/>
                    <a:pt x="314680" y="1433792"/>
                    <a:pt x="379743" y="1433792"/>
                  </a:cubicBezTo>
                  <a:cubicBezTo>
                    <a:pt x="444808" y="1330713"/>
                    <a:pt x="534262" y="1239820"/>
                    <a:pt x="605526" y="1139743"/>
                  </a:cubicBezTo>
                  <a:lnTo>
                    <a:pt x="625691" y="1109482"/>
                  </a:lnTo>
                  <a:lnTo>
                    <a:pt x="625691" y="1625613"/>
                  </a:lnTo>
                  <a:lnTo>
                    <a:pt x="618451" y="1628978"/>
                  </a:lnTo>
                  <a:cubicBezTo>
                    <a:pt x="442239" y="1710488"/>
                    <a:pt x="229226" y="1743803"/>
                    <a:pt x="50063" y="1826228"/>
                  </a:cubicBezTo>
                  <a:lnTo>
                    <a:pt x="0" y="1853543"/>
                  </a:lnTo>
                  <a:lnTo>
                    <a:pt x="0" y="1316298"/>
                  </a:lnTo>
                  <a:lnTo>
                    <a:pt x="16677" y="1296498"/>
                  </a:lnTo>
                  <a:cubicBezTo>
                    <a:pt x="151919" y="1153360"/>
                    <a:pt x="330946" y="1044861"/>
                    <a:pt x="379743" y="854837"/>
                  </a:cubicBezTo>
                  <a:lnTo>
                    <a:pt x="336511" y="840626"/>
                  </a:lnTo>
                  <a:cubicBezTo>
                    <a:pt x="217163" y="911073"/>
                    <a:pt x="105802" y="1006001"/>
                    <a:pt x="5717" y="1107045"/>
                  </a:cubicBezTo>
                  <a:lnTo>
                    <a:pt x="0" y="1113130"/>
                  </a:lnTo>
                  <a:lnTo>
                    <a:pt x="0" y="867407"/>
                  </a:lnTo>
                  <a:lnTo>
                    <a:pt x="3518" y="883851"/>
                  </a:lnTo>
                  <a:cubicBezTo>
                    <a:pt x="5711" y="891963"/>
                    <a:pt x="8199" y="899332"/>
                    <a:pt x="10909" y="905688"/>
                  </a:cubicBezTo>
                  <a:cubicBezTo>
                    <a:pt x="54292" y="854837"/>
                    <a:pt x="140894" y="826262"/>
                    <a:pt x="140894" y="746697"/>
                  </a:cubicBezTo>
                  <a:lnTo>
                    <a:pt x="25425" y="695846"/>
                  </a:lnTo>
                  <a:cubicBezTo>
                    <a:pt x="14509" y="706692"/>
                    <a:pt x="6790" y="722051"/>
                    <a:pt x="1688" y="739785"/>
                  </a:cubicBezTo>
                  <a:lnTo>
                    <a:pt x="0" y="752024"/>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64" name="Shape 59">
              <a:extLst>
                <a:ext uri="{FF2B5EF4-FFF2-40B4-BE49-F238E27FC236}">
                  <a16:creationId xmlns:a16="http://schemas.microsoft.com/office/drawing/2014/main" id="{C381830F-2FB4-AD5E-490F-1EAC7036D95C}"/>
                </a:ext>
              </a:extLst>
            </p:cNvPr>
            <p:cNvSpPr/>
            <p:nvPr/>
          </p:nvSpPr>
          <p:spPr>
            <a:xfrm>
              <a:off x="8940774" y="5489520"/>
              <a:ext cx="116398" cy="841079"/>
            </a:xfrm>
            <a:custGeom>
              <a:avLst/>
              <a:gdLst/>
              <a:ahLst/>
              <a:cxnLst/>
              <a:rect l="0" t="0" r="0" b="0"/>
              <a:pathLst>
                <a:path w="116398" h="841079">
                  <a:moveTo>
                    <a:pt x="116398" y="0"/>
                  </a:moveTo>
                  <a:lnTo>
                    <a:pt x="116398" y="779587"/>
                  </a:lnTo>
                  <a:lnTo>
                    <a:pt x="0" y="841079"/>
                  </a:lnTo>
                  <a:lnTo>
                    <a:pt x="0" y="82163"/>
                  </a:lnTo>
                  <a:lnTo>
                    <a:pt x="65541" y="38976"/>
                  </a:lnTo>
                  <a:lnTo>
                    <a:pt x="116398"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65" name="Shape 60">
              <a:extLst>
                <a:ext uri="{FF2B5EF4-FFF2-40B4-BE49-F238E27FC236}">
                  <a16:creationId xmlns:a16="http://schemas.microsoft.com/office/drawing/2014/main" id="{5EE1392A-6583-4121-72B5-75AA5271AD9E}"/>
                </a:ext>
              </a:extLst>
            </p:cNvPr>
            <p:cNvSpPr/>
            <p:nvPr/>
          </p:nvSpPr>
          <p:spPr>
            <a:xfrm>
              <a:off x="8940774" y="3032264"/>
              <a:ext cx="116398" cy="567996"/>
            </a:xfrm>
            <a:custGeom>
              <a:avLst/>
              <a:gdLst/>
              <a:ahLst/>
              <a:cxnLst/>
              <a:rect l="0" t="0" r="0" b="0"/>
              <a:pathLst>
                <a:path w="116398" h="567996">
                  <a:moveTo>
                    <a:pt x="116398" y="0"/>
                  </a:moveTo>
                  <a:lnTo>
                    <a:pt x="116398" y="567996"/>
                  </a:lnTo>
                  <a:lnTo>
                    <a:pt x="0" y="567996"/>
                  </a:lnTo>
                  <a:lnTo>
                    <a:pt x="0" y="403"/>
                  </a:lnTo>
                  <a:lnTo>
                    <a:pt x="116398"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72" name="Shape 61">
              <a:extLst>
                <a:ext uri="{FF2B5EF4-FFF2-40B4-BE49-F238E27FC236}">
                  <a16:creationId xmlns:a16="http://schemas.microsoft.com/office/drawing/2014/main" id="{61D1C0E4-7D5F-5988-2E77-6F207FF5B2B2}"/>
                </a:ext>
              </a:extLst>
            </p:cNvPr>
            <p:cNvSpPr/>
            <p:nvPr/>
          </p:nvSpPr>
          <p:spPr>
            <a:xfrm>
              <a:off x="8940774" y="2178086"/>
              <a:ext cx="116398" cy="595840"/>
            </a:xfrm>
            <a:custGeom>
              <a:avLst/>
              <a:gdLst/>
              <a:ahLst/>
              <a:cxnLst/>
              <a:rect l="0" t="0" r="0" b="0"/>
              <a:pathLst>
                <a:path w="116398" h="595840">
                  <a:moveTo>
                    <a:pt x="116398" y="0"/>
                  </a:moveTo>
                  <a:lnTo>
                    <a:pt x="116398" y="571414"/>
                  </a:lnTo>
                  <a:lnTo>
                    <a:pt x="51706" y="581947"/>
                  </a:lnTo>
                  <a:lnTo>
                    <a:pt x="0" y="595840"/>
                  </a:lnTo>
                  <a:lnTo>
                    <a:pt x="0" y="94826"/>
                  </a:lnTo>
                  <a:lnTo>
                    <a:pt x="46107" y="60337"/>
                  </a:lnTo>
                  <a:lnTo>
                    <a:pt x="116398"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73" name="Shape 62">
              <a:extLst>
                <a:ext uri="{FF2B5EF4-FFF2-40B4-BE49-F238E27FC236}">
                  <a16:creationId xmlns:a16="http://schemas.microsoft.com/office/drawing/2014/main" id="{3CFF1E1D-43A6-99EF-38CE-B3D03C1D201A}"/>
                </a:ext>
              </a:extLst>
            </p:cNvPr>
            <p:cNvSpPr/>
            <p:nvPr/>
          </p:nvSpPr>
          <p:spPr>
            <a:xfrm>
              <a:off x="8940774" y="357479"/>
              <a:ext cx="116398" cy="1380186"/>
            </a:xfrm>
            <a:custGeom>
              <a:avLst/>
              <a:gdLst/>
              <a:ahLst/>
              <a:cxnLst/>
              <a:rect l="0" t="0" r="0" b="0"/>
              <a:pathLst>
                <a:path w="116398" h="1380186">
                  <a:moveTo>
                    <a:pt x="0" y="0"/>
                  </a:moveTo>
                  <a:lnTo>
                    <a:pt x="107671" y="55607"/>
                  </a:lnTo>
                  <a:lnTo>
                    <a:pt x="116398" y="60898"/>
                  </a:lnTo>
                  <a:lnTo>
                    <a:pt x="116398" y="966873"/>
                  </a:lnTo>
                  <a:lnTo>
                    <a:pt x="101206" y="979427"/>
                  </a:lnTo>
                  <a:cubicBezTo>
                    <a:pt x="70453" y="1005641"/>
                    <a:pt x="39719" y="1032752"/>
                    <a:pt x="7265" y="1058101"/>
                  </a:cubicBezTo>
                  <a:lnTo>
                    <a:pt x="65139" y="1108799"/>
                  </a:lnTo>
                  <a:cubicBezTo>
                    <a:pt x="81404" y="1114222"/>
                    <a:pt x="94519" y="1114214"/>
                    <a:pt x="105715" y="1110813"/>
                  </a:cubicBezTo>
                  <a:lnTo>
                    <a:pt x="116398" y="1105721"/>
                  </a:lnTo>
                  <a:lnTo>
                    <a:pt x="116398" y="1308652"/>
                  </a:lnTo>
                  <a:lnTo>
                    <a:pt x="93105" y="1328184"/>
                  </a:lnTo>
                  <a:cubicBezTo>
                    <a:pt x="79045" y="1338789"/>
                    <a:pt x="64377" y="1348607"/>
                    <a:pt x="48940" y="1357438"/>
                  </a:cubicBezTo>
                  <a:lnTo>
                    <a:pt x="0" y="1380186"/>
                  </a:lnTo>
                  <a:lnTo>
                    <a:pt x="0" y="864054"/>
                  </a:lnTo>
                  <a:lnTo>
                    <a:pt x="13755" y="843413"/>
                  </a:lnTo>
                  <a:cubicBezTo>
                    <a:pt x="24424" y="826124"/>
                    <a:pt x="34392" y="808481"/>
                    <a:pt x="43459" y="790385"/>
                  </a:cubicBezTo>
                  <a:lnTo>
                    <a:pt x="0" y="760095"/>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74" name="Shape 63">
              <a:extLst>
                <a:ext uri="{FF2B5EF4-FFF2-40B4-BE49-F238E27FC236}">
                  <a16:creationId xmlns:a16="http://schemas.microsoft.com/office/drawing/2014/main" id="{25C9A358-8257-3796-9414-367775239101}"/>
                </a:ext>
              </a:extLst>
            </p:cNvPr>
            <p:cNvSpPr/>
            <p:nvPr/>
          </p:nvSpPr>
          <p:spPr>
            <a:xfrm>
              <a:off x="9057173" y="4979324"/>
              <a:ext cx="512900" cy="1289783"/>
            </a:xfrm>
            <a:custGeom>
              <a:avLst/>
              <a:gdLst/>
              <a:ahLst/>
              <a:cxnLst/>
              <a:rect l="0" t="0" r="0" b="0"/>
              <a:pathLst>
                <a:path w="512900" h="1289783">
                  <a:moveTo>
                    <a:pt x="512900" y="0"/>
                  </a:moveTo>
                  <a:lnTo>
                    <a:pt x="512900" y="938077"/>
                  </a:lnTo>
                  <a:lnTo>
                    <a:pt x="449104" y="992508"/>
                  </a:lnTo>
                  <a:cubicBezTo>
                    <a:pt x="321820" y="1093263"/>
                    <a:pt x="186789" y="1184842"/>
                    <a:pt x="44569" y="1266238"/>
                  </a:cubicBezTo>
                  <a:lnTo>
                    <a:pt x="0" y="1289783"/>
                  </a:lnTo>
                  <a:lnTo>
                    <a:pt x="0" y="510196"/>
                  </a:lnTo>
                  <a:lnTo>
                    <a:pt x="90999" y="440457"/>
                  </a:lnTo>
                  <a:cubicBezTo>
                    <a:pt x="229148" y="326878"/>
                    <a:pt x="355946" y="198958"/>
                    <a:pt x="469347" y="58946"/>
                  </a:cubicBezTo>
                  <a:lnTo>
                    <a:pt x="51290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75" name="Shape 64">
              <a:extLst>
                <a:ext uri="{FF2B5EF4-FFF2-40B4-BE49-F238E27FC236}">
                  <a16:creationId xmlns:a16="http://schemas.microsoft.com/office/drawing/2014/main" id="{5E114AEA-C8EF-5D36-9897-7B9139FF61A2}"/>
                </a:ext>
              </a:extLst>
            </p:cNvPr>
            <p:cNvSpPr/>
            <p:nvPr/>
          </p:nvSpPr>
          <p:spPr>
            <a:xfrm>
              <a:off x="9057173" y="3030488"/>
              <a:ext cx="512900" cy="569771"/>
            </a:xfrm>
            <a:custGeom>
              <a:avLst/>
              <a:gdLst/>
              <a:ahLst/>
              <a:cxnLst/>
              <a:rect l="0" t="0" r="0" b="0"/>
              <a:pathLst>
                <a:path w="512900" h="569771">
                  <a:moveTo>
                    <a:pt x="512900" y="0"/>
                  </a:moveTo>
                  <a:lnTo>
                    <a:pt x="512900" y="569771"/>
                  </a:lnTo>
                  <a:lnTo>
                    <a:pt x="0" y="569771"/>
                  </a:lnTo>
                  <a:lnTo>
                    <a:pt x="0" y="1776"/>
                  </a:lnTo>
                  <a:lnTo>
                    <a:pt x="51290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76" name="Shape 65">
              <a:extLst>
                <a:ext uri="{FF2B5EF4-FFF2-40B4-BE49-F238E27FC236}">
                  <a16:creationId xmlns:a16="http://schemas.microsoft.com/office/drawing/2014/main" id="{4595EF4A-BE3D-1768-DCC7-9959CCA9B2A8}"/>
                </a:ext>
              </a:extLst>
            </p:cNvPr>
            <p:cNvSpPr/>
            <p:nvPr/>
          </p:nvSpPr>
          <p:spPr>
            <a:xfrm>
              <a:off x="9057173" y="418378"/>
              <a:ext cx="512900" cy="2331123"/>
            </a:xfrm>
            <a:custGeom>
              <a:avLst/>
              <a:gdLst/>
              <a:ahLst/>
              <a:cxnLst/>
              <a:rect l="0" t="0" r="0" b="0"/>
              <a:pathLst>
                <a:path w="512900" h="2331123">
                  <a:moveTo>
                    <a:pt x="0" y="0"/>
                  </a:moveTo>
                  <a:lnTo>
                    <a:pt x="224879" y="136332"/>
                  </a:lnTo>
                  <a:cubicBezTo>
                    <a:pt x="300764" y="186529"/>
                    <a:pt x="374590" y="239657"/>
                    <a:pt x="446132" y="295542"/>
                  </a:cubicBezTo>
                  <a:lnTo>
                    <a:pt x="512900" y="352078"/>
                  </a:lnTo>
                  <a:lnTo>
                    <a:pt x="512900" y="1577502"/>
                  </a:lnTo>
                  <a:lnTo>
                    <a:pt x="481255" y="1591952"/>
                  </a:lnTo>
                  <a:cubicBezTo>
                    <a:pt x="382424" y="1642535"/>
                    <a:pt x="295995" y="1714304"/>
                    <a:pt x="223644" y="1800211"/>
                  </a:cubicBezTo>
                  <a:cubicBezTo>
                    <a:pt x="306798" y="1793029"/>
                    <a:pt x="399003" y="1796617"/>
                    <a:pt x="484890" y="1788446"/>
                  </a:cubicBezTo>
                  <a:lnTo>
                    <a:pt x="512900" y="1784584"/>
                  </a:lnTo>
                  <a:lnTo>
                    <a:pt x="512900" y="1989910"/>
                  </a:lnTo>
                  <a:lnTo>
                    <a:pt x="439757" y="2006311"/>
                  </a:lnTo>
                  <a:cubicBezTo>
                    <a:pt x="305001" y="2040673"/>
                    <a:pt x="176527" y="2085878"/>
                    <a:pt x="71536" y="2161856"/>
                  </a:cubicBezTo>
                  <a:cubicBezTo>
                    <a:pt x="209058" y="2190869"/>
                    <a:pt x="355594" y="2187278"/>
                    <a:pt x="504822" y="2177331"/>
                  </a:cubicBezTo>
                  <a:lnTo>
                    <a:pt x="512900" y="2176742"/>
                  </a:lnTo>
                  <a:lnTo>
                    <a:pt x="512900" y="2314381"/>
                  </a:lnTo>
                  <a:lnTo>
                    <a:pt x="378232" y="2310115"/>
                  </a:lnTo>
                  <a:cubicBezTo>
                    <a:pt x="263784" y="2308074"/>
                    <a:pt x="151330" y="2310612"/>
                    <a:pt x="42656" y="2324177"/>
                  </a:cubicBezTo>
                  <a:lnTo>
                    <a:pt x="0" y="2331123"/>
                  </a:lnTo>
                  <a:lnTo>
                    <a:pt x="0" y="1759709"/>
                  </a:lnTo>
                  <a:lnTo>
                    <a:pt x="7775" y="1753035"/>
                  </a:lnTo>
                  <a:cubicBezTo>
                    <a:pt x="184534" y="1590792"/>
                    <a:pt x="322981" y="1388222"/>
                    <a:pt x="411642" y="1163522"/>
                  </a:cubicBezTo>
                  <a:cubicBezTo>
                    <a:pt x="368132" y="1098599"/>
                    <a:pt x="295882" y="1047901"/>
                    <a:pt x="238147" y="997203"/>
                  </a:cubicBezTo>
                  <a:cubicBezTo>
                    <a:pt x="157280" y="1068362"/>
                    <a:pt x="95275" y="1161420"/>
                    <a:pt x="17228" y="1233306"/>
                  </a:cubicBezTo>
                  <a:lnTo>
                    <a:pt x="0" y="1247753"/>
                  </a:lnTo>
                  <a:lnTo>
                    <a:pt x="0" y="1044823"/>
                  </a:lnTo>
                  <a:lnTo>
                    <a:pt x="4827" y="1042522"/>
                  </a:lnTo>
                  <a:cubicBezTo>
                    <a:pt x="28791" y="1026808"/>
                    <a:pt x="44612" y="996252"/>
                    <a:pt x="71536" y="982687"/>
                  </a:cubicBezTo>
                  <a:cubicBezTo>
                    <a:pt x="86052" y="939176"/>
                    <a:pt x="143926" y="874254"/>
                    <a:pt x="78864" y="845247"/>
                  </a:cubicBezTo>
                  <a:cubicBezTo>
                    <a:pt x="62599" y="856125"/>
                    <a:pt x="46773" y="867892"/>
                    <a:pt x="31169" y="880217"/>
                  </a:cubicBezTo>
                  <a:lnTo>
                    <a:pt x="0" y="905975"/>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77" name="Shape 66">
              <a:extLst>
                <a:ext uri="{FF2B5EF4-FFF2-40B4-BE49-F238E27FC236}">
                  <a16:creationId xmlns:a16="http://schemas.microsoft.com/office/drawing/2014/main" id="{AE611157-549F-7995-A70A-B795D08203A0}"/>
                </a:ext>
              </a:extLst>
            </p:cNvPr>
            <p:cNvSpPr/>
            <p:nvPr/>
          </p:nvSpPr>
          <p:spPr>
            <a:xfrm>
              <a:off x="9570072" y="770455"/>
              <a:ext cx="1213345" cy="5146946"/>
            </a:xfrm>
            <a:custGeom>
              <a:avLst/>
              <a:gdLst/>
              <a:ahLst/>
              <a:cxnLst/>
              <a:rect l="0" t="0" r="0" b="0"/>
              <a:pathLst>
                <a:path w="1213345" h="5146946">
                  <a:moveTo>
                    <a:pt x="0" y="0"/>
                  </a:moveTo>
                  <a:lnTo>
                    <a:pt x="140787" y="119214"/>
                  </a:lnTo>
                  <a:cubicBezTo>
                    <a:pt x="474547" y="425331"/>
                    <a:pt x="745617" y="796005"/>
                    <a:pt x="925944" y="1209424"/>
                  </a:cubicBezTo>
                  <a:cubicBezTo>
                    <a:pt x="1119264" y="1599797"/>
                    <a:pt x="1213345" y="2118287"/>
                    <a:pt x="1205878" y="2632180"/>
                  </a:cubicBezTo>
                  <a:lnTo>
                    <a:pt x="1205878" y="2632598"/>
                  </a:lnTo>
                  <a:cubicBezTo>
                    <a:pt x="1198842" y="3118056"/>
                    <a:pt x="1101318" y="3599920"/>
                    <a:pt x="911580" y="3965439"/>
                  </a:cubicBezTo>
                  <a:cubicBezTo>
                    <a:pt x="894067" y="4002205"/>
                    <a:pt x="875970" y="4038260"/>
                    <a:pt x="857580" y="4074163"/>
                  </a:cubicBezTo>
                  <a:cubicBezTo>
                    <a:pt x="668089" y="4440931"/>
                    <a:pt x="419747" y="4769302"/>
                    <a:pt x="121252" y="5043492"/>
                  </a:cubicBezTo>
                  <a:lnTo>
                    <a:pt x="0" y="5146946"/>
                  </a:lnTo>
                  <a:lnTo>
                    <a:pt x="0" y="4208869"/>
                  </a:lnTo>
                  <a:lnTo>
                    <a:pt x="99530" y="4074163"/>
                  </a:lnTo>
                  <a:cubicBezTo>
                    <a:pt x="340830" y="3712949"/>
                    <a:pt x="500380" y="3288541"/>
                    <a:pt x="549643" y="2829804"/>
                  </a:cubicBezTo>
                  <a:lnTo>
                    <a:pt x="0" y="2829804"/>
                  </a:lnTo>
                  <a:lnTo>
                    <a:pt x="0" y="2260033"/>
                  </a:lnTo>
                  <a:lnTo>
                    <a:pt x="535571" y="2258178"/>
                  </a:lnTo>
                  <a:lnTo>
                    <a:pt x="484594" y="1976098"/>
                  </a:lnTo>
                  <a:cubicBezTo>
                    <a:pt x="330070" y="1978846"/>
                    <a:pt x="173445" y="1969353"/>
                    <a:pt x="18955" y="1962904"/>
                  </a:cubicBezTo>
                  <a:lnTo>
                    <a:pt x="0" y="1962304"/>
                  </a:lnTo>
                  <a:lnTo>
                    <a:pt x="0" y="1824664"/>
                  </a:lnTo>
                  <a:lnTo>
                    <a:pt x="216994" y="1808846"/>
                  </a:lnTo>
                  <a:cubicBezTo>
                    <a:pt x="292164" y="1803975"/>
                    <a:pt x="367217" y="1800796"/>
                    <a:pt x="441363" y="1802590"/>
                  </a:cubicBezTo>
                  <a:lnTo>
                    <a:pt x="361785" y="1571209"/>
                  </a:lnTo>
                  <a:lnTo>
                    <a:pt x="332778" y="1563754"/>
                  </a:lnTo>
                  <a:cubicBezTo>
                    <a:pt x="267716" y="1580055"/>
                    <a:pt x="199925" y="1594084"/>
                    <a:pt x="131555" y="1608334"/>
                  </a:cubicBezTo>
                  <a:lnTo>
                    <a:pt x="0" y="1637833"/>
                  </a:lnTo>
                  <a:lnTo>
                    <a:pt x="0" y="1432506"/>
                  </a:lnTo>
                  <a:lnTo>
                    <a:pt x="34980" y="1427683"/>
                  </a:lnTo>
                  <a:cubicBezTo>
                    <a:pt x="96306" y="1416090"/>
                    <a:pt x="151916" y="1394714"/>
                    <a:pt x="195326" y="1354052"/>
                  </a:cubicBezTo>
                  <a:cubicBezTo>
                    <a:pt x="260540" y="1296317"/>
                    <a:pt x="187998" y="1223788"/>
                    <a:pt x="159283" y="1173229"/>
                  </a:cubicBezTo>
                  <a:cubicBezTo>
                    <a:pt x="114040" y="1182278"/>
                    <a:pt x="70619" y="1195393"/>
                    <a:pt x="29129" y="1212123"/>
                  </a:cubicBezTo>
                  <a:lnTo>
                    <a:pt x="0" y="1225424"/>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grpSp>
      <p:grpSp>
        <p:nvGrpSpPr>
          <p:cNvPr id="78" name="Group 77">
            <a:extLst>
              <a:ext uri="{FF2B5EF4-FFF2-40B4-BE49-F238E27FC236}">
                <a16:creationId xmlns:a16="http://schemas.microsoft.com/office/drawing/2014/main" id="{78D6CEDF-F87A-16D5-6B17-ACAF44A021AB}"/>
              </a:ext>
            </a:extLst>
          </p:cNvPr>
          <p:cNvGrpSpPr/>
          <p:nvPr/>
        </p:nvGrpSpPr>
        <p:grpSpPr>
          <a:xfrm>
            <a:off x="2586370" y="4196450"/>
            <a:ext cx="1144021" cy="354580"/>
            <a:chOff x="0" y="0"/>
            <a:chExt cx="10785984" cy="1051634"/>
          </a:xfrm>
        </p:grpSpPr>
        <p:sp>
          <p:nvSpPr>
            <p:cNvPr id="79" name="Shape 67">
              <a:extLst>
                <a:ext uri="{FF2B5EF4-FFF2-40B4-BE49-F238E27FC236}">
                  <a16:creationId xmlns:a16="http://schemas.microsoft.com/office/drawing/2014/main" id="{C548E8F6-4D43-C106-B182-C48ED29992C2}"/>
                </a:ext>
              </a:extLst>
            </p:cNvPr>
            <p:cNvSpPr/>
            <p:nvPr/>
          </p:nvSpPr>
          <p:spPr>
            <a:xfrm>
              <a:off x="0" y="37409"/>
              <a:ext cx="447332" cy="747243"/>
            </a:xfrm>
            <a:custGeom>
              <a:avLst/>
              <a:gdLst/>
              <a:ahLst/>
              <a:cxnLst/>
              <a:rect l="0" t="0" r="0" b="0"/>
              <a:pathLst>
                <a:path w="447332" h="747243">
                  <a:moveTo>
                    <a:pt x="0" y="0"/>
                  </a:moveTo>
                  <a:lnTo>
                    <a:pt x="401396" y="0"/>
                  </a:lnTo>
                  <a:lnTo>
                    <a:pt x="401396" y="100279"/>
                  </a:lnTo>
                  <a:lnTo>
                    <a:pt x="150520" y="100279"/>
                  </a:lnTo>
                  <a:lnTo>
                    <a:pt x="150520" y="305321"/>
                  </a:lnTo>
                  <a:lnTo>
                    <a:pt x="396050" y="305321"/>
                  </a:lnTo>
                  <a:lnTo>
                    <a:pt x="396050" y="405664"/>
                  </a:lnTo>
                  <a:lnTo>
                    <a:pt x="150520" y="405664"/>
                  </a:lnTo>
                  <a:lnTo>
                    <a:pt x="150520" y="646951"/>
                  </a:lnTo>
                  <a:lnTo>
                    <a:pt x="447332" y="646951"/>
                  </a:lnTo>
                  <a:lnTo>
                    <a:pt x="447332" y="747243"/>
                  </a:lnTo>
                  <a:lnTo>
                    <a:pt x="0" y="747243"/>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0" name="Shape 68">
              <a:extLst>
                <a:ext uri="{FF2B5EF4-FFF2-40B4-BE49-F238E27FC236}">
                  <a16:creationId xmlns:a16="http://schemas.microsoft.com/office/drawing/2014/main" id="{29CAACF5-201C-E291-33AE-68045CFE3245}"/>
                </a:ext>
              </a:extLst>
            </p:cNvPr>
            <p:cNvSpPr/>
            <p:nvPr/>
          </p:nvSpPr>
          <p:spPr>
            <a:xfrm>
              <a:off x="522356" y="238135"/>
              <a:ext cx="446265" cy="559359"/>
            </a:xfrm>
            <a:custGeom>
              <a:avLst/>
              <a:gdLst/>
              <a:ahLst/>
              <a:cxnLst/>
              <a:rect l="0" t="0" r="0" b="0"/>
              <a:pathLst>
                <a:path w="446265" h="559359">
                  <a:moveTo>
                    <a:pt x="302146" y="0"/>
                  </a:moveTo>
                  <a:cubicBezTo>
                    <a:pt x="344805" y="0"/>
                    <a:pt x="397154" y="10630"/>
                    <a:pt x="440919" y="36246"/>
                  </a:cubicBezTo>
                  <a:lnTo>
                    <a:pt x="406730" y="118440"/>
                  </a:lnTo>
                  <a:cubicBezTo>
                    <a:pt x="375768" y="105626"/>
                    <a:pt x="343751" y="95999"/>
                    <a:pt x="311734" y="95999"/>
                  </a:cubicBezTo>
                  <a:cubicBezTo>
                    <a:pt x="231712" y="95999"/>
                    <a:pt x="150508" y="150457"/>
                    <a:pt x="150508" y="274358"/>
                  </a:cubicBezTo>
                  <a:cubicBezTo>
                    <a:pt x="150508" y="381114"/>
                    <a:pt x="211379" y="463245"/>
                    <a:pt x="312852" y="463245"/>
                  </a:cubicBezTo>
                  <a:cubicBezTo>
                    <a:pt x="345859" y="463245"/>
                    <a:pt x="382169" y="455778"/>
                    <a:pt x="417424" y="436575"/>
                  </a:cubicBezTo>
                  <a:lnTo>
                    <a:pt x="446265" y="517766"/>
                  </a:lnTo>
                  <a:cubicBezTo>
                    <a:pt x="401384" y="544436"/>
                    <a:pt x="342684" y="559359"/>
                    <a:pt x="294627" y="559359"/>
                  </a:cubicBezTo>
                  <a:cubicBezTo>
                    <a:pt x="72619" y="559359"/>
                    <a:pt x="0" y="390690"/>
                    <a:pt x="0" y="281762"/>
                  </a:cubicBezTo>
                  <a:cubicBezTo>
                    <a:pt x="0" y="132309"/>
                    <a:pt x="113144" y="0"/>
                    <a:pt x="302146"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1" name="Shape 69">
              <a:extLst>
                <a:ext uri="{FF2B5EF4-FFF2-40B4-BE49-F238E27FC236}">
                  <a16:creationId xmlns:a16="http://schemas.microsoft.com/office/drawing/2014/main" id="{B116DFEE-542C-098E-03F5-7B8C5B778D94}"/>
                </a:ext>
              </a:extLst>
            </p:cNvPr>
            <p:cNvSpPr/>
            <p:nvPr/>
          </p:nvSpPr>
          <p:spPr>
            <a:xfrm>
              <a:off x="1021956" y="238101"/>
              <a:ext cx="280239" cy="559422"/>
            </a:xfrm>
            <a:custGeom>
              <a:avLst/>
              <a:gdLst/>
              <a:ahLst/>
              <a:cxnLst/>
              <a:rect l="0" t="0" r="0" b="0"/>
              <a:pathLst>
                <a:path w="280239" h="559422">
                  <a:moveTo>
                    <a:pt x="279705" y="0"/>
                  </a:moveTo>
                  <a:lnTo>
                    <a:pt x="280239" y="47"/>
                  </a:lnTo>
                  <a:lnTo>
                    <a:pt x="280239" y="79093"/>
                  </a:lnTo>
                  <a:lnTo>
                    <a:pt x="279705" y="79019"/>
                  </a:lnTo>
                  <a:cubicBezTo>
                    <a:pt x="182537" y="79019"/>
                    <a:pt x="150520" y="184709"/>
                    <a:pt x="150520" y="273241"/>
                  </a:cubicBezTo>
                  <a:cubicBezTo>
                    <a:pt x="150520" y="367246"/>
                    <a:pt x="178308" y="480403"/>
                    <a:pt x="279705" y="480403"/>
                  </a:cubicBezTo>
                  <a:lnTo>
                    <a:pt x="280239" y="480327"/>
                  </a:lnTo>
                  <a:lnTo>
                    <a:pt x="280239" y="559373"/>
                  </a:lnTo>
                  <a:lnTo>
                    <a:pt x="279705" y="559422"/>
                  </a:lnTo>
                  <a:cubicBezTo>
                    <a:pt x="113144" y="559422"/>
                    <a:pt x="0" y="438747"/>
                    <a:pt x="0" y="273241"/>
                  </a:cubicBezTo>
                  <a:cubicBezTo>
                    <a:pt x="0" y="100343"/>
                    <a:pt x="136652" y="0"/>
                    <a:pt x="279705"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2" name="Shape 70">
              <a:extLst>
                <a:ext uri="{FF2B5EF4-FFF2-40B4-BE49-F238E27FC236}">
                  <a16:creationId xmlns:a16="http://schemas.microsoft.com/office/drawing/2014/main" id="{64A4E4F6-0055-EB66-0679-5D4F0AD585E1}"/>
                </a:ext>
              </a:extLst>
            </p:cNvPr>
            <p:cNvSpPr/>
            <p:nvPr/>
          </p:nvSpPr>
          <p:spPr>
            <a:xfrm>
              <a:off x="1302195" y="238147"/>
              <a:ext cx="280238" cy="559327"/>
            </a:xfrm>
            <a:custGeom>
              <a:avLst/>
              <a:gdLst/>
              <a:ahLst/>
              <a:cxnLst/>
              <a:rect l="0" t="0" r="0" b="0"/>
              <a:pathLst>
                <a:path w="280238" h="559327">
                  <a:moveTo>
                    <a:pt x="0" y="0"/>
                  </a:moveTo>
                  <a:lnTo>
                    <a:pt x="52909" y="4603"/>
                  </a:lnTo>
                  <a:cubicBezTo>
                    <a:pt x="175614" y="26173"/>
                    <a:pt x="280238" y="121908"/>
                    <a:pt x="280238" y="273194"/>
                  </a:cubicBezTo>
                  <a:cubicBezTo>
                    <a:pt x="280238" y="418012"/>
                    <a:pt x="193602" y="528507"/>
                    <a:pt x="59655" y="553867"/>
                  </a:cubicBezTo>
                  <a:lnTo>
                    <a:pt x="0" y="559327"/>
                  </a:lnTo>
                  <a:lnTo>
                    <a:pt x="0" y="480280"/>
                  </a:lnTo>
                  <a:lnTo>
                    <a:pt x="34784" y="475311"/>
                  </a:lnTo>
                  <a:cubicBezTo>
                    <a:pt x="109250" y="452366"/>
                    <a:pt x="129718" y="355449"/>
                    <a:pt x="129718" y="273194"/>
                  </a:cubicBezTo>
                  <a:cubicBezTo>
                    <a:pt x="129718" y="195729"/>
                    <a:pt x="106012" y="105127"/>
                    <a:pt x="33570" y="83687"/>
                  </a:cubicBezTo>
                  <a:lnTo>
                    <a:pt x="0" y="79047"/>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3" name="Shape 447">
              <a:extLst>
                <a:ext uri="{FF2B5EF4-FFF2-40B4-BE49-F238E27FC236}">
                  <a16:creationId xmlns:a16="http://schemas.microsoft.com/office/drawing/2014/main" id="{253FF131-22D3-4E66-6D3F-EA8CC7A8CA0F}"/>
                </a:ext>
              </a:extLst>
            </p:cNvPr>
            <p:cNvSpPr/>
            <p:nvPr/>
          </p:nvSpPr>
          <p:spPr>
            <a:xfrm>
              <a:off x="1687403" y="0"/>
              <a:ext cx="141999" cy="784619"/>
            </a:xfrm>
            <a:custGeom>
              <a:avLst/>
              <a:gdLst/>
              <a:ahLst/>
              <a:cxnLst/>
              <a:rect l="0" t="0" r="0" b="0"/>
              <a:pathLst>
                <a:path w="141999" h="784619">
                  <a:moveTo>
                    <a:pt x="0" y="0"/>
                  </a:moveTo>
                  <a:lnTo>
                    <a:pt x="141999" y="0"/>
                  </a:lnTo>
                  <a:lnTo>
                    <a:pt x="141999" y="784619"/>
                  </a:lnTo>
                  <a:lnTo>
                    <a:pt x="0" y="784619"/>
                  </a:lnTo>
                  <a:lnTo>
                    <a:pt x="0" y="0"/>
                  </a:lnTo>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4" name="Shape 72">
              <a:extLst>
                <a:ext uri="{FF2B5EF4-FFF2-40B4-BE49-F238E27FC236}">
                  <a16:creationId xmlns:a16="http://schemas.microsoft.com/office/drawing/2014/main" id="{8A46F9A8-82D9-57B3-DD47-A6BABBA2185F}"/>
                </a:ext>
              </a:extLst>
            </p:cNvPr>
            <p:cNvSpPr/>
            <p:nvPr/>
          </p:nvSpPr>
          <p:spPr>
            <a:xfrm>
              <a:off x="1933825" y="238101"/>
              <a:ext cx="280245" cy="559422"/>
            </a:xfrm>
            <a:custGeom>
              <a:avLst/>
              <a:gdLst/>
              <a:ahLst/>
              <a:cxnLst/>
              <a:rect l="0" t="0" r="0" b="0"/>
              <a:pathLst>
                <a:path w="280245" h="559422">
                  <a:moveTo>
                    <a:pt x="279717" y="0"/>
                  </a:moveTo>
                  <a:lnTo>
                    <a:pt x="280245" y="46"/>
                  </a:lnTo>
                  <a:lnTo>
                    <a:pt x="280245" y="79092"/>
                  </a:lnTo>
                  <a:lnTo>
                    <a:pt x="279717" y="79019"/>
                  </a:lnTo>
                  <a:cubicBezTo>
                    <a:pt x="182600" y="79019"/>
                    <a:pt x="150520" y="184709"/>
                    <a:pt x="150520" y="273241"/>
                  </a:cubicBezTo>
                  <a:cubicBezTo>
                    <a:pt x="150520" y="367246"/>
                    <a:pt x="178308" y="480403"/>
                    <a:pt x="279717" y="480403"/>
                  </a:cubicBezTo>
                  <a:lnTo>
                    <a:pt x="280245" y="480327"/>
                  </a:lnTo>
                  <a:lnTo>
                    <a:pt x="280245" y="559374"/>
                  </a:lnTo>
                  <a:lnTo>
                    <a:pt x="279717" y="559422"/>
                  </a:lnTo>
                  <a:cubicBezTo>
                    <a:pt x="113157" y="559422"/>
                    <a:pt x="0" y="438747"/>
                    <a:pt x="0" y="273241"/>
                  </a:cubicBezTo>
                  <a:cubicBezTo>
                    <a:pt x="0" y="100343"/>
                    <a:pt x="136652" y="0"/>
                    <a:pt x="279717"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5" name="Shape 73">
              <a:extLst>
                <a:ext uri="{FF2B5EF4-FFF2-40B4-BE49-F238E27FC236}">
                  <a16:creationId xmlns:a16="http://schemas.microsoft.com/office/drawing/2014/main" id="{F4E38107-EB69-E592-3D68-22FDFA4F9A98}"/>
                </a:ext>
              </a:extLst>
            </p:cNvPr>
            <p:cNvSpPr/>
            <p:nvPr/>
          </p:nvSpPr>
          <p:spPr>
            <a:xfrm>
              <a:off x="2214070" y="238147"/>
              <a:ext cx="280245" cy="559328"/>
            </a:xfrm>
            <a:custGeom>
              <a:avLst/>
              <a:gdLst/>
              <a:ahLst/>
              <a:cxnLst/>
              <a:rect l="0" t="0" r="0" b="0"/>
              <a:pathLst>
                <a:path w="280245" h="559328">
                  <a:moveTo>
                    <a:pt x="0" y="0"/>
                  </a:moveTo>
                  <a:lnTo>
                    <a:pt x="52915" y="4603"/>
                  </a:lnTo>
                  <a:cubicBezTo>
                    <a:pt x="175620" y="26173"/>
                    <a:pt x="280245" y="121909"/>
                    <a:pt x="280245" y="273195"/>
                  </a:cubicBezTo>
                  <a:cubicBezTo>
                    <a:pt x="280245" y="418013"/>
                    <a:pt x="193609" y="528507"/>
                    <a:pt x="59661" y="553868"/>
                  </a:cubicBezTo>
                  <a:lnTo>
                    <a:pt x="0" y="559328"/>
                  </a:lnTo>
                  <a:lnTo>
                    <a:pt x="0" y="480282"/>
                  </a:lnTo>
                  <a:lnTo>
                    <a:pt x="34791" y="475311"/>
                  </a:lnTo>
                  <a:cubicBezTo>
                    <a:pt x="109256" y="452367"/>
                    <a:pt x="129724" y="355449"/>
                    <a:pt x="129724" y="273195"/>
                  </a:cubicBezTo>
                  <a:cubicBezTo>
                    <a:pt x="129724" y="195729"/>
                    <a:pt x="106018" y="105128"/>
                    <a:pt x="33576" y="83688"/>
                  </a:cubicBezTo>
                  <a:lnTo>
                    <a:pt x="0" y="79046"/>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6" name="Shape 74">
              <a:extLst>
                <a:ext uri="{FF2B5EF4-FFF2-40B4-BE49-F238E27FC236}">
                  <a16:creationId xmlns:a16="http://schemas.microsoft.com/office/drawing/2014/main" id="{A40A536D-8526-8DF0-6EB1-159A71C4055E}"/>
                </a:ext>
              </a:extLst>
            </p:cNvPr>
            <p:cNvSpPr/>
            <p:nvPr/>
          </p:nvSpPr>
          <p:spPr>
            <a:xfrm>
              <a:off x="2598226" y="913860"/>
              <a:ext cx="250857" cy="137770"/>
            </a:xfrm>
            <a:custGeom>
              <a:avLst/>
              <a:gdLst/>
              <a:ahLst/>
              <a:cxnLst/>
              <a:rect l="0" t="0" r="0" b="0"/>
              <a:pathLst>
                <a:path w="250857" h="137770">
                  <a:moveTo>
                    <a:pt x="27787" y="0"/>
                  </a:moveTo>
                  <a:cubicBezTo>
                    <a:pt x="80073" y="32080"/>
                    <a:pt x="140881" y="45885"/>
                    <a:pt x="213500" y="45885"/>
                  </a:cubicBezTo>
                  <a:cubicBezTo>
                    <a:pt x="225242" y="45885"/>
                    <a:pt x="236652" y="44985"/>
                    <a:pt x="247628" y="43167"/>
                  </a:cubicBezTo>
                  <a:lnTo>
                    <a:pt x="250857" y="42325"/>
                  </a:lnTo>
                  <a:lnTo>
                    <a:pt x="250857" y="136030"/>
                  </a:lnTo>
                  <a:lnTo>
                    <a:pt x="224193" y="137770"/>
                  </a:lnTo>
                  <a:cubicBezTo>
                    <a:pt x="144107" y="137770"/>
                    <a:pt x="62979" y="119558"/>
                    <a:pt x="0" y="87478"/>
                  </a:cubicBezTo>
                  <a:lnTo>
                    <a:pt x="27787"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7" name="Shape 75">
              <a:extLst>
                <a:ext uri="{FF2B5EF4-FFF2-40B4-BE49-F238E27FC236}">
                  <a16:creationId xmlns:a16="http://schemas.microsoft.com/office/drawing/2014/main" id="{1E2A0BBD-4C81-2D4C-1FA3-3CD5CBDF6BC9}"/>
                </a:ext>
              </a:extLst>
            </p:cNvPr>
            <p:cNvSpPr/>
            <p:nvPr/>
          </p:nvSpPr>
          <p:spPr>
            <a:xfrm>
              <a:off x="2569372" y="238105"/>
              <a:ext cx="279711" cy="559372"/>
            </a:xfrm>
            <a:custGeom>
              <a:avLst/>
              <a:gdLst/>
              <a:ahLst/>
              <a:cxnLst/>
              <a:rect l="0" t="0" r="0" b="0"/>
              <a:pathLst>
                <a:path w="279711" h="559372">
                  <a:moveTo>
                    <a:pt x="247701" y="0"/>
                  </a:moveTo>
                  <a:lnTo>
                    <a:pt x="279711" y="3602"/>
                  </a:lnTo>
                  <a:lnTo>
                    <a:pt x="279711" y="85370"/>
                  </a:lnTo>
                  <a:lnTo>
                    <a:pt x="247818" y="89058"/>
                  </a:lnTo>
                  <a:cubicBezTo>
                    <a:pt x="179175" y="106006"/>
                    <a:pt x="150520" y="179464"/>
                    <a:pt x="150520" y="270142"/>
                  </a:cubicBezTo>
                  <a:cubicBezTo>
                    <a:pt x="150520" y="373659"/>
                    <a:pt x="191122" y="474002"/>
                    <a:pt x="273317" y="474002"/>
                  </a:cubicBezTo>
                  <a:lnTo>
                    <a:pt x="279711" y="473111"/>
                  </a:lnTo>
                  <a:lnTo>
                    <a:pt x="279711" y="553219"/>
                  </a:lnTo>
                  <a:lnTo>
                    <a:pt x="234886" y="559372"/>
                  </a:lnTo>
                  <a:cubicBezTo>
                    <a:pt x="92888" y="559372"/>
                    <a:pt x="0" y="444106"/>
                    <a:pt x="0" y="273253"/>
                  </a:cubicBezTo>
                  <a:cubicBezTo>
                    <a:pt x="0" y="134480"/>
                    <a:pt x="102527" y="0"/>
                    <a:pt x="247701"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8" name="Shape 76">
              <a:extLst>
                <a:ext uri="{FF2B5EF4-FFF2-40B4-BE49-F238E27FC236}">
                  <a16:creationId xmlns:a16="http://schemas.microsoft.com/office/drawing/2014/main" id="{F3CB6035-0D34-9B2A-D614-78A931E36E48}"/>
                </a:ext>
              </a:extLst>
            </p:cNvPr>
            <p:cNvSpPr/>
            <p:nvPr/>
          </p:nvSpPr>
          <p:spPr>
            <a:xfrm>
              <a:off x="2849083" y="241708"/>
              <a:ext cx="271202" cy="808182"/>
            </a:xfrm>
            <a:custGeom>
              <a:avLst/>
              <a:gdLst/>
              <a:ahLst/>
              <a:cxnLst/>
              <a:rect l="0" t="0" r="0" b="0"/>
              <a:pathLst>
                <a:path w="271202" h="808182">
                  <a:moveTo>
                    <a:pt x="0" y="0"/>
                  </a:moveTo>
                  <a:lnTo>
                    <a:pt x="16101" y="1812"/>
                  </a:lnTo>
                  <a:cubicBezTo>
                    <a:pt x="62989" y="12459"/>
                    <a:pt x="104651" y="38260"/>
                    <a:pt x="127083" y="74312"/>
                  </a:cubicBezTo>
                  <a:lnTo>
                    <a:pt x="129191" y="74312"/>
                  </a:lnTo>
                  <a:lnTo>
                    <a:pt x="129191" y="9148"/>
                  </a:lnTo>
                  <a:lnTo>
                    <a:pt x="271202" y="9148"/>
                  </a:lnTo>
                  <a:lnTo>
                    <a:pt x="271202" y="494898"/>
                  </a:lnTo>
                  <a:cubicBezTo>
                    <a:pt x="271202" y="702324"/>
                    <a:pt x="164905" y="787944"/>
                    <a:pt x="31794" y="806108"/>
                  </a:cubicBezTo>
                  <a:lnTo>
                    <a:pt x="0" y="808182"/>
                  </a:lnTo>
                  <a:lnTo>
                    <a:pt x="0" y="714477"/>
                  </a:lnTo>
                  <a:lnTo>
                    <a:pt x="28297" y="707097"/>
                  </a:lnTo>
                  <a:cubicBezTo>
                    <a:pt x="88350" y="685082"/>
                    <a:pt x="129191" y="629442"/>
                    <a:pt x="129191" y="536554"/>
                  </a:cubicBezTo>
                  <a:lnTo>
                    <a:pt x="129191" y="466120"/>
                  </a:lnTo>
                  <a:lnTo>
                    <a:pt x="127083" y="466120"/>
                  </a:lnTo>
                  <a:cubicBezTo>
                    <a:pt x="100641" y="499733"/>
                    <a:pt x="62805" y="533354"/>
                    <a:pt x="11309" y="548064"/>
                  </a:cubicBezTo>
                  <a:lnTo>
                    <a:pt x="0" y="549616"/>
                  </a:lnTo>
                  <a:lnTo>
                    <a:pt x="0" y="469508"/>
                  </a:lnTo>
                  <a:lnTo>
                    <a:pt x="26706" y="465786"/>
                  </a:lnTo>
                  <a:cubicBezTo>
                    <a:pt x="98115" y="444705"/>
                    <a:pt x="129191" y="354541"/>
                    <a:pt x="129191" y="261129"/>
                  </a:cubicBezTo>
                  <a:cubicBezTo>
                    <a:pt x="129191" y="168254"/>
                    <a:pt x="85427" y="81767"/>
                    <a:pt x="6" y="81767"/>
                  </a:cubicBezTo>
                  <a:lnTo>
                    <a:pt x="0" y="81768"/>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89" name="Shape 77">
              <a:extLst>
                <a:ext uri="{FF2B5EF4-FFF2-40B4-BE49-F238E27FC236}">
                  <a16:creationId xmlns:a16="http://schemas.microsoft.com/office/drawing/2014/main" id="{3C0D4BDF-2D88-14F3-234D-5CF86014BC48}"/>
                </a:ext>
              </a:extLst>
            </p:cNvPr>
            <p:cNvSpPr/>
            <p:nvPr/>
          </p:nvSpPr>
          <p:spPr>
            <a:xfrm>
              <a:off x="3175850" y="240231"/>
              <a:ext cx="557251" cy="811403"/>
            </a:xfrm>
            <a:custGeom>
              <a:avLst/>
              <a:gdLst/>
              <a:ahLst/>
              <a:cxnLst/>
              <a:rect l="0" t="0" r="0" b="0"/>
              <a:pathLst>
                <a:path w="557251" h="811403">
                  <a:moveTo>
                    <a:pt x="150507" y="0"/>
                  </a:moveTo>
                  <a:cubicBezTo>
                    <a:pt x="196405" y="122733"/>
                    <a:pt x="243396" y="246634"/>
                    <a:pt x="288227" y="394983"/>
                  </a:cubicBezTo>
                  <a:lnTo>
                    <a:pt x="290347" y="394983"/>
                  </a:lnTo>
                  <a:cubicBezTo>
                    <a:pt x="338404" y="246634"/>
                    <a:pt x="387515" y="122733"/>
                    <a:pt x="436639" y="0"/>
                  </a:cubicBezTo>
                  <a:lnTo>
                    <a:pt x="557251" y="22441"/>
                  </a:lnTo>
                  <a:lnTo>
                    <a:pt x="293573" y="616001"/>
                  </a:lnTo>
                  <a:cubicBezTo>
                    <a:pt x="264732" y="681088"/>
                    <a:pt x="198514" y="811403"/>
                    <a:pt x="59741" y="811403"/>
                  </a:cubicBezTo>
                  <a:lnTo>
                    <a:pt x="0" y="811403"/>
                  </a:lnTo>
                  <a:lnTo>
                    <a:pt x="0" y="716407"/>
                  </a:lnTo>
                  <a:lnTo>
                    <a:pt x="37363" y="716407"/>
                  </a:lnTo>
                  <a:cubicBezTo>
                    <a:pt x="102464" y="716407"/>
                    <a:pt x="154749" y="688556"/>
                    <a:pt x="211379" y="511302"/>
                  </a:cubicBezTo>
                  <a:lnTo>
                    <a:pt x="8522" y="25616"/>
                  </a:lnTo>
                  <a:lnTo>
                    <a:pt x="150507"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0" name="Shape 78">
              <a:extLst>
                <a:ext uri="{FF2B5EF4-FFF2-40B4-BE49-F238E27FC236}">
                  <a16:creationId xmlns:a16="http://schemas.microsoft.com/office/drawing/2014/main" id="{BCD9F44A-B125-282A-2EE5-3A2E64426A95}"/>
                </a:ext>
              </a:extLst>
            </p:cNvPr>
            <p:cNvSpPr/>
            <p:nvPr/>
          </p:nvSpPr>
          <p:spPr>
            <a:xfrm>
              <a:off x="4022317" y="37411"/>
              <a:ext cx="348037" cy="747243"/>
            </a:xfrm>
            <a:custGeom>
              <a:avLst/>
              <a:gdLst/>
              <a:ahLst/>
              <a:cxnLst/>
              <a:rect l="0" t="0" r="0" b="0"/>
              <a:pathLst>
                <a:path w="348037" h="747243">
                  <a:moveTo>
                    <a:pt x="304330" y="0"/>
                  </a:moveTo>
                  <a:lnTo>
                    <a:pt x="348037" y="0"/>
                  </a:lnTo>
                  <a:lnTo>
                    <a:pt x="348037" y="147479"/>
                  </a:lnTo>
                  <a:lnTo>
                    <a:pt x="324137" y="229639"/>
                  </a:lnTo>
                  <a:cubicBezTo>
                    <a:pt x="299510" y="308402"/>
                    <a:pt x="273075" y="377882"/>
                    <a:pt x="246634" y="451549"/>
                  </a:cubicBezTo>
                  <a:lnTo>
                    <a:pt x="348037" y="451549"/>
                  </a:lnTo>
                  <a:lnTo>
                    <a:pt x="348037" y="543382"/>
                  </a:lnTo>
                  <a:lnTo>
                    <a:pt x="207086" y="543382"/>
                  </a:lnTo>
                  <a:lnTo>
                    <a:pt x="130302" y="747243"/>
                  </a:lnTo>
                  <a:lnTo>
                    <a:pt x="0" y="747243"/>
                  </a:lnTo>
                  <a:lnTo>
                    <a:pt x="30433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1" name="Shape 79">
              <a:extLst>
                <a:ext uri="{FF2B5EF4-FFF2-40B4-BE49-F238E27FC236}">
                  <a16:creationId xmlns:a16="http://schemas.microsoft.com/office/drawing/2014/main" id="{C2DB339D-883E-7492-CCC2-607C8549F79E}"/>
                </a:ext>
              </a:extLst>
            </p:cNvPr>
            <p:cNvSpPr/>
            <p:nvPr/>
          </p:nvSpPr>
          <p:spPr>
            <a:xfrm>
              <a:off x="4370354" y="37411"/>
              <a:ext cx="361969" cy="747243"/>
            </a:xfrm>
            <a:custGeom>
              <a:avLst/>
              <a:gdLst/>
              <a:ahLst/>
              <a:cxnLst/>
              <a:rect l="0" t="0" r="0" b="0"/>
              <a:pathLst>
                <a:path w="361969" h="747243">
                  <a:moveTo>
                    <a:pt x="0" y="0"/>
                  </a:moveTo>
                  <a:lnTo>
                    <a:pt x="81197" y="0"/>
                  </a:lnTo>
                  <a:lnTo>
                    <a:pt x="361969" y="747243"/>
                  </a:lnTo>
                  <a:lnTo>
                    <a:pt x="193225" y="747243"/>
                  </a:lnTo>
                  <a:lnTo>
                    <a:pt x="123844" y="543382"/>
                  </a:lnTo>
                  <a:lnTo>
                    <a:pt x="0" y="543382"/>
                  </a:lnTo>
                  <a:lnTo>
                    <a:pt x="0" y="451549"/>
                  </a:lnTo>
                  <a:lnTo>
                    <a:pt x="101403" y="451549"/>
                  </a:lnTo>
                  <a:cubicBezTo>
                    <a:pt x="69374" y="353327"/>
                    <a:pt x="37421" y="262547"/>
                    <a:pt x="2115" y="147282"/>
                  </a:cubicBezTo>
                  <a:lnTo>
                    <a:pt x="57" y="147282"/>
                  </a:lnTo>
                  <a:lnTo>
                    <a:pt x="0" y="147479"/>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2" name="Shape 80">
              <a:extLst>
                <a:ext uri="{FF2B5EF4-FFF2-40B4-BE49-F238E27FC236}">
                  <a16:creationId xmlns:a16="http://schemas.microsoft.com/office/drawing/2014/main" id="{F7E2F884-BEFD-CB7B-28EB-A02CDC1D30B3}"/>
                </a:ext>
              </a:extLst>
            </p:cNvPr>
            <p:cNvSpPr/>
            <p:nvPr/>
          </p:nvSpPr>
          <p:spPr>
            <a:xfrm>
              <a:off x="4765820" y="238135"/>
              <a:ext cx="446202" cy="559359"/>
            </a:xfrm>
            <a:custGeom>
              <a:avLst/>
              <a:gdLst/>
              <a:ahLst/>
              <a:cxnLst/>
              <a:rect l="0" t="0" r="0" b="0"/>
              <a:pathLst>
                <a:path w="446202" h="559359">
                  <a:moveTo>
                    <a:pt x="302031" y="0"/>
                  </a:moveTo>
                  <a:cubicBezTo>
                    <a:pt x="344805" y="0"/>
                    <a:pt x="397091" y="10630"/>
                    <a:pt x="440868" y="36246"/>
                  </a:cubicBezTo>
                  <a:lnTo>
                    <a:pt x="406667" y="118440"/>
                  </a:lnTo>
                  <a:cubicBezTo>
                    <a:pt x="375768" y="105626"/>
                    <a:pt x="343751" y="95999"/>
                    <a:pt x="311785" y="95999"/>
                  </a:cubicBezTo>
                  <a:cubicBezTo>
                    <a:pt x="231648" y="95999"/>
                    <a:pt x="150457" y="150457"/>
                    <a:pt x="150457" y="274358"/>
                  </a:cubicBezTo>
                  <a:cubicBezTo>
                    <a:pt x="150457" y="381114"/>
                    <a:pt x="211328" y="463245"/>
                    <a:pt x="312789" y="463245"/>
                  </a:cubicBezTo>
                  <a:cubicBezTo>
                    <a:pt x="345872" y="463245"/>
                    <a:pt x="382168" y="455778"/>
                    <a:pt x="417423" y="436575"/>
                  </a:cubicBezTo>
                  <a:lnTo>
                    <a:pt x="446202" y="517766"/>
                  </a:lnTo>
                  <a:cubicBezTo>
                    <a:pt x="401320" y="544436"/>
                    <a:pt x="342697" y="559359"/>
                    <a:pt x="294577" y="559359"/>
                  </a:cubicBezTo>
                  <a:cubicBezTo>
                    <a:pt x="72568" y="559359"/>
                    <a:pt x="0" y="390690"/>
                    <a:pt x="0" y="281762"/>
                  </a:cubicBezTo>
                  <a:cubicBezTo>
                    <a:pt x="0" y="132309"/>
                    <a:pt x="113094" y="0"/>
                    <a:pt x="302031"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3" name="Shape 81">
              <a:extLst>
                <a:ext uri="{FF2B5EF4-FFF2-40B4-BE49-F238E27FC236}">
                  <a16:creationId xmlns:a16="http://schemas.microsoft.com/office/drawing/2014/main" id="{01D11093-31C5-5DDE-74DC-7021C1D70312}"/>
                </a:ext>
              </a:extLst>
            </p:cNvPr>
            <p:cNvSpPr/>
            <p:nvPr/>
          </p:nvSpPr>
          <p:spPr>
            <a:xfrm>
              <a:off x="5246225" y="90760"/>
              <a:ext cx="383223" cy="706768"/>
            </a:xfrm>
            <a:custGeom>
              <a:avLst/>
              <a:gdLst/>
              <a:ahLst/>
              <a:cxnLst/>
              <a:rect l="0" t="0" r="0" b="0"/>
              <a:pathLst>
                <a:path w="383223" h="706768">
                  <a:moveTo>
                    <a:pt x="216663" y="0"/>
                  </a:moveTo>
                  <a:lnTo>
                    <a:pt x="216663" y="160096"/>
                  </a:lnTo>
                  <a:lnTo>
                    <a:pt x="356489" y="160096"/>
                  </a:lnTo>
                  <a:lnTo>
                    <a:pt x="356489" y="232766"/>
                  </a:lnTo>
                  <a:lnTo>
                    <a:pt x="216663" y="232766"/>
                  </a:lnTo>
                  <a:lnTo>
                    <a:pt x="216663" y="495389"/>
                  </a:lnTo>
                  <a:cubicBezTo>
                    <a:pt x="216663" y="582867"/>
                    <a:pt x="243396" y="620230"/>
                    <a:pt x="290335" y="620230"/>
                  </a:cubicBezTo>
                  <a:cubicBezTo>
                    <a:pt x="321297" y="620230"/>
                    <a:pt x="339458" y="611772"/>
                    <a:pt x="358661" y="602132"/>
                  </a:cubicBezTo>
                  <a:lnTo>
                    <a:pt x="383223" y="672579"/>
                  </a:lnTo>
                  <a:cubicBezTo>
                    <a:pt x="341630" y="695020"/>
                    <a:pt x="290335" y="706768"/>
                    <a:pt x="243396" y="706768"/>
                  </a:cubicBezTo>
                  <a:cubicBezTo>
                    <a:pt x="125895" y="706768"/>
                    <a:pt x="74664" y="644792"/>
                    <a:pt x="74664" y="535927"/>
                  </a:cubicBezTo>
                  <a:lnTo>
                    <a:pt x="74664" y="232766"/>
                  </a:lnTo>
                  <a:lnTo>
                    <a:pt x="0" y="232766"/>
                  </a:lnTo>
                  <a:lnTo>
                    <a:pt x="0" y="160096"/>
                  </a:lnTo>
                  <a:lnTo>
                    <a:pt x="74664" y="160096"/>
                  </a:lnTo>
                  <a:lnTo>
                    <a:pt x="74664" y="32017"/>
                  </a:lnTo>
                  <a:lnTo>
                    <a:pt x="216663"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4" name="Shape 448">
              <a:extLst>
                <a:ext uri="{FF2B5EF4-FFF2-40B4-BE49-F238E27FC236}">
                  <a16:creationId xmlns:a16="http://schemas.microsoft.com/office/drawing/2014/main" id="{40637999-0CAD-F4E6-0563-D5E1D982617D}"/>
                </a:ext>
              </a:extLst>
            </p:cNvPr>
            <p:cNvSpPr/>
            <p:nvPr/>
          </p:nvSpPr>
          <p:spPr>
            <a:xfrm>
              <a:off x="5699969" y="250939"/>
              <a:ext cx="141998" cy="533756"/>
            </a:xfrm>
            <a:custGeom>
              <a:avLst/>
              <a:gdLst/>
              <a:ahLst/>
              <a:cxnLst/>
              <a:rect l="0" t="0" r="0" b="0"/>
              <a:pathLst>
                <a:path w="141998" h="533756">
                  <a:moveTo>
                    <a:pt x="0" y="0"/>
                  </a:moveTo>
                  <a:lnTo>
                    <a:pt x="141998" y="0"/>
                  </a:lnTo>
                  <a:lnTo>
                    <a:pt x="141998" y="533756"/>
                  </a:lnTo>
                  <a:lnTo>
                    <a:pt x="0" y="533756"/>
                  </a:lnTo>
                  <a:lnTo>
                    <a:pt x="0" y="0"/>
                  </a:lnTo>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5" name="Shape 83">
              <a:extLst>
                <a:ext uri="{FF2B5EF4-FFF2-40B4-BE49-F238E27FC236}">
                  <a16:creationId xmlns:a16="http://schemas.microsoft.com/office/drawing/2014/main" id="{37BE0F77-5EF8-74FB-A363-34E19CDB674D}"/>
                </a:ext>
              </a:extLst>
            </p:cNvPr>
            <p:cNvSpPr/>
            <p:nvPr/>
          </p:nvSpPr>
          <p:spPr>
            <a:xfrm>
              <a:off x="5686053" y="8595"/>
              <a:ext cx="169787" cy="171844"/>
            </a:xfrm>
            <a:custGeom>
              <a:avLst/>
              <a:gdLst/>
              <a:ahLst/>
              <a:cxnLst/>
              <a:rect l="0" t="0" r="0" b="0"/>
              <a:pathLst>
                <a:path w="169787" h="171844">
                  <a:moveTo>
                    <a:pt x="82245" y="0"/>
                  </a:moveTo>
                  <a:cubicBezTo>
                    <a:pt x="131305" y="0"/>
                    <a:pt x="169787" y="40538"/>
                    <a:pt x="169787" y="82194"/>
                  </a:cubicBezTo>
                  <a:cubicBezTo>
                    <a:pt x="169787" y="128080"/>
                    <a:pt x="136652" y="171844"/>
                    <a:pt x="84303" y="171844"/>
                  </a:cubicBezTo>
                  <a:cubicBezTo>
                    <a:pt x="34189" y="171844"/>
                    <a:pt x="0" y="128080"/>
                    <a:pt x="0" y="82194"/>
                  </a:cubicBezTo>
                  <a:cubicBezTo>
                    <a:pt x="0" y="41593"/>
                    <a:pt x="34189" y="0"/>
                    <a:pt x="82245"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6" name="Shape 84">
              <a:extLst>
                <a:ext uri="{FF2B5EF4-FFF2-40B4-BE49-F238E27FC236}">
                  <a16:creationId xmlns:a16="http://schemas.microsoft.com/office/drawing/2014/main" id="{5DD83E1E-3883-0F22-1E29-41178ED32EB4}"/>
                </a:ext>
              </a:extLst>
            </p:cNvPr>
            <p:cNvSpPr/>
            <p:nvPr/>
          </p:nvSpPr>
          <p:spPr>
            <a:xfrm>
              <a:off x="5946444" y="238101"/>
              <a:ext cx="280206" cy="559422"/>
            </a:xfrm>
            <a:custGeom>
              <a:avLst/>
              <a:gdLst/>
              <a:ahLst/>
              <a:cxnLst/>
              <a:rect l="0" t="0" r="0" b="0"/>
              <a:pathLst>
                <a:path w="280206" h="559422">
                  <a:moveTo>
                    <a:pt x="279705" y="0"/>
                  </a:moveTo>
                  <a:lnTo>
                    <a:pt x="280206" y="44"/>
                  </a:lnTo>
                  <a:lnTo>
                    <a:pt x="280206" y="79089"/>
                  </a:lnTo>
                  <a:lnTo>
                    <a:pt x="279705" y="79019"/>
                  </a:lnTo>
                  <a:cubicBezTo>
                    <a:pt x="182537" y="79019"/>
                    <a:pt x="150520" y="184709"/>
                    <a:pt x="150520" y="273241"/>
                  </a:cubicBezTo>
                  <a:cubicBezTo>
                    <a:pt x="150520" y="367246"/>
                    <a:pt x="178244" y="480403"/>
                    <a:pt x="279705" y="480403"/>
                  </a:cubicBezTo>
                  <a:lnTo>
                    <a:pt x="280206" y="480331"/>
                  </a:lnTo>
                  <a:lnTo>
                    <a:pt x="280206" y="559376"/>
                  </a:lnTo>
                  <a:lnTo>
                    <a:pt x="279705" y="559422"/>
                  </a:lnTo>
                  <a:cubicBezTo>
                    <a:pt x="113144" y="559422"/>
                    <a:pt x="0" y="438747"/>
                    <a:pt x="0" y="273241"/>
                  </a:cubicBezTo>
                  <a:cubicBezTo>
                    <a:pt x="0" y="100343"/>
                    <a:pt x="136652" y="0"/>
                    <a:pt x="279705"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7" name="Shape 85">
              <a:extLst>
                <a:ext uri="{FF2B5EF4-FFF2-40B4-BE49-F238E27FC236}">
                  <a16:creationId xmlns:a16="http://schemas.microsoft.com/office/drawing/2014/main" id="{31D1701D-BC1B-F1C7-EC0E-014770842091}"/>
                </a:ext>
              </a:extLst>
            </p:cNvPr>
            <p:cNvSpPr/>
            <p:nvPr/>
          </p:nvSpPr>
          <p:spPr>
            <a:xfrm>
              <a:off x="6226650" y="238144"/>
              <a:ext cx="280270" cy="559333"/>
            </a:xfrm>
            <a:custGeom>
              <a:avLst/>
              <a:gdLst/>
              <a:ahLst/>
              <a:cxnLst/>
              <a:rect l="0" t="0" r="0" b="0"/>
              <a:pathLst>
                <a:path w="280270" h="559333">
                  <a:moveTo>
                    <a:pt x="0" y="0"/>
                  </a:moveTo>
                  <a:lnTo>
                    <a:pt x="52941" y="4606"/>
                  </a:lnTo>
                  <a:cubicBezTo>
                    <a:pt x="175646" y="26176"/>
                    <a:pt x="280270" y="121911"/>
                    <a:pt x="280270" y="273197"/>
                  </a:cubicBezTo>
                  <a:cubicBezTo>
                    <a:pt x="280270" y="418015"/>
                    <a:pt x="193586" y="528509"/>
                    <a:pt x="59668" y="553870"/>
                  </a:cubicBezTo>
                  <a:lnTo>
                    <a:pt x="0" y="559333"/>
                  </a:lnTo>
                  <a:lnTo>
                    <a:pt x="0" y="480288"/>
                  </a:lnTo>
                  <a:lnTo>
                    <a:pt x="34795" y="475313"/>
                  </a:lnTo>
                  <a:cubicBezTo>
                    <a:pt x="109218" y="452369"/>
                    <a:pt x="129686" y="355452"/>
                    <a:pt x="129686" y="273197"/>
                  </a:cubicBezTo>
                  <a:cubicBezTo>
                    <a:pt x="129686" y="195732"/>
                    <a:pt x="106029" y="105130"/>
                    <a:pt x="33600" y="83690"/>
                  </a:cubicBezTo>
                  <a:lnTo>
                    <a:pt x="0" y="79045"/>
                  </a:lnTo>
                  <a:lnTo>
                    <a:pt x="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8" name="Shape 86">
              <a:extLst>
                <a:ext uri="{FF2B5EF4-FFF2-40B4-BE49-F238E27FC236}">
                  <a16:creationId xmlns:a16="http://schemas.microsoft.com/office/drawing/2014/main" id="{5055C2D5-C617-F3E9-9109-8AB9F2DC2F23}"/>
                </a:ext>
              </a:extLst>
            </p:cNvPr>
            <p:cNvSpPr/>
            <p:nvPr/>
          </p:nvSpPr>
          <p:spPr>
            <a:xfrm>
              <a:off x="6611783" y="238131"/>
              <a:ext cx="514655" cy="546557"/>
            </a:xfrm>
            <a:custGeom>
              <a:avLst/>
              <a:gdLst/>
              <a:ahLst/>
              <a:cxnLst/>
              <a:rect l="0" t="0" r="0" b="0"/>
              <a:pathLst>
                <a:path w="514655" h="546557">
                  <a:moveTo>
                    <a:pt x="323532" y="0"/>
                  </a:moveTo>
                  <a:cubicBezTo>
                    <a:pt x="448386" y="0"/>
                    <a:pt x="514655" y="68326"/>
                    <a:pt x="514655" y="202806"/>
                  </a:cubicBezTo>
                  <a:lnTo>
                    <a:pt x="514655" y="546557"/>
                  </a:lnTo>
                  <a:lnTo>
                    <a:pt x="372592" y="546557"/>
                  </a:lnTo>
                  <a:lnTo>
                    <a:pt x="372592" y="218846"/>
                  </a:lnTo>
                  <a:cubicBezTo>
                    <a:pt x="372592" y="144056"/>
                    <a:pt x="339521" y="95009"/>
                    <a:pt x="265849" y="95009"/>
                  </a:cubicBezTo>
                  <a:cubicBezTo>
                    <a:pt x="196469" y="95009"/>
                    <a:pt x="141998" y="140894"/>
                    <a:pt x="141998" y="228486"/>
                  </a:cubicBezTo>
                  <a:lnTo>
                    <a:pt x="141998" y="546557"/>
                  </a:lnTo>
                  <a:lnTo>
                    <a:pt x="0" y="546557"/>
                  </a:lnTo>
                  <a:lnTo>
                    <a:pt x="0" y="12751"/>
                  </a:lnTo>
                  <a:lnTo>
                    <a:pt x="140995" y="12751"/>
                  </a:lnTo>
                  <a:lnTo>
                    <a:pt x="140995" y="75730"/>
                  </a:lnTo>
                  <a:cubicBezTo>
                    <a:pt x="189001" y="24562"/>
                    <a:pt x="256273" y="0"/>
                    <a:pt x="323532"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99" name="Shape 87">
              <a:extLst>
                <a:ext uri="{FF2B5EF4-FFF2-40B4-BE49-F238E27FC236}">
                  <a16:creationId xmlns:a16="http://schemas.microsoft.com/office/drawing/2014/main" id="{796D1A19-292D-D81C-B717-D61CBE041840}"/>
                </a:ext>
              </a:extLst>
            </p:cNvPr>
            <p:cNvSpPr/>
            <p:nvPr/>
          </p:nvSpPr>
          <p:spPr>
            <a:xfrm>
              <a:off x="7532195" y="24590"/>
              <a:ext cx="626694" cy="772922"/>
            </a:xfrm>
            <a:custGeom>
              <a:avLst/>
              <a:gdLst/>
              <a:ahLst/>
              <a:cxnLst/>
              <a:rect l="0" t="0" r="0" b="0"/>
              <a:pathLst>
                <a:path w="626694" h="772922">
                  <a:moveTo>
                    <a:pt x="424891" y="0"/>
                  </a:moveTo>
                  <a:cubicBezTo>
                    <a:pt x="502907" y="0"/>
                    <a:pt x="575475" y="27788"/>
                    <a:pt x="626694" y="57633"/>
                  </a:cubicBezTo>
                  <a:lnTo>
                    <a:pt x="579755" y="148349"/>
                  </a:lnTo>
                  <a:cubicBezTo>
                    <a:pt x="543446" y="129184"/>
                    <a:pt x="482588" y="106743"/>
                    <a:pt x="424891" y="106743"/>
                  </a:cubicBezTo>
                  <a:cubicBezTo>
                    <a:pt x="271196" y="106743"/>
                    <a:pt x="160160" y="214554"/>
                    <a:pt x="160160" y="384289"/>
                  </a:cubicBezTo>
                  <a:cubicBezTo>
                    <a:pt x="160160" y="561594"/>
                    <a:pt x="282943" y="666166"/>
                    <a:pt x="429235" y="666166"/>
                  </a:cubicBezTo>
                  <a:cubicBezTo>
                    <a:pt x="486817" y="666166"/>
                    <a:pt x="540220" y="650138"/>
                    <a:pt x="579755" y="628803"/>
                  </a:cubicBezTo>
                  <a:lnTo>
                    <a:pt x="621347" y="721627"/>
                  </a:lnTo>
                  <a:cubicBezTo>
                    <a:pt x="575475" y="748309"/>
                    <a:pt x="495326" y="772922"/>
                    <a:pt x="422834" y="772922"/>
                  </a:cubicBezTo>
                  <a:cubicBezTo>
                    <a:pt x="163385" y="772922"/>
                    <a:pt x="0" y="602132"/>
                    <a:pt x="0" y="382118"/>
                  </a:cubicBezTo>
                  <a:cubicBezTo>
                    <a:pt x="0" y="178245"/>
                    <a:pt x="162331" y="0"/>
                    <a:pt x="424891"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0" name="Shape 88">
              <a:extLst>
                <a:ext uri="{FF2B5EF4-FFF2-40B4-BE49-F238E27FC236}">
                  <a16:creationId xmlns:a16="http://schemas.microsoft.com/office/drawing/2014/main" id="{5190578E-B875-3B50-E152-888D870376BC}"/>
                </a:ext>
              </a:extLst>
            </p:cNvPr>
            <p:cNvSpPr/>
            <p:nvPr/>
          </p:nvSpPr>
          <p:spPr>
            <a:xfrm>
              <a:off x="8232821" y="239264"/>
              <a:ext cx="259209" cy="556197"/>
            </a:xfrm>
            <a:custGeom>
              <a:avLst/>
              <a:gdLst/>
              <a:ahLst/>
              <a:cxnLst/>
              <a:rect l="0" t="0" r="0" b="0"/>
              <a:pathLst>
                <a:path w="259209" h="556197">
                  <a:moveTo>
                    <a:pt x="259209" y="0"/>
                  </a:moveTo>
                  <a:lnTo>
                    <a:pt x="259209" y="78907"/>
                  </a:lnTo>
                  <a:lnTo>
                    <a:pt x="241832" y="80708"/>
                  </a:lnTo>
                  <a:cubicBezTo>
                    <a:pt x="180498" y="94157"/>
                    <a:pt x="152824" y="151866"/>
                    <a:pt x="153746" y="214485"/>
                  </a:cubicBezTo>
                  <a:lnTo>
                    <a:pt x="259209" y="214485"/>
                  </a:lnTo>
                  <a:lnTo>
                    <a:pt x="259209" y="291320"/>
                  </a:lnTo>
                  <a:lnTo>
                    <a:pt x="151638" y="291320"/>
                  </a:lnTo>
                  <a:cubicBezTo>
                    <a:pt x="149210" y="366624"/>
                    <a:pt x="188257" y="427456"/>
                    <a:pt x="245314" y="453165"/>
                  </a:cubicBezTo>
                  <a:lnTo>
                    <a:pt x="259209" y="457731"/>
                  </a:lnTo>
                  <a:lnTo>
                    <a:pt x="259209" y="556197"/>
                  </a:lnTo>
                  <a:lnTo>
                    <a:pt x="223497" y="552986"/>
                  </a:lnTo>
                  <a:cubicBezTo>
                    <a:pt x="92432" y="528726"/>
                    <a:pt x="0" y="422052"/>
                    <a:pt x="0" y="267888"/>
                  </a:cubicBezTo>
                  <a:cubicBezTo>
                    <a:pt x="0" y="123992"/>
                    <a:pt x="91576" y="25943"/>
                    <a:pt x="216770" y="3678"/>
                  </a:cubicBezTo>
                  <a:lnTo>
                    <a:pt x="259209"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1" name="Shape 89">
              <a:extLst>
                <a:ext uri="{FF2B5EF4-FFF2-40B4-BE49-F238E27FC236}">
                  <a16:creationId xmlns:a16="http://schemas.microsoft.com/office/drawing/2014/main" id="{DBFAB6E7-3E03-D944-CA5F-6D8871B8EEC7}"/>
                </a:ext>
              </a:extLst>
            </p:cNvPr>
            <p:cNvSpPr/>
            <p:nvPr/>
          </p:nvSpPr>
          <p:spPr>
            <a:xfrm>
              <a:off x="8492030" y="663019"/>
              <a:ext cx="231939" cy="134480"/>
            </a:xfrm>
            <a:custGeom>
              <a:avLst/>
              <a:gdLst/>
              <a:ahLst/>
              <a:cxnLst/>
              <a:rect l="0" t="0" r="0" b="0"/>
              <a:pathLst>
                <a:path w="231939" h="134480">
                  <a:moveTo>
                    <a:pt x="191286" y="0"/>
                  </a:moveTo>
                  <a:lnTo>
                    <a:pt x="231939" y="74727"/>
                  </a:lnTo>
                  <a:cubicBezTo>
                    <a:pt x="159333" y="117373"/>
                    <a:pt x="83476" y="134480"/>
                    <a:pt x="22668" y="134480"/>
                  </a:cubicBezTo>
                  <a:lnTo>
                    <a:pt x="0" y="132442"/>
                  </a:lnTo>
                  <a:lnTo>
                    <a:pt x="0" y="33976"/>
                  </a:lnTo>
                  <a:lnTo>
                    <a:pt x="16026" y="39242"/>
                  </a:lnTo>
                  <a:cubicBezTo>
                    <a:pt x="26427" y="41480"/>
                    <a:pt x="37220" y="42647"/>
                    <a:pt x="48296" y="42647"/>
                  </a:cubicBezTo>
                  <a:cubicBezTo>
                    <a:pt x="100582" y="42647"/>
                    <a:pt x="156158" y="24549"/>
                    <a:pt x="191286"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2" name="Shape 90">
              <a:extLst>
                <a:ext uri="{FF2B5EF4-FFF2-40B4-BE49-F238E27FC236}">
                  <a16:creationId xmlns:a16="http://schemas.microsoft.com/office/drawing/2014/main" id="{5EF7E74F-829E-AB63-88D7-5E1D2B510084}"/>
                </a:ext>
              </a:extLst>
            </p:cNvPr>
            <p:cNvSpPr/>
            <p:nvPr/>
          </p:nvSpPr>
          <p:spPr>
            <a:xfrm>
              <a:off x="8492030" y="238128"/>
              <a:ext cx="249045" cy="292456"/>
            </a:xfrm>
            <a:custGeom>
              <a:avLst/>
              <a:gdLst/>
              <a:ahLst/>
              <a:cxnLst/>
              <a:rect l="0" t="0" r="0" b="0"/>
              <a:pathLst>
                <a:path w="249045" h="292456">
                  <a:moveTo>
                    <a:pt x="13105" y="0"/>
                  </a:moveTo>
                  <a:cubicBezTo>
                    <a:pt x="179653" y="0"/>
                    <a:pt x="249045" y="133363"/>
                    <a:pt x="238289" y="292456"/>
                  </a:cubicBezTo>
                  <a:lnTo>
                    <a:pt x="0" y="292456"/>
                  </a:lnTo>
                  <a:lnTo>
                    <a:pt x="0" y="215621"/>
                  </a:lnTo>
                  <a:lnTo>
                    <a:pt x="104863" y="215621"/>
                  </a:lnTo>
                  <a:cubicBezTo>
                    <a:pt x="110209" y="134480"/>
                    <a:pt x="81418" y="78905"/>
                    <a:pt x="10984" y="78905"/>
                  </a:cubicBezTo>
                  <a:lnTo>
                    <a:pt x="0" y="80043"/>
                  </a:lnTo>
                  <a:lnTo>
                    <a:pt x="0" y="1136"/>
                  </a:lnTo>
                  <a:lnTo>
                    <a:pt x="13105"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3" name="Shape 91">
              <a:extLst>
                <a:ext uri="{FF2B5EF4-FFF2-40B4-BE49-F238E27FC236}">
                  <a16:creationId xmlns:a16="http://schemas.microsoft.com/office/drawing/2014/main" id="{ECF9D09A-35D7-7790-50B5-A6E56C511FC3}"/>
                </a:ext>
              </a:extLst>
            </p:cNvPr>
            <p:cNvSpPr/>
            <p:nvPr/>
          </p:nvSpPr>
          <p:spPr>
            <a:xfrm>
              <a:off x="8836288" y="238131"/>
              <a:ext cx="514541" cy="546557"/>
            </a:xfrm>
            <a:custGeom>
              <a:avLst/>
              <a:gdLst/>
              <a:ahLst/>
              <a:cxnLst/>
              <a:rect l="0" t="0" r="0" b="0"/>
              <a:pathLst>
                <a:path w="514541" h="546557">
                  <a:moveTo>
                    <a:pt x="323367" y="0"/>
                  </a:moveTo>
                  <a:cubicBezTo>
                    <a:pt x="448386" y="0"/>
                    <a:pt x="514541" y="68326"/>
                    <a:pt x="514541" y="202806"/>
                  </a:cubicBezTo>
                  <a:lnTo>
                    <a:pt x="514541" y="546557"/>
                  </a:lnTo>
                  <a:lnTo>
                    <a:pt x="372542" y="546557"/>
                  </a:lnTo>
                  <a:lnTo>
                    <a:pt x="372542" y="218846"/>
                  </a:lnTo>
                  <a:cubicBezTo>
                    <a:pt x="372542" y="144056"/>
                    <a:pt x="339471" y="95009"/>
                    <a:pt x="265785" y="95009"/>
                  </a:cubicBezTo>
                  <a:cubicBezTo>
                    <a:pt x="196406" y="95009"/>
                    <a:pt x="141884" y="140894"/>
                    <a:pt x="141884" y="228486"/>
                  </a:cubicBezTo>
                  <a:lnTo>
                    <a:pt x="141884" y="546557"/>
                  </a:lnTo>
                  <a:lnTo>
                    <a:pt x="0" y="546557"/>
                  </a:lnTo>
                  <a:lnTo>
                    <a:pt x="0" y="12751"/>
                  </a:lnTo>
                  <a:lnTo>
                    <a:pt x="140830" y="12751"/>
                  </a:lnTo>
                  <a:lnTo>
                    <a:pt x="140830" y="75730"/>
                  </a:lnTo>
                  <a:cubicBezTo>
                    <a:pt x="188950" y="24562"/>
                    <a:pt x="256210" y="0"/>
                    <a:pt x="323367"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4" name="Shape 92">
              <a:extLst>
                <a:ext uri="{FF2B5EF4-FFF2-40B4-BE49-F238E27FC236}">
                  <a16:creationId xmlns:a16="http://schemas.microsoft.com/office/drawing/2014/main" id="{E9ED7200-6FEB-52A2-096C-C5C5F12DFCBB}"/>
                </a:ext>
              </a:extLst>
            </p:cNvPr>
            <p:cNvSpPr/>
            <p:nvPr/>
          </p:nvSpPr>
          <p:spPr>
            <a:xfrm>
              <a:off x="9436386" y="90760"/>
              <a:ext cx="383336" cy="706768"/>
            </a:xfrm>
            <a:custGeom>
              <a:avLst/>
              <a:gdLst/>
              <a:ahLst/>
              <a:cxnLst/>
              <a:rect l="0" t="0" r="0" b="0"/>
              <a:pathLst>
                <a:path w="383336" h="706768">
                  <a:moveTo>
                    <a:pt x="216788" y="0"/>
                  </a:moveTo>
                  <a:lnTo>
                    <a:pt x="216788" y="160096"/>
                  </a:lnTo>
                  <a:lnTo>
                    <a:pt x="356552" y="160096"/>
                  </a:lnTo>
                  <a:lnTo>
                    <a:pt x="356552" y="232766"/>
                  </a:lnTo>
                  <a:lnTo>
                    <a:pt x="216788" y="232766"/>
                  </a:lnTo>
                  <a:lnTo>
                    <a:pt x="216788" y="495389"/>
                  </a:lnTo>
                  <a:cubicBezTo>
                    <a:pt x="216788" y="582867"/>
                    <a:pt x="243395" y="620230"/>
                    <a:pt x="290461" y="620230"/>
                  </a:cubicBezTo>
                  <a:cubicBezTo>
                    <a:pt x="321310" y="620230"/>
                    <a:pt x="339521" y="611772"/>
                    <a:pt x="358787" y="602132"/>
                  </a:cubicBezTo>
                  <a:lnTo>
                    <a:pt x="383336" y="672579"/>
                  </a:lnTo>
                  <a:cubicBezTo>
                    <a:pt x="341630" y="695020"/>
                    <a:pt x="290461" y="706768"/>
                    <a:pt x="243395" y="706768"/>
                  </a:cubicBezTo>
                  <a:cubicBezTo>
                    <a:pt x="126022" y="706768"/>
                    <a:pt x="74726" y="644792"/>
                    <a:pt x="74726" y="535927"/>
                  </a:cubicBezTo>
                  <a:lnTo>
                    <a:pt x="74726" y="232766"/>
                  </a:lnTo>
                  <a:lnTo>
                    <a:pt x="0" y="232766"/>
                  </a:lnTo>
                  <a:lnTo>
                    <a:pt x="0" y="160096"/>
                  </a:lnTo>
                  <a:lnTo>
                    <a:pt x="74726" y="160096"/>
                  </a:lnTo>
                  <a:lnTo>
                    <a:pt x="74726" y="32017"/>
                  </a:lnTo>
                  <a:lnTo>
                    <a:pt x="216788"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5" name="Shape 93">
              <a:extLst>
                <a:ext uri="{FF2B5EF4-FFF2-40B4-BE49-F238E27FC236}">
                  <a16:creationId xmlns:a16="http://schemas.microsoft.com/office/drawing/2014/main" id="{0FBA4946-87CA-FFA6-C102-9C8F56FD3D35}"/>
                </a:ext>
              </a:extLst>
            </p:cNvPr>
            <p:cNvSpPr/>
            <p:nvPr/>
          </p:nvSpPr>
          <p:spPr>
            <a:xfrm>
              <a:off x="9890251" y="238140"/>
              <a:ext cx="359728" cy="546557"/>
            </a:xfrm>
            <a:custGeom>
              <a:avLst/>
              <a:gdLst/>
              <a:ahLst/>
              <a:cxnLst/>
              <a:rect l="0" t="0" r="0" b="0"/>
              <a:pathLst>
                <a:path w="359728" h="546557">
                  <a:moveTo>
                    <a:pt x="263563" y="0"/>
                  </a:moveTo>
                  <a:cubicBezTo>
                    <a:pt x="295631" y="0"/>
                    <a:pt x="329832" y="17031"/>
                    <a:pt x="359728" y="47993"/>
                  </a:cubicBezTo>
                  <a:lnTo>
                    <a:pt x="306324" y="146228"/>
                  </a:lnTo>
                  <a:cubicBezTo>
                    <a:pt x="282829" y="134468"/>
                    <a:pt x="267906" y="128016"/>
                    <a:pt x="239052" y="128016"/>
                  </a:cubicBezTo>
                  <a:cubicBezTo>
                    <a:pt x="190005" y="128016"/>
                    <a:pt x="141884" y="167551"/>
                    <a:pt x="141884" y="282880"/>
                  </a:cubicBezTo>
                  <a:lnTo>
                    <a:pt x="141884" y="546557"/>
                  </a:lnTo>
                  <a:lnTo>
                    <a:pt x="0" y="546557"/>
                  </a:lnTo>
                  <a:lnTo>
                    <a:pt x="0" y="12738"/>
                  </a:lnTo>
                  <a:lnTo>
                    <a:pt x="140830" y="12738"/>
                  </a:lnTo>
                  <a:lnTo>
                    <a:pt x="140830" y="106743"/>
                  </a:lnTo>
                  <a:lnTo>
                    <a:pt x="142939" y="106743"/>
                  </a:lnTo>
                  <a:lnTo>
                    <a:pt x="171780" y="65088"/>
                  </a:lnTo>
                  <a:cubicBezTo>
                    <a:pt x="188887" y="42647"/>
                    <a:pt x="219913" y="0"/>
                    <a:pt x="263563"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6" name="Shape 94">
              <a:extLst>
                <a:ext uri="{FF2B5EF4-FFF2-40B4-BE49-F238E27FC236}">
                  <a16:creationId xmlns:a16="http://schemas.microsoft.com/office/drawing/2014/main" id="{1DD91F73-134E-D899-22BB-61C2792C9B2F}"/>
                </a:ext>
              </a:extLst>
            </p:cNvPr>
            <p:cNvSpPr/>
            <p:nvPr/>
          </p:nvSpPr>
          <p:spPr>
            <a:xfrm>
              <a:off x="10277794" y="239264"/>
              <a:ext cx="259210" cy="556198"/>
            </a:xfrm>
            <a:custGeom>
              <a:avLst/>
              <a:gdLst/>
              <a:ahLst/>
              <a:cxnLst/>
              <a:rect l="0" t="0" r="0" b="0"/>
              <a:pathLst>
                <a:path w="259210" h="556198">
                  <a:moveTo>
                    <a:pt x="259210" y="0"/>
                  </a:moveTo>
                  <a:lnTo>
                    <a:pt x="259210" y="78907"/>
                  </a:lnTo>
                  <a:lnTo>
                    <a:pt x="241832" y="80708"/>
                  </a:lnTo>
                  <a:cubicBezTo>
                    <a:pt x="180498" y="94157"/>
                    <a:pt x="152824" y="151866"/>
                    <a:pt x="153746" y="214485"/>
                  </a:cubicBezTo>
                  <a:lnTo>
                    <a:pt x="259210" y="214485"/>
                  </a:lnTo>
                  <a:lnTo>
                    <a:pt x="259210" y="291320"/>
                  </a:lnTo>
                  <a:lnTo>
                    <a:pt x="151689" y="291320"/>
                  </a:lnTo>
                  <a:cubicBezTo>
                    <a:pt x="149270" y="366624"/>
                    <a:pt x="188284" y="427456"/>
                    <a:pt x="245324" y="453165"/>
                  </a:cubicBezTo>
                  <a:lnTo>
                    <a:pt x="259210" y="457729"/>
                  </a:lnTo>
                  <a:lnTo>
                    <a:pt x="259210" y="556198"/>
                  </a:lnTo>
                  <a:lnTo>
                    <a:pt x="223482" y="552986"/>
                  </a:lnTo>
                  <a:cubicBezTo>
                    <a:pt x="92392" y="528726"/>
                    <a:pt x="0" y="422052"/>
                    <a:pt x="0" y="267888"/>
                  </a:cubicBezTo>
                  <a:cubicBezTo>
                    <a:pt x="0" y="123992"/>
                    <a:pt x="91585" y="25943"/>
                    <a:pt x="216774" y="3678"/>
                  </a:cubicBezTo>
                  <a:lnTo>
                    <a:pt x="259210"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7" name="Shape 95">
              <a:extLst>
                <a:ext uri="{FF2B5EF4-FFF2-40B4-BE49-F238E27FC236}">
                  <a16:creationId xmlns:a16="http://schemas.microsoft.com/office/drawing/2014/main" id="{1CE9A00D-4DDF-15C8-CF46-DD33BAFB74F5}"/>
                </a:ext>
              </a:extLst>
            </p:cNvPr>
            <p:cNvSpPr/>
            <p:nvPr/>
          </p:nvSpPr>
          <p:spPr>
            <a:xfrm>
              <a:off x="10537003" y="663019"/>
              <a:ext cx="231938" cy="134480"/>
            </a:xfrm>
            <a:custGeom>
              <a:avLst/>
              <a:gdLst/>
              <a:ahLst/>
              <a:cxnLst/>
              <a:rect l="0" t="0" r="0" b="0"/>
              <a:pathLst>
                <a:path w="231938" h="134480">
                  <a:moveTo>
                    <a:pt x="191285" y="0"/>
                  </a:moveTo>
                  <a:lnTo>
                    <a:pt x="231938" y="74727"/>
                  </a:lnTo>
                  <a:cubicBezTo>
                    <a:pt x="159332" y="117373"/>
                    <a:pt x="83475" y="134480"/>
                    <a:pt x="22667" y="134480"/>
                  </a:cubicBezTo>
                  <a:lnTo>
                    <a:pt x="0" y="132443"/>
                  </a:lnTo>
                  <a:lnTo>
                    <a:pt x="0" y="33974"/>
                  </a:lnTo>
                  <a:lnTo>
                    <a:pt x="16028" y="39242"/>
                  </a:lnTo>
                  <a:cubicBezTo>
                    <a:pt x="26428" y="41480"/>
                    <a:pt x="37219" y="42647"/>
                    <a:pt x="48296" y="42647"/>
                  </a:cubicBezTo>
                  <a:cubicBezTo>
                    <a:pt x="100581" y="42647"/>
                    <a:pt x="156157" y="24549"/>
                    <a:pt x="191285" y="0"/>
                  </a:cubicBez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sp>
          <p:nvSpPr>
            <p:cNvPr id="108" name="Shape 96">
              <a:extLst>
                <a:ext uri="{FF2B5EF4-FFF2-40B4-BE49-F238E27FC236}">
                  <a16:creationId xmlns:a16="http://schemas.microsoft.com/office/drawing/2014/main" id="{912F4EF8-9023-F541-D818-C54CE951A903}"/>
                </a:ext>
              </a:extLst>
            </p:cNvPr>
            <p:cNvSpPr/>
            <p:nvPr/>
          </p:nvSpPr>
          <p:spPr>
            <a:xfrm>
              <a:off x="10537003" y="238128"/>
              <a:ext cx="248981" cy="292456"/>
            </a:xfrm>
            <a:custGeom>
              <a:avLst/>
              <a:gdLst/>
              <a:ahLst/>
              <a:cxnLst/>
              <a:rect l="0" t="0" r="0" b="0"/>
              <a:pathLst>
                <a:path w="248981" h="292456">
                  <a:moveTo>
                    <a:pt x="13104" y="0"/>
                  </a:moveTo>
                  <a:cubicBezTo>
                    <a:pt x="179652" y="0"/>
                    <a:pt x="248981" y="133363"/>
                    <a:pt x="238288" y="292456"/>
                  </a:cubicBezTo>
                  <a:lnTo>
                    <a:pt x="0" y="292456"/>
                  </a:lnTo>
                  <a:lnTo>
                    <a:pt x="0" y="215621"/>
                  </a:lnTo>
                  <a:lnTo>
                    <a:pt x="104862" y="215621"/>
                  </a:lnTo>
                  <a:cubicBezTo>
                    <a:pt x="110208" y="134480"/>
                    <a:pt x="81418" y="78905"/>
                    <a:pt x="10983" y="78905"/>
                  </a:cubicBezTo>
                  <a:lnTo>
                    <a:pt x="0" y="80043"/>
                  </a:lnTo>
                  <a:lnTo>
                    <a:pt x="0" y="1136"/>
                  </a:lnTo>
                  <a:lnTo>
                    <a:pt x="13104" y="0"/>
                  </a:lnTo>
                  <a:close/>
                </a:path>
              </a:pathLst>
            </a:custGeom>
            <a:ln w="0" cap="flat">
              <a:miter lim="127000"/>
            </a:ln>
          </p:spPr>
          <p:style>
            <a:lnRef idx="0">
              <a:srgbClr val="000000">
                <a:alpha val="0"/>
              </a:srgbClr>
            </a:lnRef>
            <a:fillRef idx="1">
              <a:srgbClr val="00613F"/>
            </a:fillRef>
            <a:effectRef idx="0">
              <a:scrgbClr r="0" g="0" b="0"/>
            </a:effectRef>
            <a:fontRef idx="none"/>
          </p:style>
          <p:txBody>
            <a:bodyPr/>
            <a:lstStyle/>
            <a:p>
              <a:endParaRPr lang="en-CA"/>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Trottier and Echo Foundations </a:t>
            </a:r>
            <a:endParaRPr/>
          </a:p>
        </p:txBody>
      </p:sp>
      <p:sp>
        <p:nvSpPr>
          <p:cNvPr id="77" name="Google Shape;77;p1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rgbClr val="2C2C2C"/>
                </a:solidFill>
                <a:latin typeface="Arial"/>
                <a:ea typeface="Arial"/>
                <a:cs typeface="Arial"/>
                <a:sym typeface="Arial"/>
              </a:rPr>
              <a:t>CCNB and EAC are working to mobilize grassroots support and government relations strategies for </a:t>
            </a:r>
            <a:r>
              <a:rPr lang="en" sz="2000" b="1" dirty="0">
                <a:solidFill>
                  <a:srgbClr val="2C2C2C"/>
                </a:solidFill>
                <a:latin typeface="Arial"/>
                <a:ea typeface="Arial"/>
                <a:cs typeface="Arial"/>
                <a:sym typeface="Arial"/>
              </a:rPr>
              <a:t>successful electric bus adoption. </a:t>
            </a:r>
            <a:endParaRPr sz="2000" dirty="0">
              <a:solidFill>
                <a:srgbClr val="2C2C2C"/>
              </a:solidFill>
              <a:latin typeface="Arial"/>
              <a:ea typeface="Arial"/>
              <a:cs typeface="Arial"/>
              <a:sym typeface="Arial"/>
            </a:endParaRPr>
          </a:p>
          <a:p>
            <a:pPr marL="0" lvl="0" indent="0" algn="l" rtl="0">
              <a:lnSpc>
                <a:spcPct val="100000"/>
              </a:lnSpc>
              <a:spcBef>
                <a:spcPts val="1200"/>
              </a:spcBef>
              <a:spcAft>
                <a:spcPts val="0"/>
              </a:spcAft>
              <a:buNone/>
            </a:pPr>
            <a:r>
              <a:rPr lang="en" sz="2000" b="1" dirty="0">
                <a:solidFill>
                  <a:schemeClr val="accent1"/>
                </a:solidFill>
                <a:latin typeface="Arial"/>
                <a:ea typeface="Arial"/>
                <a:cs typeface="Arial"/>
                <a:sym typeface="Arial"/>
              </a:rPr>
              <a:t>Canada Electric School Bus Alliance (CESBA)</a:t>
            </a:r>
            <a:endParaRPr sz="2000" b="1" dirty="0">
              <a:solidFill>
                <a:schemeClr val="accent1"/>
              </a:solidFill>
              <a:latin typeface="Arial"/>
              <a:ea typeface="Arial"/>
              <a:cs typeface="Arial"/>
              <a:sym typeface="Arial"/>
            </a:endParaRPr>
          </a:p>
          <a:p>
            <a:pPr marL="0" lvl="0" indent="0" algn="l" rtl="0">
              <a:spcBef>
                <a:spcPts val="0"/>
              </a:spcBef>
              <a:spcAft>
                <a:spcPts val="1200"/>
              </a:spcAft>
              <a:buNone/>
            </a:pPr>
            <a:r>
              <a:rPr lang="en" sz="2000" dirty="0">
                <a:solidFill>
                  <a:srgbClr val="2C2C2C"/>
                </a:solidFill>
                <a:latin typeface="Arial"/>
                <a:ea typeface="Arial"/>
                <a:cs typeface="Arial"/>
                <a:sym typeface="Arial"/>
              </a:rPr>
              <a:t>Equitterre, Green Communities Canada, Conservation Council of New Brunswick, Ecology Action Centre, For Our Kids, Pembina, and Pollution Probe.</a:t>
            </a:r>
            <a:endParaRPr sz="2000" b="1" dirty="0">
              <a:solidFill>
                <a:srgbClr val="2C2C2C"/>
              </a:solidFill>
              <a:latin typeface="Arial"/>
              <a:ea typeface="Arial"/>
              <a:cs typeface="Arial"/>
              <a:sym typeface="Arial"/>
            </a:endParaRPr>
          </a:p>
        </p:txBody>
      </p:sp>
      <p:sp>
        <p:nvSpPr>
          <p:cNvPr id="78" name="Google Shape;78;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CE65F-A7D2-9694-7887-D445D4A6BF6D}"/>
              </a:ext>
            </a:extLst>
          </p:cNvPr>
          <p:cNvSpPr>
            <a:spLocks noGrp="1"/>
          </p:cNvSpPr>
          <p:nvPr>
            <p:ph type="title"/>
          </p:nvPr>
        </p:nvSpPr>
        <p:spPr/>
        <p:txBody>
          <a:bodyPr>
            <a:normAutofit fontScale="90000"/>
          </a:bodyPr>
          <a:lstStyle/>
          <a:p>
            <a:r>
              <a:rPr lang="en-US" dirty="0"/>
              <a:t>Panelists</a:t>
            </a:r>
            <a:endParaRPr lang="en-CA" dirty="0"/>
          </a:p>
        </p:txBody>
      </p:sp>
      <p:sp>
        <p:nvSpPr>
          <p:cNvPr id="3" name="Text Placeholder 2">
            <a:extLst>
              <a:ext uri="{FF2B5EF4-FFF2-40B4-BE49-F238E27FC236}">
                <a16:creationId xmlns:a16="http://schemas.microsoft.com/office/drawing/2014/main" id="{FC467AF3-0314-CED6-FF05-3637FCB5CE39}"/>
              </a:ext>
            </a:extLst>
          </p:cNvPr>
          <p:cNvSpPr>
            <a:spLocks noGrp="1"/>
          </p:cNvSpPr>
          <p:nvPr>
            <p:ph type="body" idx="1"/>
          </p:nvPr>
        </p:nvSpPr>
        <p:spPr/>
        <p:txBody>
          <a:bodyPr/>
          <a:lstStyle/>
          <a:p>
            <a:r>
              <a:rPr lang="en-US" dirty="0">
                <a:solidFill>
                  <a:schemeClr val="bg2">
                    <a:lumMod val="50000"/>
                  </a:schemeClr>
                </a:solidFill>
                <a:latin typeface="+mj-lt"/>
              </a:rPr>
              <a:t>Tomas Murphy, Pupil Transportation Coordinator, Department of Education and Early Childhood Development, New Brunswick.</a:t>
            </a:r>
          </a:p>
          <a:p>
            <a:pPr lvl="1"/>
            <a:r>
              <a:rPr lang="en-US" dirty="0">
                <a:solidFill>
                  <a:srgbClr val="000000"/>
                </a:solidFill>
                <a:latin typeface="+mj-lt"/>
              </a:rPr>
              <a:t>Tomas</a:t>
            </a:r>
            <a:r>
              <a:rPr lang="en-US" b="0" i="0" dirty="0">
                <a:solidFill>
                  <a:srgbClr val="000000"/>
                </a:solidFill>
                <a:effectLst/>
                <a:latin typeface="+mj-lt"/>
              </a:rPr>
              <a:t> oversees the management of over 1200 school buses and the safety of over 75,000 students who are transported daily by our school buses. Tomas looks after the procurement of new school buses, the training program for new drivers, as well as policy and budgetary responsibilities on behalf of the department.</a:t>
            </a:r>
          </a:p>
          <a:p>
            <a:pPr marL="596900" lvl="1" indent="0">
              <a:buNone/>
            </a:pPr>
            <a:endParaRPr lang="en-US" b="0" i="0" dirty="0">
              <a:solidFill>
                <a:srgbClr val="000000"/>
              </a:solidFill>
              <a:effectLst/>
              <a:latin typeface="+mj-lt"/>
            </a:endParaRPr>
          </a:p>
          <a:p>
            <a:r>
              <a:rPr lang="en-US" dirty="0">
                <a:solidFill>
                  <a:srgbClr val="000000"/>
                </a:solidFill>
                <a:latin typeface="+mj-lt"/>
              </a:rPr>
              <a:t>Mike Franklin, Logistics Specialists, PEI Public Schools Branch</a:t>
            </a:r>
          </a:p>
          <a:p>
            <a:pPr lvl="1"/>
            <a:r>
              <a:rPr lang="en-US" b="0" i="0" dirty="0">
                <a:solidFill>
                  <a:srgbClr val="000000"/>
                </a:solidFill>
                <a:effectLst/>
                <a:latin typeface="+mj-lt"/>
              </a:rPr>
              <a:t>Mike oversees the training program for electric school buses. He has 22 years of experience in teaching both urban transit operators and school bus operators, as well as 20 years of experience serving in the Canadian Armed Forces as a tank commander.</a:t>
            </a:r>
            <a:endParaRPr lang="en-US" dirty="0">
              <a:solidFill>
                <a:srgbClr val="000000"/>
              </a:solidFill>
              <a:latin typeface="+mj-lt"/>
            </a:endParaRPr>
          </a:p>
        </p:txBody>
      </p:sp>
      <p:sp>
        <p:nvSpPr>
          <p:cNvPr id="4" name="Slide Number Placeholder 3">
            <a:extLst>
              <a:ext uri="{FF2B5EF4-FFF2-40B4-BE49-F238E27FC236}">
                <a16:creationId xmlns:a16="http://schemas.microsoft.com/office/drawing/2014/main" id="{6F33C6CD-2904-5F7A-EF8F-EB484B39DB0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163294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Why electric school buses? </a:t>
            </a:r>
            <a:endParaRPr dirty="0"/>
          </a:p>
        </p:txBody>
      </p:sp>
      <p:sp>
        <p:nvSpPr>
          <p:cNvPr id="84" name="Google Shape;84;p1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fontScale="92500"/>
          </a:bodyPr>
          <a:lstStyle/>
          <a:p>
            <a:pPr marL="0" lvl="0" indent="0" algn="l" rtl="0">
              <a:spcBef>
                <a:spcPts val="1200"/>
              </a:spcBef>
              <a:spcAft>
                <a:spcPts val="0"/>
              </a:spcAft>
              <a:buNone/>
            </a:pPr>
            <a:r>
              <a:rPr lang="en" sz="2540" dirty="0">
                <a:solidFill>
                  <a:srgbClr val="000000"/>
                </a:solidFill>
                <a:latin typeface="+mj-lt"/>
                <a:ea typeface="Arial"/>
                <a:cs typeface="Arial"/>
                <a:sym typeface="Arial"/>
              </a:rPr>
              <a:t>Diesel exhaust is a human carcinogen. </a:t>
            </a:r>
            <a:endParaRPr sz="2540" dirty="0">
              <a:solidFill>
                <a:srgbClr val="000000"/>
              </a:solidFill>
              <a:latin typeface="+mj-lt"/>
              <a:ea typeface="Arial"/>
              <a:cs typeface="Arial"/>
              <a:sym typeface="Arial"/>
            </a:endParaRPr>
          </a:p>
          <a:p>
            <a:pPr marL="0" lvl="0" indent="0" algn="l" rtl="0">
              <a:spcBef>
                <a:spcPts val="1200"/>
              </a:spcBef>
              <a:spcAft>
                <a:spcPts val="0"/>
              </a:spcAft>
              <a:buNone/>
            </a:pPr>
            <a:r>
              <a:rPr lang="en" sz="2540" dirty="0">
                <a:solidFill>
                  <a:srgbClr val="000000"/>
                </a:solidFill>
                <a:latin typeface="+mj-lt"/>
                <a:ea typeface="Arial"/>
                <a:cs typeface="Arial"/>
                <a:sym typeface="Arial"/>
              </a:rPr>
              <a:t>It causes respiratory inflammation and reduces lung capacity, and it is linked to many other adverse health effects including </a:t>
            </a:r>
            <a:r>
              <a:rPr lang="en" sz="2540" b="1" dirty="0">
                <a:solidFill>
                  <a:srgbClr val="000000"/>
                </a:solidFill>
                <a:latin typeface="+mj-lt"/>
                <a:ea typeface="Arial"/>
                <a:cs typeface="Arial"/>
                <a:sym typeface="Arial"/>
              </a:rPr>
              <a:t>respiratory effects, cardiovascular effects, central nervous system effects, immunological effects and reproductive and developmental effects </a:t>
            </a:r>
            <a:endParaRPr sz="1700" b="1" dirty="0">
              <a:solidFill>
                <a:srgbClr val="000000"/>
              </a:solidFill>
              <a:latin typeface="+mj-lt"/>
              <a:ea typeface="Calibri"/>
              <a:cs typeface="Calibri"/>
              <a:sym typeface="Calibri"/>
            </a:endParaRPr>
          </a:p>
          <a:p>
            <a:pPr marL="0" lvl="0" indent="0" algn="l" rtl="0">
              <a:spcBef>
                <a:spcPts val="1200"/>
              </a:spcBef>
              <a:spcAft>
                <a:spcPts val="1200"/>
              </a:spcAft>
              <a:buNone/>
            </a:pPr>
            <a:endParaRPr dirty="0"/>
          </a:p>
        </p:txBody>
      </p:sp>
      <p:sp>
        <p:nvSpPr>
          <p:cNvPr id="85" name="Google Shape;8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Children feeling sick</a:t>
            </a:r>
            <a:endParaRPr/>
          </a:p>
        </p:txBody>
      </p:sp>
      <p:sp>
        <p:nvSpPr>
          <p:cNvPr id="91" name="Google Shape;91;p1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1200"/>
              </a:spcBef>
              <a:spcAft>
                <a:spcPts val="1200"/>
              </a:spcAft>
              <a:buNone/>
            </a:pPr>
            <a:r>
              <a:rPr lang="en" sz="2559" dirty="0">
                <a:solidFill>
                  <a:srgbClr val="000000"/>
                </a:solidFill>
                <a:latin typeface="Arial"/>
                <a:ea typeface="Arial"/>
                <a:cs typeface="Arial"/>
                <a:sym typeface="Arial"/>
              </a:rPr>
              <a:t>Diesel emissions have been estimated to cause 2,200,000 acute respiratory symptom days, </a:t>
            </a:r>
            <a:r>
              <a:rPr lang="en" sz="2559" b="1" dirty="0">
                <a:solidFill>
                  <a:srgbClr val="000000"/>
                </a:solidFill>
                <a:latin typeface="Arial"/>
                <a:ea typeface="Arial"/>
                <a:cs typeface="Arial"/>
                <a:sym typeface="Arial"/>
              </a:rPr>
              <a:t>170,000 asthma symptom days</a:t>
            </a:r>
            <a:r>
              <a:rPr lang="en" sz="2559" dirty="0">
                <a:solidFill>
                  <a:srgbClr val="000000"/>
                </a:solidFill>
                <a:latin typeface="Arial"/>
                <a:ea typeface="Arial"/>
                <a:cs typeface="Arial"/>
                <a:sym typeface="Arial"/>
              </a:rPr>
              <a:t> and 3,000 child acute bronchitis episodes every year in Canada</a:t>
            </a:r>
            <a:endParaRPr sz="1900" dirty="0">
              <a:latin typeface="Arial"/>
              <a:ea typeface="Arial"/>
              <a:cs typeface="Arial"/>
              <a:sym typeface="Arial"/>
            </a:endParaRPr>
          </a:p>
        </p:txBody>
      </p:sp>
      <p:sp>
        <p:nvSpPr>
          <p:cNvPr id="92" name="Google Shape;9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pic>
        <p:nvPicPr>
          <p:cNvPr id="93" name="Google Shape;93;p16"/>
          <p:cNvPicPr preferRelativeResize="0"/>
          <p:nvPr/>
        </p:nvPicPr>
        <p:blipFill>
          <a:blip r:embed="rId3">
            <a:alphaModFix/>
          </a:blip>
          <a:stretch>
            <a:fillRect/>
          </a:stretch>
        </p:blipFill>
        <p:spPr>
          <a:xfrm>
            <a:off x="5614950" y="2968825"/>
            <a:ext cx="2857500" cy="1600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Children’s health</a:t>
            </a:r>
            <a:endParaRPr/>
          </a:p>
        </p:txBody>
      </p:sp>
      <p:sp>
        <p:nvSpPr>
          <p:cNvPr id="99" name="Google Shape;99;p1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1200"/>
              </a:spcBef>
              <a:spcAft>
                <a:spcPts val="1200"/>
              </a:spcAft>
              <a:buNone/>
            </a:pPr>
            <a:r>
              <a:rPr lang="en" sz="2459" dirty="0">
                <a:solidFill>
                  <a:srgbClr val="000000"/>
                </a:solidFill>
                <a:latin typeface="Arial"/>
                <a:ea typeface="Arial"/>
                <a:cs typeface="Arial"/>
                <a:sym typeface="Arial"/>
              </a:rPr>
              <a:t>Transportation-related air pollutants such as nitrogen dioxide (NO</a:t>
            </a:r>
            <a:r>
              <a:rPr lang="en" sz="2059" dirty="0">
                <a:solidFill>
                  <a:srgbClr val="000000"/>
                </a:solidFill>
                <a:latin typeface="Arial"/>
                <a:ea typeface="Arial"/>
                <a:cs typeface="Arial"/>
                <a:sym typeface="Arial"/>
              </a:rPr>
              <a:t>2</a:t>
            </a:r>
            <a:r>
              <a:rPr lang="en" sz="2459" dirty="0">
                <a:solidFill>
                  <a:srgbClr val="000000"/>
                </a:solidFill>
                <a:latin typeface="Arial"/>
                <a:ea typeface="Arial"/>
                <a:cs typeface="Arial"/>
                <a:sym typeface="Arial"/>
              </a:rPr>
              <a:t>) and fine particulate matter (PM</a:t>
            </a:r>
            <a:r>
              <a:rPr lang="en" sz="2059" dirty="0">
                <a:solidFill>
                  <a:srgbClr val="000000"/>
                </a:solidFill>
                <a:latin typeface="Arial"/>
                <a:ea typeface="Arial"/>
                <a:cs typeface="Arial"/>
                <a:sym typeface="Arial"/>
              </a:rPr>
              <a:t>2.5</a:t>
            </a:r>
            <a:r>
              <a:rPr lang="en" sz="2459" dirty="0">
                <a:solidFill>
                  <a:srgbClr val="000000"/>
                </a:solidFill>
                <a:latin typeface="Arial"/>
                <a:ea typeface="Arial"/>
                <a:cs typeface="Arial"/>
                <a:sym typeface="Arial"/>
              </a:rPr>
              <a:t>) are </a:t>
            </a:r>
            <a:r>
              <a:rPr lang="en" sz="2459" b="1" dirty="0">
                <a:solidFill>
                  <a:srgbClr val="000000"/>
                </a:solidFill>
                <a:latin typeface="Arial"/>
                <a:ea typeface="Arial"/>
                <a:cs typeface="Arial"/>
                <a:sym typeface="Arial"/>
              </a:rPr>
              <a:t>associated with cognitive development disorders in school-aged children (including slower response time, ADHD, anxiety and depression) </a:t>
            </a:r>
            <a:endParaRPr sz="1200" dirty="0">
              <a:latin typeface="Arial"/>
              <a:ea typeface="Arial"/>
              <a:cs typeface="Arial"/>
              <a:sym typeface="Arial"/>
            </a:endParaRPr>
          </a:p>
        </p:txBody>
      </p:sp>
      <p:sp>
        <p:nvSpPr>
          <p:cNvPr id="100" name="Google Shape;100;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pic>
        <p:nvPicPr>
          <p:cNvPr id="101" name="Google Shape;101;p17"/>
          <p:cNvPicPr preferRelativeResize="0"/>
          <p:nvPr/>
        </p:nvPicPr>
        <p:blipFill>
          <a:blip r:embed="rId3">
            <a:alphaModFix/>
          </a:blip>
          <a:stretch>
            <a:fillRect/>
          </a:stretch>
        </p:blipFill>
        <p:spPr>
          <a:xfrm>
            <a:off x="5629300" y="3330775"/>
            <a:ext cx="3048000" cy="1238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Contributor to climate change</a:t>
            </a:r>
            <a:endParaRPr dirty="0"/>
          </a:p>
        </p:txBody>
      </p:sp>
      <p:sp>
        <p:nvSpPr>
          <p:cNvPr id="107" name="Google Shape;107;p18"/>
          <p:cNvSpPr txBox="1">
            <a:spLocks noGrp="1"/>
          </p:cNvSpPr>
          <p:nvPr>
            <p:ph type="body" idx="1"/>
          </p:nvPr>
        </p:nvSpPr>
        <p:spPr>
          <a:xfrm>
            <a:off x="311700" y="1115012"/>
            <a:ext cx="8520600" cy="1857075"/>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en" sz="9600" dirty="0">
                <a:solidFill>
                  <a:srgbClr val="000000"/>
                </a:solidFill>
                <a:latin typeface="Arial"/>
                <a:ea typeface="Arial"/>
                <a:cs typeface="Arial"/>
                <a:sym typeface="Arial"/>
              </a:rPr>
              <a:t>In terms of climate impact, </a:t>
            </a:r>
            <a:r>
              <a:rPr lang="en" sz="9600" b="1" dirty="0">
                <a:solidFill>
                  <a:srgbClr val="000000"/>
                </a:solidFill>
                <a:latin typeface="Arial"/>
                <a:ea typeface="Arial"/>
                <a:cs typeface="Arial"/>
                <a:sym typeface="Arial"/>
              </a:rPr>
              <a:t>NB’s school bus fleet (around 1,250 buses) emits close to 22,500 tonnes of carbon dioxide (CO</a:t>
            </a:r>
            <a:r>
              <a:rPr lang="en" sz="9600" b="1" baseline="-25000" dirty="0">
                <a:solidFill>
                  <a:srgbClr val="000000"/>
                </a:solidFill>
                <a:latin typeface="Arial"/>
                <a:ea typeface="Arial"/>
                <a:cs typeface="Arial"/>
                <a:sym typeface="Arial"/>
              </a:rPr>
              <a:t>2</a:t>
            </a:r>
            <a:r>
              <a:rPr lang="en" sz="9600" b="1" dirty="0">
                <a:solidFill>
                  <a:srgbClr val="000000"/>
                </a:solidFill>
                <a:latin typeface="Arial"/>
                <a:ea typeface="Arial"/>
                <a:cs typeface="Arial"/>
                <a:sym typeface="Arial"/>
              </a:rPr>
              <a:t>) per year. </a:t>
            </a:r>
          </a:p>
          <a:p>
            <a:pPr marL="0" lvl="0" indent="0" algn="l" rtl="0">
              <a:spcBef>
                <a:spcPts val="1200"/>
              </a:spcBef>
              <a:spcAft>
                <a:spcPts val="0"/>
              </a:spcAft>
              <a:buNone/>
            </a:pPr>
            <a:endParaRPr sz="6000" dirty="0">
              <a:solidFill>
                <a:srgbClr val="000000"/>
              </a:solidFill>
              <a:latin typeface="Arial"/>
              <a:ea typeface="Arial"/>
              <a:cs typeface="Arial"/>
              <a:sym typeface="Arial"/>
            </a:endParaRPr>
          </a:p>
          <a:p>
            <a:pPr marL="0" lvl="0" indent="0" algn="l" rtl="0">
              <a:spcBef>
                <a:spcPts val="1200"/>
              </a:spcBef>
              <a:spcAft>
                <a:spcPts val="0"/>
              </a:spcAft>
              <a:buNone/>
            </a:pPr>
            <a:endParaRPr sz="5165" dirty="0">
              <a:solidFill>
                <a:srgbClr val="000000"/>
              </a:solidFill>
              <a:latin typeface="Arial"/>
              <a:ea typeface="Arial"/>
              <a:cs typeface="Arial"/>
              <a:sym typeface="Arial"/>
            </a:endParaRPr>
          </a:p>
          <a:p>
            <a:pPr marL="0" lvl="0" indent="0" algn="l" rtl="0">
              <a:spcBef>
                <a:spcPts val="1200"/>
              </a:spcBef>
              <a:spcAft>
                <a:spcPts val="0"/>
              </a:spcAft>
              <a:buNone/>
            </a:pPr>
            <a:endParaRPr sz="2500" dirty="0">
              <a:solidFill>
                <a:srgbClr val="000000"/>
              </a:solidFill>
              <a:latin typeface="Arial"/>
              <a:ea typeface="Arial"/>
              <a:cs typeface="Arial"/>
              <a:sym typeface="Arial"/>
            </a:endParaRPr>
          </a:p>
          <a:p>
            <a:pPr marL="0" lvl="0" indent="0" algn="l" rtl="0">
              <a:spcBef>
                <a:spcPts val="1200"/>
              </a:spcBef>
              <a:spcAft>
                <a:spcPts val="0"/>
              </a:spcAft>
              <a:buNone/>
            </a:pPr>
            <a:endParaRPr sz="2500" dirty="0">
              <a:solidFill>
                <a:srgbClr val="000000"/>
              </a:solidFill>
              <a:latin typeface="Arial"/>
              <a:ea typeface="Arial"/>
              <a:cs typeface="Arial"/>
              <a:sym typeface="Arial"/>
            </a:endParaRPr>
          </a:p>
          <a:p>
            <a:pPr marL="0" lvl="0" indent="0" algn="l" rtl="0">
              <a:spcBef>
                <a:spcPts val="1200"/>
              </a:spcBef>
              <a:spcAft>
                <a:spcPts val="1200"/>
              </a:spcAft>
              <a:buNone/>
            </a:pPr>
            <a:endParaRPr dirty="0"/>
          </a:p>
        </p:txBody>
      </p:sp>
      <p:sp>
        <p:nvSpPr>
          <p:cNvPr id="108" name="Google Shape;108;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pic>
        <p:nvPicPr>
          <p:cNvPr id="109" name="Google Shape;109;p18"/>
          <p:cNvPicPr preferRelativeResize="0"/>
          <p:nvPr/>
        </p:nvPicPr>
        <p:blipFill>
          <a:blip r:embed="rId3">
            <a:alphaModFix/>
          </a:blip>
          <a:stretch>
            <a:fillRect/>
          </a:stretch>
        </p:blipFill>
        <p:spPr>
          <a:xfrm>
            <a:off x="5491879" y="2713536"/>
            <a:ext cx="3095099" cy="1857075"/>
          </a:xfrm>
          <a:prstGeom prst="rect">
            <a:avLst/>
          </a:prstGeom>
          <a:noFill/>
          <a:ln>
            <a:noFill/>
          </a:ln>
        </p:spPr>
      </p:pic>
      <p:sp>
        <p:nvSpPr>
          <p:cNvPr id="2" name="TextBox 1">
            <a:extLst>
              <a:ext uri="{FF2B5EF4-FFF2-40B4-BE49-F238E27FC236}">
                <a16:creationId xmlns:a16="http://schemas.microsoft.com/office/drawing/2014/main" id="{0FD69FA3-42CD-07F4-AB39-BC6623D9CB08}"/>
              </a:ext>
            </a:extLst>
          </p:cNvPr>
          <p:cNvSpPr txBox="1"/>
          <p:nvPr/>
        </p:nvSpPr>
        <p:spPr>
          <a:xfrm>
            <a:off x="311700" y="2927509"/>
            <a:ext cx="4934857" cy="1415772"/>
          </a:xfrm>
          <a:prstGeom prst="rect">
            <a:avLst/>
          </a:prstGeom>
          <a:noFill/>
        </p:spPr>
        <p:txBody>
          <a:bodyPr wrap="square" rtlCol="0">
            <a:spAutoFit/>
          </a:bodyPr>
          <a:lstStyle/>
          <a:p>
            <a:r>
              <a:rPr lang="en-US" sz="2400" dirty="0">
                <a:solidFill>
                  <a:srgbClr val="000000"/>
                </a:solidFill>
                <a:latin typeface="Arial"/>
                <a:ea typeface="Arial"/>
                <a:cs typeface="Arial"/>
                <a:sym typeface="Arial"/>
              </a:rPr>
              <a:t>Nova Scotia has more buses (1,298 buses) making their emissions tota</a:t>
            </a:r>
            <a:r>
              <a:rPr lang="en-US" sz="2400" dirty="0"/>
              <a:t>l slightly higher. </a:t>
            </a:r>
            <a:endParaRPr lang="en-US" sz="2400" dirty="0">
              <a:solidFill>
                <a:srgbClr val="000000"/>
              </a:solidFill>
              <a:latin typeface="Arial"/>
              <a:ea typeface="Arial"/>
              <a:cs typeface="Arial"/>
              <a:sym typeface="Arial"/>
            </a:endParaRPr>
          </a:p>
          <a:p>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5"/>
                </a:solidFill>
              </a:rPr>
              <a:t>Making smart choices for our environment</a:t>
            </a:r>
            <a:endParaRPr>
              <a:solidFill>
                <a:schemeClr val="accent5"/>
              </a:solidFill>
            </a:endParaRPr>
          </a:p>
        </p:txBody>
      </p:sp>
      <p:sp>
        <p:nvSpPr>
          <p:cNvPr id="115" name="Google Shape;115;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600" dirty="0">
                <a:solidFill>
                  <a:srgbClr val="2C2C2C"/>
                </a:solidFill>
                <a:latin typeface="Arial"/>
                <a:ea typeface="Arial"/>
                <a:cs typeface="Arial"/>
                <a:sym typeface="Arial"/>
              </a:rPr>
              <a:t>By shifting to electric, we can help our provinces meet the challenges of climate change. </a:t>
            </a:r>
            <a:endParaRPr sz="2600" dirty="0">
              <a:solidFill>
                <a:srgbClr val="2C2C2C"/>
              </a:solidFill>
              <a:latin typeface="Arial"/>
              <a:ea typeface="Arial"/>
              <a:cs typeface="Arial"/>
              <a:sym typeface="Arial"/>
            </a:endParaRPr>
          </a:p>
          <a:p>
            <a:pPr marL="0" lvl="0" indent="0" algn="l" rtl="0">
              <a:spcBef>
                <a:spcPts val="1200"/>
              </a:spcBef>
              <a:spcAft>
                <a:spcPts val="1200"/>
              </a:spcAft>
              <a:buNone/>
            </a:pPr>
            <a:r>
              <a:rPr lang="en" sz="2600" dirty="0">
                <a:solidFill>
                  <a:srgbClr val="2C2C2C"/>
                </a:solidFill>
                <a:latin typeface="Arial"/>
                <a:ea typeface="Arial"/>
                <a:cs typeface="Arial"/>
                <a:sym typeface="Arial"/>
              </a:rPr>
              <a:t>Approximately 18 tonnes of carbon removed per year for each diesel school bus replaced with electric. </a:t>
            </a:r>
          </a:p>
          <a:p>
            <a:pPr marL="0" lvl="0" indent="0" algn="l" rtl="0">
              <a:spcBef>
                <a:spcPts val="1200"/>
              </a:spcBef>
              <a:spcAft>
                <a:spcPts val="1200"/>
              </a:spcAft>
              <a:buNone/>
            </a:pPr>
            <a:r>
              <a:rPr lang="en" sz="2600" dirty="0">
                <a:solidFill>
                  <a:srgbClr val="2C2C2C"/>
                </a:solidFill>
                <a:latin typeface="Arial"/>
                <a:ea typeface="Arial"/>
                <a:cs typeface="Arial"/>
                <a:sym typeface="Arial"/>
              </a:rPr>
              <a:t>Electric school buses align with NB and NS’ climate goals in their respective climate action plans.</a:t>
            </a:r>
          </a:p>
        </p:txBody>
      </p:sp>
      <p:sp>
        <p:nvSpPr>
          <p:cNvPr id="116" name="Google Shape;11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0"/>
          <p:cNvSpPr txBox="1">
            <a:spLocks noGrp="1"/>
          </p:cNvSpPr>
          <p:nvPr>
            <p:ph type="title"/>
          </p:nvPr>
        </p:nvSpPr>
        <p:spPr>
          <a:xfrm>
            <a:off x="311700" y="431650"/>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solidFill>
                  <a:schemeClr val="accent5"/>
                </a:solidFill>
              </a:rPr>
              <a:t>Making smart choices for our children</a:t>
            </a:r>
            <a:endParaRPr dirty="0">
              <a:solidFill>
                <a:schemeClr val="accent5"/>
              </a:solidFill>
            </a:endParaRPr>
          </a:p>
        </p:txBody>
      </p:sp>
      <p:sp>
        <p:nvSpPr>
          <p:cNvPr id="123" name="Google Shape;123;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sz="2500" dirty="0">
                <a:solidFill>
                  <a:srgbClr val="000000"/>
                </a:solidFill>
                <a:latin typeface="Arial"/>
                <a:ea typeface="Arial"/>
                <a:cs typeface="Arial"/>
                <a:sym typeface="Arial"/>
              </a:rPr>
              <a:t>Substantial reductions in school bus diesel emissions resulted in </a:t>
            </a:r>
            <a:r>
              <a:rPr lang="en" sz="2500" b="1" dirty="0">
                <a:solidFill>
                  <a:srgbClr val="000000"/>
                </a:solidFill>
                <a:latin typeface="Arial"/>
                <a:ea typeface="Arial"/>
                <a:cs typeface="Arial"/>
                <a:sym typeface="Arial"/>
              </a:rPr>
              <a:t>more than a 30% decrease in childhood bronchitis, asthma case.  </a:t>
            </a:r>
            <a:endParaRPr sz="2500" b="1" dirty="0">
              <a:solidFill>
                <a:srgbClr val="000000"/>
              </a:solidFill>
              <a:latin typeface="Arial"/>
              <a:ea typeface="Arial"/>
              <a:cs typeface="Arial"/>
              <a:sym typeface="Arial"/>
            </a:endParaRPr>
          </a:p>
          <a:p>
            <a:pPr marL="0" lvl="0" indent="0" algn="l" rtl="0">
              <a:spcBef>
                <a:spcPts val="1200"/>
              </a:spcBef>
              <a:spcAft>
                <a:spcPts val="0"/>
              </a:spcAft>
              <a:buNone/>
            </a:pPr>
            <a:r>
              <a:rPr lang="en" sz="2500" b="1" u="sng" dirty="0">
                <a:solidFill>
                  <a:schemeClr val="hlink"/>
                </a:solidFill>
                <a:latin typeface="Arial"/>
                <a:ea typeface="Arial"/>
                <a:cs typeface="Arial"/>
                <a:sym typeface="Arial"/>
                <a:hlinkClick r:id="rId3"/>
              </a:rPr>
              <a:t>(Study published in 2019)</a:t>
            </a:r>
            <a:endParaRPr sz="2500" b="1" dirty="0">
              <a:solidFill>
                <a:srgbClr val="000000"/>
              </a:solidFill>
              <a:latin typeface="Arial"/>
              <a:ea typeface="Arial"/>
              <a:cs typeface="Arial"/>
              <a:sym typeface="Arial"/>
            </a:endParaRPr>
          </a:p>
          <a:p>
            <a:pPr marL="0" lvl="0" indent="0" algn="l" rtl="0">
              <a:spcBef>
                <a:spcPts val="1200"/>
              </a:spcBef>
              <a:spcAft>
                <a:spcPts val="0"/>
              </a:spcAft>
              <a:buNone/>
            </a:pPr>
            <a:endParaRPr sz="1100" dirty="0">
              <a:solidFill>
                <a:srgbClr val="000000"/>
              </a:solidFill>
              <a:latin typeface="Calibri"/>
              <a:ea typeface="Calibri"/>
              <a:cs typeface="Calibri"/>
              <a:sym typeface="Calibri"/>
            </a:endParaRPr>
          </a:p>
          <a:p>
            <a:pPr marL="0" lvl="0" indent="0" algn="l" rtl="0">
              <a:spcBef>
                <a:spcPts val="1200"/>
              </a:spcBef>
              <a:spcAft>
                <a:spcPts val="1200"/>
              </a:spcAft>
              <a:buNone/>
            </a:pPr>
            <a:endParaRPr dirty="0"/>
          </a:p>
        </p:txBody>
      </p:sp>
      <p:sp>
        <p:nvSpPr>
          <p:cNvPr id="124" name="Google Shape;124;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125" name="Google Shape;125;p20"/>
          <p:cNvPicPr preferRelativeResize="0"/>
          <p:nvPr/>
        </p:nvPicPr>
        <p:blipFill>
          <a:blip r:embed="rId4">
            <a:alphaModFix/>
          </a:blip>
          <a:stretch>
            <a:fillRect/>
          </a:stretch>
        </p:blipFill>
        <p:spPr>
          <a:xfrm>
            <a:off x="4892350" y="2571750"/>
            <a:ext cx="3114479" cy="2091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5"/>
                </a:solidFill>
              </a:rPr>
              <a:t>Making smarter choices for our drivers</a:t>
            </a:r>
            <a:endParaRPr>
              <a:solidFill>
                <a:schemeClr val="accent5"/>
              </a:solidFill>
            </a:endParaRPr>
          </a:p>
        </p:txBody>
      </p:sp>
      <p:sp>
        <p:nvSpPr>
          <p:cNvPr id="131" name="Google Shape;131;p21"/>
          <p:cNvSpPr txBox="1">
            <a:spLocks noGrp="1"/>
          </p:cNvSpPr>
          <p:nvPr>
            <p:ph type="body" idx="1"/>
          </p:nvPr>
        </p:nvSpPr>
        <p:spPr>
          <a:xfrm>
            <a:off x="311700" y="1266324"/>
            <a:ext cx="8520600" cy="2086475"/>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1200"/>
              </a:spcAft>
              <a:buNone/>
            </a:pPr>
            <a:r>
              <a:rPr lang="en" sz="2800" dirty="0">
                <a:solidFill>
                  <a:srgbClr val="000000"/>
                </a:solidFill>
                <a:latin typeface="Arial"/>
                <a:ea typeface="Arial"/>
                <a:cs typeface="Arial"/>
                <a:sym typeface="Arial"/>
              </a:rPr>
              <a:t>School bus driver reported how much safer they felt driving an electric school bus given how quiet it was.</a:t>
            </a:r>
          </a:p>
          <a:p>
            <a:pPr marL="0" lvl="0" indent="0" algn="l" rtl="0">
              <a:spcBef>
                <a:spcPts val="0"/>
              </a:spcBef>
              <a:spcAft>
                <a:spcPts val="1200"/>
              </a:spcAft>
              <a:buNone/>
            </a:pPr>
            <a:r>
              <a:rPr lang="en" sz="2800" dirty="0">
                <a:solidFill>
                  <a:srgbClr val="000000"/>
                </a:solidFill>
                <a:latin typeface="Arial"/>
                <a:ea typeface="Arial"/>
                <a:cs typeface="Arial"/>
                <a:sym typeface="Arial"/>
              </a:rPr>
              <a:t>Electric buses will also reduce long-term hearing loss experienced by drivers and other diesel related health complications.  </a:t>
            </a:r>
            <a:endParaRPr sz="2800" dirty="0">
              <a:solidFill>
                <a:srgbClr val="000000"/>
              </a:solidFill>
              <a:latin typeface="Arial"/>
              <a:ea typeface="Arial"/>
              <a:cs typeface="Arial"/>
              <a:sym typeface="Arial"/>
            </a:endParaRPr>
          </a:p>
        </p:txBody>
      </p:sp>
      <p:sp>
        <p:nvSpPr>
          <p:cNvPr id="132" name="Google Shape;132;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pic>
        <p:nvPicPr>
          <p:cNvPr id="133" name="Google Shape;133;p21"/>
          <p:cNvPicPr preferRelativeResize="0"/>
          <p:nvPr/>
        </p:nvPicPr>
        <p:blipFill>
          <a:blip r:embed="rId3">
            <a:alphaModFix/>
          </a:blip>
          <a:stretch>
            <a:fillRect/>
          </a:stretch>
        </p:blipFill>
        <p:spPr>
          <a:xfrm>
            <a:off x="754380" y="2926079"/>
            <a:ext cx="2713970" cy="1645245"/>
          </a:xfrm>
          <a:prstGeom prst="rect">
            <a:avLst/>
          </a:prstGeom>
          <a:noFill/>
          <a:ln>
            <a:noFill/>
          </a:ln>
        </p:spPr>
      </p:pic>
      <p:pic>
        <p:nvPicPr>
          <p:cNvPr id="134" name="Google Shape;134;p21"/>
          <p:cNvPicPr preferRelativeResize="0"/>
          <p:nvPr/>
        </p:nvPicPr>
        <p:blipFill>
          <a:blip r:embed="rId4">
            <a:alphaModFix/>
          </a:blip>
          <a:stretch>
            <a:fillRect/>
          </a:stretch>
        </p:blipFill>
        <p:spPr>
          <a:xfrm>
            <a:off x="3468350" y="2979479"/>
            <a:ext cx="4744286" cy="164524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5"/>
                </a:solidFill>
              </a:rPr>
              <a:t>Making smart choices to inspire the next generation</a:t>
            </a:r>
            <a:endParaRPr>
              <a:solidFill>
                <a:schemeClr val="accent5"/>
              </a:solidFill>
            </a:endParaRPr>
          </a:p>
        </p:txBody>
      </p:sp>
      <p:sp>
        <p:nvSpPr>
          <p:cNvPr id="140" name="Google Shape;140;p2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000000"/>
                </a:solidFill>
                <a:latin typeface="Arial"/>
                <a:ea typeface="Arial"/>
                <a:cs typeface="Arial"/>
                <a:sym typeface="Arial"/>
              </a:rPr>
              <a:t>The big yellow school buses moving around urban and rural areas are an </a:t>
            </a:r>
            <a:r>
              <a:rPr lang="en" sz="2400" b="1" dirty="0">
                <a:solidFill>
                  <a:srgbClr val="000000"/>
                </a:solidFill>
                <a:latin typeface="Arial"/>
                <a:ea typeface="Arial"/>
                <a:cs typeface="Arial"/>
                <a:sym typeface="Arial"/>
              </a:rPr>
              <a:t>important symbol of the Maritimes commitment to future generations. </a:t>
            </a:r>
            <a:endParaRPr sz="2400" b="1" dirty="0">
              <a:solidFill>
                <a:srgbClr val="000000"/>
              </a:solidFill>
              <a:latin typeface="Arial"/>
              <a:ea typeface="Arial"/>
              <a:cs typeface="Arial"/>
              <a:sym typeface="Arial"/>
            </a:endParaRPr>
          </a:p>
          <a:p>
            <a:pPr marL="0" lvl="0" indent="0" algn="l" rtl="0">
              <a:spcBef>
                <a:spcPts val="1200"/>
              </a:spcBef>
              <a:spcAft>
                <a:spcPts val="0"/>
              </a:spcAft>
              <a:buNone/>
            </a:pPr>
            <a:endParaRPr sz="2400" b="1" dirty="0">
              <a:solidFill>
                <a:srgbClr val="000000"/>
              </a:solidFill>
              <a:latin typeface="Arial"/>
              <a:ea typeface="Arial"/>
              <a:cs typeface="Arial"/>
              <a:sym typeface="Arial"/>
            </a:endParaRPr>
          </a:p>
          <a:p>
            <a:pPr marL="0" lvl="0" indent="0" algn="l" rtl="0">
              <a:spcBef>
                <a:spcPts val="1200"/>
              </a:spcBef>
              <a:spcAft>
                <a:spcPts val="0"/>
              </a:spcAft>
              <a:buNone/>
            </a:pPr>
            <a:endParaRPr sz="2400" dirty="0">
              <a:solidFill>
                <a:srgbClr val="000000"/>
              </a:solidFill>
              <a:latin typeface="Arial"/>
              <a:ea typeface="Arial"/>
              <a:cs typeface="Arial"/>
              <a:sym typeface="Arial"/>
            </a:endParaRPr>
          </a:p>
          <a:p>
            <a:pPr marL="0" lvl="0" indent="0" algn="l" rtl="0">
              <a:spcBef>
                <a:spcPts val="1200"/>
              </a:spcBef>
              <a:spcAft>
                <a:spcPts val="1200"/>
              </a:spcAft>
              <a:buNone/>
            </a:pPr>
            <a:endParaRPr sz="2400" dirty="0">
              <a:solidFill>
                <a:srgbClr val="000000"/>
              </a:solidFill>
            </a:endParaRPr>
          </a:p>
        </p:txBody>
      </p:sp>
      <p:sp>
        <p:nvSpPr>
          <p:cNvPr id="141" name="Google Shape;141;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pic>
        <p:nvPicPr>
          <p:cNvPr id="142" name="Google Shape;142;p22"/>
          <p:cNvPicPr preferRelativeResize="0"/>
          <p:nvPr/>
        </p:nvPicPr>
        <p:blipFill>
          <a:blip r:embed="rId3">
            <a:alphaModFix/>
          </a:blip>
          <a:stretch>
            <a:fillRect/>
          </a:stretch>
        </p:blipFill>
        <p:spPr>
          <a:xfrm>
            <a:off x="1830738" y="2571749"/>
            <a:ext cx="5701736" cy="2239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582A-4338-06FB-3DD1-8FBC4CE6F58F}"/>
              </a:ext>
            </a:extLst>
          </p:cNvPr>
          <p:cNvSpPr>
            <a:spLocks noGrp="1"/>
          </p:cNvSpPr>
          <p:nvPr>
            <p:ph type="title"/>
          </p:nvPr>
        </p:nvSpPr>
        <p:spPr>
          <a:xfrm>
            <a:off x="406129" y="280412"/>
            <a:ext cx="8520600" cy="707400"/>
          </a:xfrm>
        </p:spPr>
        <p:txBody>
          <a:bodyPr>
            <a:normAutofit fontScale="90000"/>
          </a:bodyPr>
          <a:lstStyle/>
          <a:p>
            <a:r>
              <a:rPr lang="en-US" dirty="0"/>
              <a:t>Stakeholder Outreach</a:t>
            </a:r>
            <a:endParaRPr lang="en-CA" dirty="0"/>
          </a:p>
        </p:txBody>
      </p:sp>
      <p:sp>
        <p:nvSpPr>
          <p:cNvPr id="3" name="Text Placeholder 2">
            <a:extLst>
              <a:ext uri="{FF2B5EF4-FFF2-40B4-BE49-F238E27FC236}">
                <a16:creationId xmlns:a16="http://schemas.microsoft.com/office/drawing/2014/main" id="{F6F9B023-1061-7446-2297-76F8490C0608}"/>
              </a:ext>
            </a:extLst>
          </p:cNvPr>
          <p:cNvSpPr>
            <a:spLocks noGrp="1"/>
          </p:cNvSpPr>
          <p:nvPr>
            <p:ph type="body" idx="1"/>
          </p:nvPr>
        </p:nvSpPr>
        <p:spPr>
          <a:xfrm>
            <a:off x="311700" y="1129603"/>
            <a:ext cx="8520600" cy="3533614"/>
          </a:xfrm>
        </p:spPr>
        <p:txBody>
          <a:bodyPr>
            <a:normAutofit lnSpcReduction="10000"/>
          </a:bodyPr>
          <a:lstStyle/>
          <a:p>
            <a:pPr marL="114300" indent="0">
              <a:buNone/>
            </a:pPr>
            <a:r>
              <a:rPr lang="en-US" dirty="0">
                <a:solidFill>
                  <a:srgbClr val="000000"/>
                </a:solidFill>
              </a:rPr>
              <a:t>CCNB and EAC have been conducting stakeholder outreach to understand the perspective of bus drivers, students, parents, teachers, health experts, and Labour.  </a:t>
            </a:r>
          </a:p>
          <a:p>
            <a:endParaRPr lang="en-US" dirty="0">
              <a:solidFill>
                <a:srgbClr val="000000"/>
              </a:solidFill>
            </a:endParaRPr>
          </a:p>
          <a:p>
            <a:pPr marL="114300" indent="0">
              <a:buNone/>
            </a:pPr>
            <a:r>
              <a:rPr lang="en-US" dirty="0">
                <a:solidFill>
                  <a:srgbClr val="000000"/>
                </a:solidFill>
              </a:rPr>
              <a:t>We have also been meeting with government departments such as Education and Early Childhood Development, Environment and Local Government, and we are reaching out to Transportation and Infrastructure. </a:t>
            </a:r>
          </a:p>
          <a:p>
            <a:pPr marL="114300" indent="0">
              <a:buNone/>
            </a:pPr>
            <a:endParaRPr lang="en-US" dirty="0">
              <a:solidFill>
                <a:srgbClr val="000000"/>
              </a:solidFill>
            </a:endParaRPr>
          </a:p>
          <a:p>
            <a:pPr marL="114300" indent="0">
              <a:buNone/>
            </a:pPr>
            <a:r>
              <a:rPr lang="en-US" dirty="0">
                <a:solidFill>
                  <a:srgbClr val="000000"/>
                </a:solidFill>
              </a:rPr>
              <a:t>In each instance, stakeholders are enthusiastic about switching to electric school buses. Participants of a recent roundtable on school bus electrification proposed several benefits to adoption.</a:t>
            </a:r>
            <a:endParaRPr lang="en-CA" dirty="0">
              <a:solidFill>
                <a:srgbClr val="000000"/>
              </a:solidFill>
            </a:endParaRPr>
          </a:p>
        </p:txBody>
      </p:sp>
      <p:sp>
        <p:nvSpPr>
          <p:cNvPr id="4" name="Slide Number Placeholder 3">
            <a:extLst>
              <a:ext uri="{FF2B5EF4-FFF2-40B4-BE49-F238E27FC236}">
                <a16:creationId xmlns:a16="http://schemas.microsoft.com/office/drawing/2014/main" id="{66DC34D9-349C-07EF-E7F0-F0D9FE06931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2572938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344D-F3BF-C3E9-05F4-CC09EAEC0263}"/>
              </a:ext>
            </a:extLst>
          </p:cNvPr>
          <p:cNvSpPr>
            <a:spLocks noGrp="1"/>
          </p:cNvSpPr>
          <p:nvPr>
            <p:ph type="title"/>
          </p:nvPr>
        </p:nvSpPr>
        <p:spPr/>
        <p:txBody>
          <a:bodyPr>
            <a:normAutofit fontScale="90000"/>
          </a:bodyPr>
          <a:lstStyle/>
          <a:p>
            <a:r>
              <a:rPr lang="en-US" dirty="0"/>
              <a:t>Stakeholder Feedback</a:t>
            </a:r>
            <a:endParaRPr lang="en-CA" dirty="0"/>
          </a:p>
        </p:txBody>
      </p:sp>
      <p:sp>
        <p:nvSpPr>
          <p:cNvPr id="3" name="Text Placeholder 2">
            <a:extLst>
              <a:ext uri="{FF2B5EF4-FFF2-40B4-BE49-F238E27FC236}">
                <a16:creationId xmlns:a16="http://schemas.microsoft.com/office/drawing/2014/main" id="{FBCD7A9F-F70F-0363-1380-C9E21DBA87FA}"/>
              </a:ext>
            </a:extLst>
          </p:cNvPr>
          <p:cNvSpPr>
            <a:spLocks noGrp="1"/>
          </p:cNvSpPr>
          <p:nvPr>
            <p:ph type="body" idx="1"/>
          </p:nvPr>
        </p:nvSpPr>
        <p:spPr/>
        <p:txBody>
          <a:bodyPr/>
          <a:lstStyle/>
          <a:p>
            <a:pPr marL="114300" indent="0">
              <a:buNone/>
            </a:pPr>
            <a:r>
              <a:rPr lang="en-US" sz="2800" dirty="0">
                <a:solidFill>
                  <a:schemeClr val="bg2">
                    <a:lumMod val="50000"/>
                  </a:schemeClr>
                </a:solidFill>
                <a:effectLst/>
                <a:latin typeface="+mj-lt"/>
                <a:ea typeface="Calibri" panose="020F0502020204030204" pitchFamily="34" charset="0"/>
              </a:rPr>
              <a:t>Diesel buses create noise pollution that affect the driver’s </a:t>
            </a:r>
            <a:r>
              <a:rPr lang="en-US" sz="2800" dirty="0">
                <a:solidFill>
                  <a:srgbClr val="000000"/>
                </a:solidFill>
                <a:effectLst/>
                <a:latin typeface="+mj-lt"/>
                <a:ea typeface="Calibri" panose="020F0502020204030204" pitchFamily="34" charset="0"/>
              </a:rPr>
              <a:t>ability</a:t>
            </a:r>
            <a:r>
              <a:rPr lang="en-US" sz="2800" dirty="0">
                <a:solidFill>
                  <a:schemeClr val="bg2">
                    <a:lumMod val="50000"/>
                  </a:schemeClr>
                </a:solidFill>
                <a:effectLst/>
                <a:latin typeface="+mj-lt"/>
                <a:ea typeface="Calibri" panose="020F0502020204030204" pitchFamily="34" charset="0"/>
              </a:rPr>
              <a:t> to pay attention to the road. – </a:t>
            </a:r>
            <a:r>
              <a:rPr lang="en-US" sz="2800" b="1" dirty="0">
                <a:solidFill>
                  <a:schemeClr val="bg2">
                    <a:lumMod val="50000"/>
                  </a:schemeClr>
                </a:solidFill>
                <a:effectLst/>
                <a:latin typeface="+mj-lt"/>
                <a:ea typeface="Calibri" panose="020F0502020204030204" pitchFamily="34" charset="0"/>
              </a:rPr>
              <a:t>Bus Driver</a:t>
            </a:r>
          </a:p>
          <a:p>
            <a:endParaRPr lang="en-CA" dirty="0"/>
          </a:p>
        </p:txBody>
      </p:sp>
      <p:sp>
        <p:nvSpPr>
          <p:cNvPr id="4" name="Slide Number Placeholder 3">
            <a:extLst>
              <a:ext uri="{FF2B5EF4-FFF2-40B4-BE49-F238E27FC236}">
                <a16:creationId xmlns:a16="http://schemas.microsoft.com/office/drawing/2014/main" id="{AC65051B-4C7C-2318-B352-C63EABA1EB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366522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DFE5A-AAC9-7497-A707-2A0EC45C057C}"/>
              </a:ext>
            </a:extLst>
          </p:cNvPr>
          <p:cNvSpPr>
            <a:spLocks noGrp="1"/>
          </p:cNvSpPr>
          <p:nvPr>
            <p:ph type="title"/>
          </p:nvPr>
        </p:nvSpPr>
        <p:spPr/>
        <p:txBody>
          <a:bodyPr>
            <a:normAutofit fontScale="90000"/>
          </a:bodyPr>
          <a:lstStyle/>
          <a:p>
            <a:r>
              <a:rPr lang="en-US" dirty="0"/>
              <a:t>Stakeholder Feedback</a:t>
            </a:r>
            <a:endParaRPr lang="en-CA" dirty="0"/>
          </a:p>
        </p:txBody>
      </p:sp>
      <p:sp>
        <p:nvSpPr>
          <p:cNvPr id="3" name="Text Placeholder 2">
            <a:extLst>
              <a:ext uri="{FF2B5EF4-FFF2-40B4-BE49-F238E27FC236}">
                <a16:creationId xmlns:a16="http://schemas.microsoft.com/office/drawing/2014/main" id="{52EAB729-948C-8FAE-35FC-1150419E5AAB}"/>
              </a:ext>
            </a:extLst>
          </p:cNvPr>
          <p:cNvSpPr>
            <a:spLocks noGrp="1"/>
          </p:cNvSpPr>
          <p:nvPr>
            <p:ph type="body" idx="1"/>
          </p:nvPr>
        </p:nvSpPr>
        <p:spPr/>
        <p:txBody>
          <a:bodyPr>
            <a:normAutofit/>
          </a:bodyPr>
          <a:lstStyle/>
          <a:p>
            <a:pPr marL="114300" indent="0">
              <a:buNone/>
            </a:pPr>
            <a:r>
              <a:rPr lang="en-US" sz="2800" dirty="0">
                <a:solidFill>
                  <a:schemeClr val="bg2">
                    <a:lumMod val="50000"/>
                  </a:schemeClr>
                </a:solidFill>
                <a:latin typeface="+mj-lt"/>
                <a:ea typeface="Calibri" panose="020F0502020204030204" pitchFamily="34" charset="0"/>
              </a:rPr>
              <a:t>“C</a:t>
            </a:r>
            <a:r>
              <a:rPr lang="en-US" sz="2800" dirty="0">
                <a:solidFill>
                  <a:schemeClr val="bg2">
                    <a:lumMod val="50000"/>
                  </a:schemeClr>
                </a:solidFill>
                <a:effectLst/>
                <a:latin typeface="+mj-lt"/>
                <a:ea typeface="Calibri" panose="020F0502020204030204" pitchFamily="34" charset="0"/>
              </a:rPr>
              <a:t>hildren’s lungs</a:t>
            </a:r>
            <a:r>
              <a:rPr lang="en-CA" sz="2800" dirty="0">
                <a:solidFill>
                  <a:schemeClr val="bg2">
                    <a:lumMod val="50000"/>
                  </a:schemeClr>
                </a:solidFill>
                <a:effectLst/>
                <a:latin typeface="+mj-lt"/>
                <a:ea typeface="Calibri" panose="020F0502020204030204" pitchFamily="34" charset="0"/>
                <a:cs typeface="Times New Roman" panose="02020603050405020304" pitchFamily="18" charset="0"/>
              </a:rPr>
              <a:t> </a:t>
            </a:r>
            <a:r>
              <a:rPr lang="en-US" sz="2800" dirty="0">
                <a:solidFill>
                  <a:schemeClr val="bg2">
                    <a:lumMod val="50000"/>
                  </a:schemeClr>
                </a:solidFill>
                <a:effectLst/>
                <a:latin typeface="+mj-lt"/>
                <a:ea typeface="Calibri" panose="020F0502020204030204" pitchFamily="34" charset="0"/>
              </a:rPr>
              <a:t> are less developed and that it is a really critical time to take the opportunity to give them cleaner air, especially on their way to school – you set them up for success.” – </a:t>
            </a:r>
            <a:r>
              <a:rPr lang="en-US" sz="2800" b="1" dirty="0">
                <a:solidFill>
                  <a:schemeClr val="bg2">
                    <a:lumMod val="50000"/>
                  </a:schemeClr>
                </a:solidFill>
                <a:effectLst/>
                <a:latin typeface="+mj-lt"/>
                <a:ea typeface="Calibri" panose="020F0502020204030204" pitchFamily="34" charset="0"/>
              </a:rPr>
              <a:t>Health Expert</a:t>
            </a:r>
            <a:endParaRPr lang="en-CA" sz="2800" dirty="0">
              <a:solidFill>
                <a:schemeClr val="bg2">
                  <a:lumMod val="50000"/>
                </a:schemeClr>
              </a:solidFill>
              <a:latin typeface="+mj-lt"/>
            </a:endParaRPr>
          </a:p>
        </p:txBody>
      </p:sp>
      <p:sp>
        <p:nvSpPr>
          <p:cNvPr id="4" name="Slide Number Placeholder 3">
            <a:extLst>
              <a:ext uri="{FF2B5EF4-FFF2-40B4-BE49-F238E27FC236}">
                <a16:creationId xmlns:a16="http://schemas.microsoft.com/office/drawing/2014/main" id="{6D24AFAD-9186-6616-37B4-C6EC01CF9A0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1459836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A998-3D94-AC47-7737-31E13A4E2C8E}"/>
              </a:ext>
            </a:extLst>
          </p:cNvPr>
          <p:cNvSpPr>
            <a:spLocks noGrp="1"/>
          </p:cNvSpPr>
          <p:nvPr>
            <p:ph type="title"/>
          </p:nvPr>
        </p:nvSpPr>
        <p:spPr/>
        <p:txBody>
          <a:bodyPr>
            <a:normAutofit fontScale="90000"/>
          </a:bodyPr>
          <a:lstStyle/>
          <a:p>
            <a:r>
              <a:rPr lang="en-US" dirty="0"/>
              <a:t>Stakeholder Feedback	</a:t>
            </a:r>
            <a:endParaRPr lang="en-CA" dirty="0"/>
          </a:p>
        </p:txBody>
      </p:sp>
      <p:sp>
        <p:nvSpPr>
          <p:cNvPr id="3" name="Text Placeholder 2">
            <a:extLst>
              <a:ext uri="{FF2B5EF4-FFF2-40B4-BE49-F238E27FC236}">
                <a16:creationId xmlns:a16="http://schemas.microsoft.com/office/drawing/2014/main" id="{9941F1CD-E07A-13C8-413D-94695CC45892}"/>
              </a:ext>
            </a:extLst>
          </p:cNvPr>
          <p:cNvSpPr>
            <a:spLocks noGrp="1"/>
          </p:cNvSpPr>
          <p:nvPr>
            <p:ph type="body" idx="1"/>
          </p:nvPr>
        </p:nvSpPr>
        <p:spPr/>
        <p:txBody>
          <a:bodyPr>
            <a:normAutofit/>
          </a:bodyPr>
          <a:lstStyle/>
          <a:p>
            <a:pPr marL="114300" indent="0">
              <a:buNone/>
            </a:pPr>
            <a:r>
              <a:rPr lang="en-US" sz="2800" dirty="0">
                <a:solidFill>
                  <a:schemeClr val="bg2">
                    <a:lumMod val="50000"/>
                  </a:schemeClr>
                </a:solidFill>
                <a:latin typeface="+mj-lt"/>
                <a:cs typeface="Calibri" panose="020F0502020204030204" pitchFamily="34" charset="0"/>
              </a:rPr>
              <a:t>“[School buses] are a very public symbol of government. Switching to electric shows a clear commitment to a sustainable future and will socialize the next generation of climate conscious residents.” – </a:t>
            </a:r>
            <a:r>
              <a:rPr lang="en-US" sz="2800" b="1" dirty="0">
                <a:solidFill>
                  <a:schemeClr val="bg2">
                    <a:lumMod val="50000"/>
                  </a:schemeClr>
                </a:solidFill>
                <a:latin typeface="+mj-lt"/>
                <a:cs typeface="Calibri" panose="020F0502020204030204" pitchFamily="34" charset="0"/>
              </a:rPr>
              <a:t>Parent Stakeholder</a:t>
            </a:r>
            <a:endParaRPr lang="en-CA" sz="2800" dirty="0">
              <a:solidFill>
                <a:schemeClr val="bg2">
                  <a:lumMod val="50000"/>
                </a:schemeClr>
              </a:solidFill>
              <a:latin typeface="+mj-lt"/>
              <a:cs typeface="Calibri" panose="020F0502020204030204" pitchFamily="34" charset="0"/>
            </a:endParaRPr>
          </a:p>
        </p:txBody>
      </p:sp>
      <p:sp>
        <p:nvSpPr>
          <p:cNvPr id="4" name="Slide Number Placeholder 3">
            <a:extLst>
              <a:ext uri="{FF2B5EF4-FFF2-40B4-BE49-F238E27FC236}">
                <a16:creationId xmlns:a16="http://schemas.microsoft.com/office/drawing/2014/main" id="{E755BA97-EE14-B907-2389-16A2DA8EBA2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826536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6E5E-96C4-E4EB-60D4-7E072C0F7468}"/>
              </a:ext>
            </a:extLst>
          </p:cNvPr>
          <p:cNvSpPr>
            <a:spLocks noGrp="1"/>
          </p:cNvSpPr>
          <p:nvPr>
            <p:ph type="title"/>
          </p:nvPr>
        </p:nvSpPr>
        <p:spPr/>
        <p:txBody>
          <a:bodyPr>
            <a:normAutofit fontScale="90000"/>
          </a:bodyPr>
          <a:lstStyle/>
          <a:p>
            <a:r>
              <a:rPr lang="en-US" dirty="0"/>
              <a:t>Stakeholder Feedback		</a:t>
            </a:r>
            <a:endParaRPr lang="en-CA" dirty="0"/>
          </a:p>
        </p:txBody>
      </p:sp>
      <p:sp>
        <p:nvSpPr>
          <p:cNvPr id="3" name="Text Placeholder 2">
            <a:extLst>
              <a:ext uri="{FF2B5EF4-FFF2-40B4-BE49-F238E27FC236}">
                <a16:creationId xmlns:a16="http://schemas.microsoft.com/office/drawing/2014/main" id="{7120DBE7-4C0C-6D97-D16B-DE6D082CA327}"/>
              </a:ext>
            </a:extLst>
          </p:cNvPr>
          <p:cNvSpPr>
            <a:spLocks noGrp="1"/>
          </p:cNvSpPr>
          <p:nvPr>
            <p:ph type="body" idx="1"/>
          </p:nvPr>
        </p:nvSpPr>
        <p:spPr/>
        <p:txBody>
          <a:bodyPr>
            <a:normAutofit/>
          </a:bodyPr>
          <a:lstStyle/>
          <a:p>
            <a:pPr marL="114300" indent="0">
              <a:buNone/>
            </a:pPr>
            <a:r>
              <a:rPr lang="en-US" sz="2800" dirty="0">
                <a:solidFill>
                  <a:schemeClr val="bg2">
                    <a:lumMod val="50000"/>
                  </a:schemeClr>
                </a:solidFill>
                <a:latin typeface="+mj-lt"/>
                <a:cs typeface="Calibri" panose="020F0502020204030204" pitchFamily="34" charset="0"/>
              </a:rPr>
              <a:t>“In general, the green solution costs less in the end – add on the environmental and health benefits afterwards.” – </a:t>
            </a:r>
            <a:r>
              <a:rPr lang="en-US" sz="2800" b="1" dirty="0">
                <a:solidFill>
                  <a:schemeClr val="bg2">
                    <a:lumMod val="50000"/>
                  </a:schemeClr>
                </a:solidFill>
                <a:latin typeface="+mj-lt"/>
                <a:cs typeface="Calibri" panose="020F0502020204030204" pitchFamily="34" charset="0"/>
              </a:rPr>
              <a:t>Teacher Stakeholder</a:t>
            </a:r>
            <a:endParaRPr lang="en-CA" sz="2800" b="1" dirty="0">
              <a:solidFill>
                <a:schemeClr val="bg2">
                  <a:lumMod val="50000"/>
                </a:schemeClr>
              </a:solidFill>
              <a:latin typeface="+mj-lt"/>
              <a:cs typeface="Calibri" panose="020F0502020204030204" pitchFamily="34" charset="0"/>
            </a:endParaRPr>
          </a:p>
        </p:txBody>
      </p:sp>
      <p:sp>
        <p:nvSpPr>
          <p:cNvPr id="4" name="Slide Number Placeholder 3">
            <a:extLst>
              <a:ext uri="{FF2B5EF4-FFF2-40B4-BE49-F238E27FC236}">
                <a16:creationId xmlns:a16="http://schemas.microsoft.com/office/drawing/2014/main" id="{16D22F1F-08AC-C243-198D-45BE4E81DC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438679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0594A-D021-0B76-0D8B-73DC19189272}"/>
              </a:ext>
            </a:extLst>
          </p:cNvPr>
          <p:cNvSpPr>
            <a:spLocks noGrp="1"/>
          </p:cNvSpPr>
          <p:nvPr>
            <p:ph type="title"/>
          </p:nvPr>
        </p:nvSpPr>
        <p:spPr>
          <a:xfrm>
            <a:off x="311700" y="242650"/>
            <a:ext cx="8520600" cy="707400"/>
          </a:xfrm>
        </p:spPr>
        <p:txBody>
          <a:bodyPr>
            <a:normAutofit fontScale="90000"/>
          </a:bodyPr>
          <a:lstStyle/>
          <a:p>
            <a:r>
              <a:rPr lang="en-US" dirty="0"/>
              <a:t>Stakeholder Feedback	</a:t>
            </a:r>
            <a:endParaRPr lang="en-CA" dirty="0"/>
          </a:p>
        </p:txBody>
      </p:sp>
      <p:sp>
        <p:nvSpPr>
          <p:cNvPr id="3" name="Text Placeholder 2">
            <a:extLst>
              <a:ext uri="{FF2B5EF4-FFF2-40B4-BE49-F238E27FC236}">
                <a16:creationId xmlns:a16="http://schemas.microsoft.com/office/drawing/2014/main" id="{C7767785-42DB-A877-2090-59354CBCBE8B}"/>
              </a:ext>
            </a:extLst>
          </p:cNvPr>
          <p:cNvSpPr>
            <a:spLocks noGrp="1"/>
          </p:cNvSpPr>
          <p:nvPr>
            <p:ph type="body" idx="1"/>
          </p:nvPr>
        </p:nvSpPr>
        <p:spPr>
          <a:xfrm>
            <a:off x="311700" y="920400"/>
            <a:ext cx="8520600" cy="3302700"/>
          </a:xfrm>
        </p:spPr>
        <p:txBody>
          <a:bodyPr>
            <a:noAutofit/>
          </a:bodyPr>
          <a:lstStyle/>
          <a:p>
            <a:pPr marL="114300" indent="0">
              <a:buNone/>
            </a:pPr>
            <a:r>
              <a:rPr lang="en-US" sz="2800" dirty="0">
                <a:solidFill>
                  <a:schemeClr val="bg2">
                    <a:lumMod val="50000"/>
                  </a:schemeClr>
                </a:solidFill>
                <a:effectLst/>
                <a:latin typeface="+mj-lt"/>
                <a:ea typeface="Times New Roman" panose="02020603050405020304" pitchFamily="18" charset="0"/>
                <a:cs typeface="Calibri" panose="020F0502020204030204" pitchFamily="34" charset="0"/>
              </a:rPr>
              <a:t>“This is a big issue. In the long run it will be cheaper, these buses are an investment in our finances and health. The environment is a priority, and the government has to see that. Electric buses will be reducing CO2 emissions by an amazing amount. We are not investing in electric buses we are investing in a better and brighter future.”</a:t>
            </a:r>
            <a:r>
              <a:rPr lang="en-US" sz="2800" dirty="0">
                <a:solidFill>
                  <a:schemeClr val="bg2">
                    <a:lumMod val="50000"/>
                  </a:schemeClr>
                </a:solidFill>
                <a:latin typeface="+mj-lt"/>
                <a:ea typeface="Times New Roman" panose="02020603050405020304" pitchFamily="18" charset="0"/>
                <a:cs typeface="Calibri" panose="020F0502020204030204" pitchFamily="34" charset="0"/>
              </a:rPr>
              <a:t> – </a:t>
            </a:r>
            <a:r>
              <a:rPr lang="en-US" sz="2800" b="1" dirty="0">
                <a:solidFill>
                  <a:schemeClr val="bg2">
                    <a:lumMod val="50000"/>
                  </a:schemeClr>
                </a:solidFill>
                <a:latin typeface="+mj-lt"/>
                <a:ea typeface="Times New Roman" panose="02020603050405020304" pitchFamily="18" charset="0"/>
                <a:cs typeface="Calibri" panose="020F0502020204030204" pitchFamily="34" charset="0"/>
              </a:rPr>
              <a:t>Student Stakeholder</a:t>
            </a:r>
            <a:endParaRPr lang="en-CA" sz="2800" b="1" dirty="0">
              <a:solidFill>
                <a:schemeClr val="bg2">
                  <a:lumMod val="50000"/>
                </a:schemeClr>
              </a:solidFill>
              <a:latin typeface="+mj-lt"/>
              <a:cs typeface="Calibri" panose="020F0502020204030204" pitchFamily="34" charset="0"/>
            </a:endParaRPr>
          </a:p>
        </p:txBody>
      </p:sp>
      <p:sp>
        <p:nvSpPr>
          <p:cNvPr id="4" name="Slide Number Placeholder 3">
            <a:extLst>
              <a:ext uri="{FF2B5EF4-FFF2-40B4-BE49-F238E27FC236}">
                <a16:creationId xmlns:a16="http://schemas.microsoft.com/office/drawing/2014/main" id="{A21515C4-C188-1275-E06A-3DF81F98A30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3601457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3"/>
          <p:cNvSpPr txBox="1">
            <a:spLocks noGrp="1"/>
          </p:cNvSpPr>
          <p:nvPr>
            <p:ph type="title"/>
          </p:nvPr>
        </p:nvSpPr>
        <p:spPr>
          <a:xfrm>
            <a:off x="311700" y="310952"/>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solidFill>
                  <a:srgbClr val="0000FF"/>
                </a:solidFill>
              </a:rPr>
              <a:t>Where to buy E-Buses?</a:t>
            </a:r>
            <a:endParaRPr dirty="0">
              <a:solidFill>
                <a:srgbClr val="0000FF"/>
              </a:solidFill>
            </a:endParaRPr>
          </a:p>
        </p:txBody>
      </p:sp>
      <p:sp>
        <p:nvSpPr>
          <p:cNvPr id="148" name="Google Shape;148;p23"/>
          <p:cNvSpPr txBox="1">
            <a:spLocks noGrp="1"/>
          </p:cNvSpPr>
          <p:nvPr>
            <p:ph type="body" idx="1"/>
          </p:nvPr>
        </p:nvSpPr>
        <p:spPr>
          <a:xfrm>
            <a:off x="311700" y="1018352"/>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2C2C2C"/>
                </a:solidFill>
                <a:latin typeface="Arial"/>
                <a:ea typeface="Arial"/>
                <a:cs typeface="Arial"/>
                <a:sym typeface="Arial"/>
              </a:rPr>
              <a:t>The main manufacturers of E-Buses: </a:t>
            </a:r>
          </a:p>
          <a:p>
            <a:pPr marL="342900"/>
            <a:r>
              <a:rPr lang="en" sz="2400" dirty="0">
                <a:solidFill>
                  <a:srgbClr val="2C2C2C"/>
                </a:solidFill>
                <a:latin typeface="Arial"/>
                <a:ea typeface="Arial"/>
                <a:cs typeface="Arial"/>
                <a:sym typeface="Arial"/>
              </a:rPr>
              <a:t>Lion Electric </a:t>
            </a:r>
          </a:p>
          <a:p>
            <a:pPr marL="342900"/>
            <a:r>
              <a:rPr lang="en" sz="2400" dirty="0">
                <a:solidFill>
                  <a:srgbClr val="2C2C2C"/>
                </a:solidFill>
                <a:latin typeface="Arial"/>
                <a:ea typeface="Arial"/>
                <a:cs typeface="Arial"/>
                <a:sym typeface="Arial"/>
              </a:rPr>
              <a:t>Blue Bird</a:t>
            </a:r>
          </a:p>
          <a:p>
            <a:pPr marL="342900"/>
            <a:r>
              <a:rPr lang="en" sz="2400" dirty="0">
                <a:solidFill>
                  <a:srgbClr val="2C2C2C"/>
                </a:solidFill>
                <a:latin typeface="Arial"/>
                <a:ea typeface="Arial"/>
                <a:cs typeface="Arial"/>
                <a:sym typeface="Arial"/>
              </a:rPr>
              <a:t>Greenpower </a:t>
            </a:r>
          </a:p>
          <a:p>
            <a:pPr marL="342900"/>
            <a:r>
              <a:rPr lang="en" sz="2400" dirty="0">
                <a:solidFill>
                  <a:srgbClr val="2C2C2C"/>
                </a:solidFill>
                <a:latin typeface="Arial"/>
                <a:ea typeface="Arial"/>
                <a:cs typeface="Arial"/>
                <a:sym typeface="Arial"/>
              </a:rPr>
              <a:t>Navistar</a:t>
            </a:r>
          </a:p>
          <a:p>
            <a:pPr marL="342900"/>
            <a:r>
              <a:rPr lang="en" sz="2400" dirty="0">
                <a:solidFill>
                  <a:srgbClr val="2C2C2C"/>
                </a:solidFill>
                <a:latin typeface="Arial"/>
                <a:ea typeface="Arial"/>
                <a:cs typeface="Arial"/>
                <a:sym typeface="Arial"/>
              </a:rPr>
              <a:t>Thomas Built Buses</a:t>
            </a:r>
          </a:p>
          <a:p>
            <a:pPr marL="342900"/>
            <a:endParaRPr lang="en" sz="2400" dirty="0">
              <a:solidFill>
                <a:srgbClr val="2C2C2C"/>
              </a:solidFill>
              <a:latin typeface="Arial"/>
              <a:ea typeface="Arial"/>
              <a:cs typeface="Arial"/>
              <a:sym typeface="Arial"/>
            </a:endParaRPr>
          </a:p>
          <a:p>
            <a:pPr marL="0" indent="0">
              <a:buNone/>
            </a:pPr>
            <a:r>
              <a:rPr lang="en" sz="2400" dirty="0">
                <a:solidFill>
                  <a:srgbClr val="2C2C2C"/>
                </a:solidFill>
                <a:latin typeface="Arial"/>
                <a:ea typeface="Arial"/>
                <a:cs typeface="Arial"/>
                <a:sym typeface="Arial"/>
              </a:rPr>
              <a:t>Lion Electric is currently hiring for a new facility in Moncton, New Brunswick  </a:t>
            </a:r>
            <a:endParaRPr sz="2400" dirty="0">
              <a:solidFill>
                <a:srgbClr val="2C2C2C"/>
              </a:solidFill>
              <a:latin typeface="Arial"/>
              <a:ea typeface="Arial"/>
              <a:cs typeface="Arial"/>
              <a:sym typeface="Arial"/>
            </a:endParaRPr>
          </a:p>
        </p:txBody>
      </p:sp>
      <p:sp>
        <p:nvSpPr>
          <p:cNvPr id="149" name="Google Shape;149;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0000FF"/>
                </a:solidFill>
              </a:rPr>
              <a:t>Costs of Electric School Buses</a:t>
            </a:r>
            <a:endParaRPr>
              <a:solidFill>
                <a:srgbClr val="0000FF"/>
              </a:solidFill>
            </a:endParaRPr>
          </a:p>
        </p:txBody>
      </p:sp>
      <p:sp>
        <p:nvSpPr>
          <p:cNvPr id="155" name="Google Shape;155;p24"/>
          <p:cNvSpPr txBox="1">
            <a:spLocks noGrp="1"/>
          </p:cNvSpPr>
          <p:nvPr>
            <p:ph type="body" idx="1"/>
          </p:nvPr>
        </p:nvSpPr>
        <p:spPr>
          <a:xfrm>
            <a:off x="311700" y="1266175"/>
            <a:ext cx="4144200" cy="3489600"/>
          </a:xfrm>
          <a:prstGeom prst="rect">
            <a:avLst/>
          </a:prstGeom>
          <a:solidFill>
            <a:srgbClr val="D9EAD3"/>
          </a:solidFill>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rgbClr val="000000"/>
                </a:solidFill>
                <a:latin typeface="Arial"/>
                <a:ea typeface="Arial"/>
                <a:cs typeface="Arial"/>
                <a:sym typeface="Arial"/>
              </a:rPr>
              <a:t>Diesel Buses:</a:t>
            </a:r>
            <a:endParaRPr b="1">
              <a:solidFill>
                <a:srgbClr val="000000"/>
              </a:solidFill>
              <a:latin typeface="Arial"/>
              <a:ea typeface="Arial"/>
              <a:cs typeface="Arial"/>
              <a:sym typeface="Arial"/>
            </a:endParaRPr>
          </a:p>
          <a:p>
            <a:pPr marL="0" lvl="0" indent="0" algn="l" rtl="0">
              <a:spcBef>
                <a:spcPts val="1200"/>
              </a:spcBef>
              <a:spcAft>
                <a:spcPts val="0"/>
              </a:spcAft>
              <a:buNone/>
            </a:pPr>
            <a:r>
              <a:rPr lang="en">
                <a:solidFill>
                  <a:srgbClr val="000000"/>
                </a:solidFill>
                <a:latin typeface="Arial"/>
                <a:ea typeface="Arial"/>
                <a:cs typeface="Arial"/>
                <a:sym typeface="Arial"/>
              </a:rPr>
              <a:t>Capital Costs:  $110,000</a:t>
            </a:r>
            <a:endParaRPr>
              <a:solidFill>
                <a:srgbClr val="000000"/>
              </a:solidFill>
              <a:latin typeface="Arial"/>
              <a:ea typeface="Arial"/>
              <a:cs typeface="Arial"/>
              <a:sym typeface="Arial"/>
            </a:endParaRPr>
          </a:p>
          <a:p>
            <a:pPr marL="0" lvl="0" indent="0" algn="l" rtl="0">
              <a:spcBef>
                <a:spcPts val="1200"/>
              </a:spcBef>
              <a:spcAft>
                <a:spcPts val="0"/>
              </a:spcAft>
              <a:buNone/>
            </a:pPr>
            <a:r>
              <a:rPr lang="en">
                <a:solidFill>
                  <a:srgbClr val="000000"/>
                </a:solidFill>
                <a:latin typeface="Arial"/>
                <a:ea typeface="Arial"/>
                <a:cs typeface="Arial"/>
                <a:sym typeface="Arial"/>
              </a:rPr>
              <a:t>Current Fuel Costs: $2.39</a:t>
            </a:r>
            <a:endParaRPr>
              <a:solidFill>
                <a:srgbClr val="000000"/>
              </a:solidFill>
              <a:latin typeface="Arial"/>
              <a:ea typeface="Arial"/>
              <a:cs typeface="Arial"/>
              <a:sym typeface="Arial"/>
            </a:endParaRPr>
          </a:p>
          <a:p>
            <a:pPr marL="0" lvl="0" indent="0" algn="l" rtl="0">
              <a:spcBef>
                <a:spcPts val="1200"/>
              </a:spcBef>
              <a:spcAft>
                <a:spcPts val="0"/>
              </a:spcAft>
              <a:buNone/>
            </a:pPr>
            <a:r>
              <a:rPr lang="en">
                <a:solidFill>
                  <a:srgbClr val="000000"/>
                </a:solidFill>
                <a:latin typeface="Arial"/>
                <a:ea typeface="Arial"/>
                <a:cs typeface="Arial"/>
                <a:sym typeface="Arial"/>
              </a:rPr>
              <a:t>Fuel cost after 1 year (20,000km): $17,303</a:t>
            </a:r>
            <a:endParaRPr>
              <a:solidFill>
                <a:srgbClr val="000000"/>
              </a:solidFill>
              <a:latin typeface="Arial"/>
              <a:ea typeface="Arial"/>
              <a:cs typeface="Arial"/>
              <a:sym typeface="Arial"/>
            </a:endParaRPr>
          </a:p>
          <a:p>
            <a:pPr marL="0" lvl="0" indent="0" algn="l" rtl="0">
              <a:spcBef>
                <a:spcPts val="1200"/>
              </a:spcBef>
              <a:spcAft>
                <a:spcPts val="0"/>
              </a:spcAft>
              <a:buNone/>
            </a:pPr>
            <a:r>
              <a:rPr lang="en">
                <a:solidFill>
                  <a:srgbClr val="000000"/>
                </a:solidFill>
                <a:latin typeface="Arial"/>
                <a:ea typeface="Arial"/>
                <a:cs typeface="Arial"/>
                <a:sym typeface="Arial"/>
              </a:rPr>
              <a:t>Maintenance cost ($0.19/km): $3,800</a:t>
            </a:r>
            <a:endParaRPr>
              <a:solidFill>
                <a:srgbClr val="000000"/>
              </a:solidFill>
              <a:latin typeface="Arial"/>
              <a:ea typeface="Arial"/>
              <a:cs typeface="Arial"/>
              <a:sym typeface="Arial"/>
            </a:endParaRPr>
          </a:p>
          <a:p>
            <a:pPr marL="0" lvl="0" indent="0" algn="l" rtl="0">
              <a:spcBef>
                <a:spcPts val="1200"/>
              </a:spcBef>
              <a:spcAft>
                <a:spcPts val="0"/>
              </a:spcAft>
              <a:buNone/>
            </a:pPr>
            <a:r>
              <a:rPr lang="en" b="1">
                <a:solidFill>
                  <a:srgbClr val="000000"/>
                </a:solidFill>
                <a:latin typeface="Arial"/>
                <a:ea typeface="Arial"/>
                <a:cs typeface="Arial"/>
                <a:sym typeface="Arial"/>
              </a:rPr>
              <a:t>TOTAL COST AFTER 1 YEAR: $131,104</a:t>
            </a:r>
            <a:endParaRPr b="1">
              <a:solidFill>
                <a:srgbClr val="000000"/>
              </a:solidFill>
              <a:latin typeface="Arial"/>
              <a:ea typeface="Arial"/>
              <a:cs typeface="Arial"/>
              <a:sym typeface="Arial"/>
            </a:endParaRPr>
          </a:p>
          <a:p>
            <a:pPr marL="0" lvl="0" indent="0" algn="l" rtl="0">
              <a:spcBef>
                <a:spcPts val="1200"/>
              </a:spcBef>
              <a:spcAft>
                <a:spcPts val="1200"/>
              </a:spcAft>
              <a:buNone/>
            </a:pPr>
            <a:r>
              <a:rPr lang="en">
                <a:solidFill>
                  <a:srgbClr val="000000"/>
                </a:solidFill>
                <a:latin typeface="Arial"/>
                <a:ea typeface="Arial"/>
                <a:cs typeface="Arial"/>
                <a:sym typeface="Arial"/>
              </a:rPr>
              <a:t>After 5 years: $215,518</a:t>
            </a:r>
            <a:endParaRPr>
              <a:solidFill>
                <a:srgbClr val="000000"/>
              </a:solidFill>
              <a:latin typeface="Arial"/>
              <a:ea typeface="Arial"/>
              <a:cs typeface="Arial"/>
              <a:sym typeface="Arial"/>
            </a:endParaRPr>
          </a:p>
        </p:txBody>
      </p:sp>
      <p:sp>
        <p:nvSpPr>
          <p:cNvPr id="156" name="Google Shape;156;p24"/>
          <p:cNvSpPr txBox="1">
            <a:spLocks noGrp="1"/>
          </p:cNvSpPr>
          <p:nvPr>
            <p:ph type="body" idx="2"/>
          </p:nvPr>
        </p:nvSpPr>
        <p:spPr>
          <a:xfrm>
            <a:off x="4688225" y="1266175"/>
            <a:ext cx="4144200" cy="3489600"/>
          </a:xfrm>
          <a:prstGeom prst="rect">
            <a:avLst/>
          </a:prstGeom>
          <a:solidFill>
            <a:srgbClr val="D9EAD3"/>
          </a:solidFill>
        </p:spPr>
        <p:txBody>
          <a:bodyPr spcFirstLastPara="1" wrap="square" lIns="91425" tIns="91425" rIns="91425" bIns="91425" anchor="t" anchorCtr="0">
            <a:normAutofit/>
          </a:bodyPr>
          <a:lstStyle/>
          <a:p>
            <a:pPr marL="0" lvl="0" indent="0" algn="l" rtl="0">
              <a:spcBef>
                <a:spcPts val="0"/>
              </a:spcBef>
              <a:spcAft>
                <a:spcPts val="0"/>
              </a:spcAft>
              <a:buNone/>
            </a:pPr>
            <a:r>
              <a:rPr lang="en" b="1" dirty="0">
                <a:solidFill>
                  <a:srgbClr val="2C2C2C"/>
                </a:solidFill>
                <a:latin typeface="Arial"/>
                <a:ea typeface="Arial"/>
                <a:cs typeface="Arial"/>
                <a:sym typeface="Arial"/>
              </a:rPr>
              <a:t>Electric School Bus:</a:t>
            </a:r>
            <a:r>
              <a:rPr lang="en" dirty="0">
                <a:solidFill>
                  <a:srgbClr val="2C2C2C"/>
                </a:solidFill>
                <a:latin typeface="Arial"/>
                <a:ea typeface="Arial"/>
                <a:cs typeface="Arial"/>
                <a:sym typeface="Arial"/>
              </a:rPr>
              <a:t> </a:t>
            </a:r>
            <a:endParaRPr dirty="0">
              <a:solidFill>
                <a:srgbClr val="2C2C2C"/>
              </a:solidFill>
              <a:latin typeface="Arial"/>
              <a:ea typeface="Arial"/>
              <a:cs typeface="Arial"/>
              <a:sym typeface="Arial"/>
            </a:endParaRPr>
          </a:p>
          <a:p>
            <a:pPr marL="0" lvl="0" indent="0" algn="l" rtl="0">
              <a:spcBef>
                <a:spcPts val="1200"/>
              </a:spcBef>
              <a:spcAft>
                <a:spcPts val="0"/>
              </a:spcAft>
              <a:buNone/>
            </a:pPr>
            <a:r>
              <a:rPr lang="en" dirty="0">
                <a:solidFill>
                  <a:srgbClr val="2C2C2C"/>
                </a:solidFill>
                <a:latin typeface="Arial"/>
                <a:ea typeface="Arial"/>
                <a:cs typeface="Arial"/>
                <a:sym typeface="Arial"/>
              </a:rPr>
              <a:t>Capital Cost: $360,000 (150 km range)</a:t>
            </a:r>
            <a:endParaRPr dirty="0">
              <a:solidFill>
                <a:srgbClr val="2C2C2C"/>
              </a:solidFill>
              <a:latin typeface="Arial"/>
              <a:ea typeface="Arial"/>
              <a:cs typeface="Arial"/>
              <a:sym typeface="Arial"/>
            </a:endParaRPr>
          </a:p>
          <a:p>
            <a:pPr marL="0" lvl="0" indent="0" algn="l" rtl="0">
              <a:spcBef>
                <a:spcPts val="1200"/>
              </a:spcBef>
              <a:spcAft>
                <a:spcPts val="0"/>
              </a:spcAft>
              <a:buNone/>
            </a:pPr>
            <a:r>
              <a:rPr lang="en" dirty="0">
                <a:solidFill>
                  <a:srgbClr val="2C2C2C"/>
                </a:solidFill>
                <a:latin typeface="Arial"/>
                <a:ea typeface="Arial"/>
                <a:cs typeface="Arial"/>
                <a:sym typeface="Arial"/>
              </a:rPr>
              <a:t>Charging Infrastructure: $10,000</a:t>
            </a:r>
            <a:endParaRPr dirty="0">
              <a:solidFill>
                <a:srgbClr val="2C2C2C"/>
              </a:solidFill>
              <a:latin typeface="Arial"/>
              <a:ea typeface="Arial"/>
              <a:cs typeface="Arial"/>
              <a:sym typeface="Arial"/>
            </a:endParaRPr>
          </a:p>
          <a:p>
            <a:pPr marL="0" lvl="0" indent="0" algn="l" rtl="0">
              <a:spcBef>
                <a:spcPts val="1200"/>
              </a:spcBef>
              <a:spcAft>
                <a:spcPts val="0"/>
              </a:spcAft>
              <a:buNone/>
            </a:pPr>
            <a:r>
              <a:rPr lang="en" dirty="0">
                <a:solidFill>
                  <a:srgbClr val="2C2C2C"/>
                </a:solidFill>
                <a:latin typeface="Arial"/>
                <a:ea typeface="Arial"/>
                <a:cs typeface="Arial"/>
                <a:sym typeface="Arial"/>
              </a:rPr>
              <a:t>Fuel Cost: 11c/kwh</a:t>
            </a:r>
            <a:endParaRPr dirty="0">
              <a:solidFill>
                <a:srgbClr val="2C2C2C"/>
              </a:solidFill>
              <a:latin typeface="Arial"/>
              <a:ea typeface="Arial"/>
              <a:cs typeface="Arial"/>
              <a:sym typeface="Arial"/>
            </a:endParaRPr>
          </a:p>
          <a:p>
            <a:pPr marL="0" lvl="0" indent="0" algn="l" rtl="0">
              <a:spcBef>
                <a:spcPts val="1200"/>
              </a:spcBef>
              <a:spcAft>
                <a:spcPts val="0"/>
              </a:spcAft>
              <a:buNone/>
            </a:pPr>
            <a:r>
              <a:rPr lang="en" dirty="0">
                <a:solidFill>
                  <a:srgbClr val="2C2C2C"/>
                </a:solidFill>
                <a:latin typeface="Arial"/>
                <a:ea typeface="Arial"/>
                <a:cs typeface="Arial"/>
                <a:sym typeface="Arial"/>
              </a:rPr>
              <a:t>Fuel cost after 1 year (20,000 km): $4,256</a:t>
            </a:r>
            <a:endParaRPr dirty="0">
              <a:solidFill>
                <a:srgbClr val="2C2C2C"/>
              </a:solidFill>
              <a:latin typeface="Arial"/>
              <a:ea typeface="Arial"/>
              <a:cs typeface="Arial"/>
              <a:sym typeface="Arial"/>
            </a:endParaRPr>
          </a:p>
          <a:p>
            <a:pPr marL="0" lvl="0" indent="0" algn="l" rtl="0">
              <a:spcBef>
                <a:spcPts val="1200"/>
              </a:spcBef>
              <a:spcAft>
                <a:spcPts val="0"/>
              </a:spcAft>
              <a:buNone/>
            </a:pPr>
            <a:r>
              <a:rPr lang="en" dirty="0">
                <a:solidFill>
                  <a:srgbClr val="2C2C2C"/>
                </a:solidFill>
                <a:latin typeface="Arial"/>
                <a:ea typeface="Arial"/>
                <a:cs typeface="Arial"/>
                <a:sym typeface="Arial"/>
              </a:rPr>
              <a:t>Maintenance cost ($0.11/km): $2,200</a:t>
            </a:r>
            <a:endParaRPr dirty="0">
              <a:solidFill>
                <a:srgbClr val="2C2C2C"/>
              </a:solidFill>
              <a:latin typeface="Arial"/>
              <a:ea typeface="Arial"/>
              <a:cs typeface="Arial"/>
              <a:sym typeface="Arial"/>
            </a:endParaRPr>
          </a:p>
          <a:p>
            <a:pPr marL="0" lvl="0" indent="0" algn="l" rtl="0">
              <a:spcBef>
                <a:spcPts val="1200"/>
              </a:spcBef>
              <a:spcAft>
                <a:spcPts val="0"/>
              </a:spcAft>
              <a:buNone/>
            </a:pPr>
            <a:r>
              <a:rPr lang="en" b="1" dirty="0">
                <a:solidFill>
                  <a:srgbClr val="2C2C2C"/>
                </a:solidFill>
                <a:latin typeface="Arial"/>
                <a:ea typeface="Arial"/>
                <a:cs typeface="Arial"/>
                <a:sym typeface="Arial"/>
              </a:rPr>
              <a:t>TOTAL COST AFTER 1 YEAR: $376,456</a:t>
            </a:r>
            <a:endParaRPr b="1" dirty="0">
              <a:solidFill>
                <a:srgbClr val="2C2C2C"/>
              </a:solidFill>
              <a:latin typeface="Arial"/>
              <a:ea typeface="Arial"/>
              <a:cs typeface="Arial"/>
              <a:sym typeface="Arial"/>
            </a:endParaRPr>
          </a:p>
          <a:p>
            <a:pPr marL="0" lvl="0" indent="0" algn="l" rtl="0">
              <a:spcBef>
                <a:spcPts val="1200"/>
              </a:spcBef>
              <a:spcAft>
                <a:spcPts val="1200"/>
              </a:spcAft>
              <a:buNone/>
            </a:pPr>
            <a:r>
              <a:rPr lang="en" dirty="0">
                <a:solidFill>
                  <a:srgbClr val="2C2C2C"/>
                </a:solidFill>
                <a:latin typeface="Arial"/>
                <a:ea typeface="Arial"/>
                <a:cs typeface="Arial"/>
                <a:sym typeface="Arial"/>
              </a:rPr>
              <a:t>After 5 years:  $402,280</a:t>
            </a:r>
            <a:endParaRPr dirty="0">
              <a:solidFill>
                <a:srgbClr val="2C2C2C"/>
              </a:solidFill>
              <a:latin typeface="Arial"/>
              <a:ea typeface="Arial"/>
              <a:cs typeface="Arial"/>
              <a:sym typeface="Arial"/>
            </a:endParaRPr>
          </a:p>
        </p:txBody>
      </p:sp>
      <p:sp>
        <p:nvSpPr>
          <p:cNvPr id="157" name="Google Shape;15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5"/>
                </a:solidFill>
              </a:rPr>
              <a:t>Zero Emissions Transit Fund</a:t>
            </a:r>
            <a:endParaRPr>
              <a:solidFill>
                <a:schemeClr val="accent5"/>
              </a:solidFill>
            </a:endParaRPr>
          </a:p>
        </p:txBody>
      </p:sp>
      <p:sp>
        <p:nvSpPr>
          <p:cNvPr id="185" name="Google Shape;185;p2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fontScale="92500"/>
          </a:bodyPr>
          <a:lstStyle/>
          <a:p>
            <a:pPr marL="0" lvl="0" indent="0" algn="l" rtl="0">
              <a:spcBef>
                <a:spcPts val="1200"/>
              </a:spcBef>
              <a:spcAft>
                <a:spcPts val="0"/>
              </a:spcAft>
              <a:buNone/>
            </a:pPr>
            <a:r>
              <a:rPr lang="en" sz="2200" dirty="0">
                <a:solidFill>
                  <a:srgbClr val="000000"/>
                </a:solidFill>
                <a:latin typeface="Arial"/>
                <a:ea typeface="Arial"/>
                <a:cs typeface="Arial"/>
                <a:sym typeface="Arial"/>
              </a:rPr>
              <a:t>In 2021, Government of Canada launched the Zero Emission Transit Fund, investing $</a:t>
            </a:r>
            <a:r>
              <a:rPr lang="en" sz="2200" b="1" dirty="0">
                <a:solidFill>
                  <a:srgbClr val="000000"/>
                </a:solidFill>
                <a:latin typeface="Arial"/>
                <a:ea typeface="Arial"/>
                <a:cs typeface="Arial"/>
                <a:sym typeface="Arial"/>
              </a:rPr>
              <a:t>2.75 billion to support public transit and school bus operators to transition to zero emission vehicles,</a:t>
            </a:r>
            <a:r>
              <a:rPr lang="en" sz="2200" dirty="0">
                <a:solidFill>
                  <a:srgbClr val="000000"/>
                </a:solidFill>
                <a:latin typeface="Arial"/>
                <a:ea typeface="Arial"/>
                <a:cs typeface="Arial"/>
                <a:sym typeface="Arial"/>
              </a:rPr>
              <a:t> from planning to purchasing vehicles and building infrastructure.</a:t>
            </a:r>
            <a:endParaRPr sz="2200" dirty="0">
              <a:solidFill>
                <a:srgbClr val="000000"/>
              </a:solidFill>
              <a:latin typeface="Arial"/>
              <a:ea typeface="Arial"/>
              <a:cs typeface="Arial"/>
              <a:sym typeface="Arial"/>
            </a:endParaRPr>
          </a:p>
          <a:p>
            <a:pPr marL="457200" lvl="0" indent="-368300" algn="l" rtl="0">
              <a:spcBef>
                <a:spcPts val="1200"/>
              </a:spcBef>
              <a:spcAft>
                <a:spcPts val="0"/>
              </a:spcAft>
              <a:buClr>
                <a:srgbClr val="000000"/>
              </a:buClr>
              <a:buSzPts val="2200"/>
              <a:buFont typeface="Arial"/>
              <a:buChar char="-"/>
            </a:pPr>
            <a:r>
              <a:rPr lang="en" sz="2200" dirty="0">
                <a:solidFill>
                  <a:srgbClr val="000000"/>
                </a:solidFill>
                <a:latin typeface="Arial"/>
                <a:ea typeface="Arial"/>
                <a:cs typeface="Arial"/>
                <a:sym typeface="Arial"/>
              </a:rPr>
              <a:t>50% for capital projects</a:t>
            </a:r>
            <a:endParaRPr sz="2200" dirty="0">
              <a:solidFill>
                <a:srgbClr val="000000"/>
              </a:solidFill>
              <a:latin typeface="Arial"/>
              <a:ea typeface="Arial"/>
              <a:cs typeface="Arial"/>
              <a:sym typeface="Arial"/>
            </a:endParaRPr>
          </a:p>
          <a:p>
            <a:pPr marL="457200" lvl="0" indent="-368300" algn="l" rtl="0">
              <a:spcBef>
                <a:spcPts val="0"/>
              </a:spcBef>
              <a:spcAft>
                <a:spcPts val="0"/>
              </a:spcAft>
              <a:buClr>
                <a:srgbClr val="000000"/>
              </a:buClr>
              <a:buSzPts val="2200"/>
              <a:buFont typeface="Arial"/>
              <a:buChar char="-"/>
            </a:pPr>
            <a:r>
              <a:rPr lang="en" sz="2200" dirty="0">
                <a:solidFill>
                  <a:srgbClr val="000000"/>
                </a:solidFill>
                <a:latin typeface="Arial"/>
                <a:ea typeface="Arial"/>
                <a:cs typeface="Arial"/>
                <a:sym typeface="Arial"/>
              </a:rPr>
              <a:t>80% for planning projects</a:t>
            </a:r>
            <a:endParaRPr sz="2200" dirty="0">
              <a:solidFill>
                <a:srgbClr val="000000"/>
              </a:solidFill>
              <a:latin typeface="Arial"/>
              <a:ea typeface="Arial"/>
              <a:cs typeface="Arial"/>
              <a:sym typeface="Arial"/>
            </a:endParaRPr>
          </a:p>
          <a:p>
            <a:pPr marL="457200" lvl="0" indent="-368300" algn="l" rtl="0">
              <a:spcBef>
                <a:spcPts val="0"/>
              </a:spcBef>
              <a:spcAft>
                <a:spcPts val="0"/>
              </a:spcAft>
              <a:buClr>
                <a:srgbClr val="000000"/>
              </a:buClr>
              <a:buSzPts val="2200"/>
              <a:buFont typeface="Arial"/>
              <a:buChar char="-"/>
            </a:pPr>
            <a:r>
              <a:rPr lang="en" sz="2200" dirty="0">
                <a:solidFill>
                  <a:srgbClr val="000000"/>
                </a:solidFill>
                <a:latin typeface="Arial"/>
                <a:ea typeface="Arial"/>
                <a:cs typeface="Arial"/>
                <a:sym typeface="Arial"/>
              </a:rPr>
              <a:t>Max of $350 million per project</a:t>
            </a:r>
            <a:endParaRPr sz="2200" dirty="0">
              <a:solidFill>
                <a:srgbClr val="000000"/>
              </a:solidFill>
              <a:latin typeface="Arial"/>
              <a:ea typeface="Arial"/>
              <a:cs typeface="Arial"/>
              <a:sym typeface="Arial"/>
            </a:endParaRPr>
          </a:p>
          <a:p>
            <a:pPr marL="457200" lvl="0" indent="-368300" algn="l" rtl="0">
              <a:spcBef>
                <a:spcPts val="0"/>
              </a:spcBef>
              <a:spcAft>
                <a:spcPts val="0"/>
              </a:spcAft>
              <a:buClr>
                <a:srgbClr val="000000"/>
              </a:buClr>
              <a:buSzPts val="2200"/>
              <a:buFont typeface="Arial"/>
              <a:buChar char="-"/>
            </a:pPr>
            <a:r>
              <a:rPr lang="en" sz="2200" dirty="0">
                <a:solidFill>
                  <a:srgbClr val="000000"/>
                </a:solidFill>
                <a:latin typeface="Arial"/>
                <a:ea typeface="Arial"/>
                <a:cs typeface="Arial"/>
                <a:sym typeface="Arial"/>
              </a:rPr>
              <a:t>Fund is running until 2026</a:t>
            </a:r>
            <a:endParaRPr sz="2200" dirty="0">
              <a:solidFill>
                <a:srgbClr val="000000"/>
              </a:solidFill>
              <a:latin typeface="Arial"/>
              <a:ea typeface="Arial"/>
              <a:cs typeface="Arial"/>
              <a:sym typeface="Arial"/>
            </a:endParaRPr>
          </a:p>
          <a:p>
            <a:pPr marL="0" lvl="0" indent="0" algn="l" rtl="0">
              <a:spcBef>
                <a:spcPts val="1200"/>
              </a:spcBef>
              <a:spcAft>
                <a:spcPts val="1200"/>
              </a:spcAft>
              <a:buNone/>
            </a:pPr>
            <a:endParaRPr dirty="0"/>
          </a:p>
        </p:txBody>
      </p:sp>
      <p:sp>
        <p:nvSpPr>
          <p:cNvPr id="186" name="Google Shape;186;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D05D1-72EC-300B-2A50-181BB99AF421}"/>
              </a:ext>
            </a:extLst>
          </p:cNvPr>
          <p:cNvSpPr>
            <a:spLocks noGrp="1"/>
          </p:cNvSpPr>
          <p:nvPr>
            <p:ph type="title"/>
          </p:nvPr>
        </p:nvSpPr>
        <p:spPr/>
        <p:txBody>
          <a:bodyPr>
            <a:normAutofit fontScale="90000"/>
          </a:bodyPr>
          <a:lstStyle/>
          <a:p>
            <a:r>
              <a:rPr lang="en-US" dirty="0"/>
              <a:t>Investing in Canada – Green Infrastructure Stream	</a:t>
            </a:r>
            <a:endParaRPr lang="en-CA" dirty="0"/>
          </a:p>
        </p:txBody>
      </p:sp>
      <p:sp>
        <p:nvSpPr>
          <p:cNvPr id="3" name="Text Placeholder 2">
            <a:extLst>
              <a:ext uri="{FF2B5EF4-FFF2-40B4-BE49-F238E27FC236}">
                <a16:creationId xmlns:a16="http://schemas.microsoft.com/office/drawing/2014/main" id="{EF13ABFB-A7DD-269A-F049-47EA36A6C07C}"/>
              </a:ext>
            </a:extLst>
          </p:cNvPr>
          <p:cNvSpPr>
            <a:spLocks noGrp="1"/>
          </p:cNvSpPr>
          <p:nvPr>
            <p:ph type="body" idx="1"/>
          </p:nvPr>
        </p:nvSpPr>
        <p:spPr/>
        <p:txBody>
          <a:bodyPr/>
          <a:lstStyle/>
          <a:p>
            <a:pPr marL="114300" indent="0">
              <a:buNone/>
            </a:pPr>
            <a:endParaRPr lang="en-US" dirty="0">
              <a:solidFill>
                <a:schemeClr val="bg2">
                  <a:lumMod val="50000"/>
                </a:schemeClr>
              </a:solidFill>
              <a:latin typeface="+mj-lt"/>
            </a:endParaRPr>
          </a:p>
          <a:p>
            <a:pPr marL="114300" indent="0">
              <a:buNone/>
            </a:pPr>
            <a:r>
              <a:rPr lang="en-US" dirty="0">
                <a:solidFill>
                  <a:schemeClr val="bg2">
                    <a:lumMod val="50000"/>
                  </a:schemeClr>
                </a:solidFill>
                <a:latin typeface="+mj-lt"/>
              </a:rPr>
              <a:t>Electric school bus purchases is eligible under the Green Infrastructure Stream for Climate Change Mitigation – Improved Access to Clean Energy Transportation. </a:t>
            </a:r>
          </a:p>
          <a:p>
            <a:endParaRPr lang="en-US" dirty="0">
              <a:solidFill>
                <a:schemeClr val="bg2">
                  <a:lumMod val="50000"/>
                </a:schemeClr>
              </a:solidFill>
              <a:latin typeface="+mj-lt"/>
            </a:endParaRPr>
          </a:p>
          <a:p>
            <a:endParaRPr lang="en-US" dirty="0">
              <a:solidFill>
                <a:schemeClr val="bg2">
                  <a:lumMod val="50000"/>
                </a:schemeClr>
              </a:solidFill>
              <a:latin typeface="+mj-lt"/>
            </a:endParaRPr>
          </a:p>
          <a:p>
            <a:pPr marL="114300" indent="0">
              <a:buNone/>
            </a:pPr>
            <a:r>
              <a:rPr lang="en-US" dirty="0">
                <a:solidFill>
                  <a:schemeClr val="bg2">
                    <a:lumMod val="50000"/>
                  </a:schemeClr>
                </a:solidFill>
                <a:latin typeface="+mj-lt"/>
              </a:rPr>
              <a:t>For provincial projects, the stream will fund up to 50% of the costs. PEI has </a:t>
            </a:r>
            <a:r>
              <a:rPr lang="en-US" b="1" dirty="0">
                <a:solidFill>
                  <a:schemeClr val="bg2">
                    <a:lumMod val="50000"/>
                  </a:schemeClr>
                </a:solidFill>
                <a:latin typeface="+mj-lt"/>
              </a:rPr>
              <a:t>received 50% ($6.3 million) for 2 consecutive purchases of 35 electric school buses. </a:t>
            </a:r>
          </a:p>
          <a:p>
            <a:endParaRPr lang="en-CA" dirty="0"/>
          </a:p>
        </p:txBody>
      </p:sp>
      <p:sp>
        <p:nvSpPr>
          <p:cNvPr id="4" name="Slide Number Placeholder 3">
            <a:extLst>
              <a:ext uri="{FF2B5EF4-FFF2-40B4-BE49-F238E27FC236}">
                <a16:creationId xmlns:a16="http://schemas.microsoft.com/office/drawing/2014/main" id="{6428E5DA-C2CC-493D-F331-C168CA181C8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2601068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Payback period with 50% subsidy </a:t>
            </a:r>
            <a:endParaRPr/>
          </a:p>
        </p:txBody>
      </p:sp>
      <p:sp>
        <p:nvSpPr>
          <p:cNvPr id="200" name="Google Shape;200;p30"/>
          <p:cNvSpPr txBox="1">
            <a:spLocks noGrp="1"/>
          </p:cNvSpPr>
          <p:nvPr>
            <p:ph type="body" idx="1"/>
          </p:nvPr>
        </p:nvSpPr>
        <p:spPr>
          <a:xfrm>
            <a:off x="311700" y="1266325"/>
            <a:ext cx="8520600" cy="1118400"/>
          </a:xfrm>
          <a:prstGeom prst="rect">
            <a:avLst/>
          </a:prstGeom>
        </p:spPr>
        <p:txBody>
          <a:bodyPr spcFirstLastPara="1" wrap="square" lIns="91425" tIns="91425" rIns="91425" bIns="91425" anchor="t" anchorCtr="0">
            <a:normAutofit fontScale="25000" lnSpcReduction="20000"/>
          </a:bodyPr>
          <a:lstStyle/>
          <a:p>
            <a:pPr marL="0" lvl="0" indent="0" algn="l" rtl="0">
              <a:lnSpc>
                <a:spcPct val="100000"/>
              </a:lnSpc>
              <a:spcBef>
                <a:spcPts val="0"/>
              </a:spcBef>
              <a:spcAft>
                <a:spcPts val="0"/>
              </a:spcAft>
              <a:buNone/>
            </a:pPr>
            <a:r>
              <a:rPr lang="en" sz="8000" dirty="0">
                <a:solidFill>
                  <a:srgbClr val="000000"/>
                </a:solidFill>
                <a:latin typeface="Arial"/>
                <a:ea typeface="Arial"/>
                <a:cs typeface="Arial"/>
                <a:sym typeface="Arial"/>
              </a:rPr>
              <a:t>Capital Cost: $360,000 (150 km range) + $10,000 charging infrastructure)</a:t>
            </a:r>
            <a:endParaRPr sz="80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8000" dirty="0">
                <a:solidFill>
                  <a:srgbClr val="000000"/>
                </a:solidFill>
                <a:latin typeface="Arial"/>
                <a:ea typeface="Arial"/>
                <a:cs typeface="Arial"/>
                <a:sym typeface="Arial"/>
              </a:rPr>
              <a:t>WITH FEDERAL GRANT (50% at $185,000):</a:t>
            </a:r>
            <a:endParaRPr sz="80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8000" dirty="0">
                <a:solidFill>
                  <a:srgbClr val="000000"/>
                </a:solidFill>
                <a:latin typeface="Arial"/>
                <a:ea typeface="Arial"/>
                <a:cs typeface="Arial"/>
                <a:sym typeface="Arial"/>
              </a:rPr>
              <a:t>Fuel Cost: 11c/kwh</a:t>
            </a:r>
            <a:endParaRPr sz="80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8000" dirty="0">
                <a:solidFill>
                  <a:srgbClr val="000000"/>
                </a:solidFill>
                <a:latin typeface="Arial"/>
                <a:ea typeface="Arial"/>
                <a:cs typeface="Arial"/>
                <a:sym typeface="Arial"/>
              </a:rPr>
              <a:t>Maintenance cost ($0.11/km): $2,200</a:t>
            </a:r>
            <a:endParaRPr sz="80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80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94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24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24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4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400" dirty="0">
              <a:solidFill>
                <a:srgbClr val="000000"/>
              </a:solidFill>
              <a:latin typeface="Arial"/>
              <a:ea typeface="Arial"/>
              <a:cs typeface="Arial"/>
              <a:sym typeface="Arial"/>
            </a:endParaRPr>
          </a:p>
          <a:p>
            <a:pPr marL="0" lvl="0" indent="0" algn="l" rtl="0">
              <a:spcBef>
                <a:spcPts val="0"/>
              </a:spcBef>
              <a:spcAft>
                <a:spcPts val="1200"/>
              </a:spcAft>
              <a:buNone/>
            </a:pPr>
            <a:endParaRPr dirty="0"/>
          </a:p>
        </p:txBody>
      </p:sp>
      <p:sp>
        <p:nvSpPr>
          <p:cNvPr id="201" name="Google Shape;201;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
        <p:nvSpPr>
          <p:cNvPr id="202" name="Google Shape;202;p30"/>
          <p:cNvSpPr txBox="1"/>
          <p:nvPr/>
        </p:nvSpPr>
        <p:spPr>
          <a:xfrm>
            <a:off x="327975" y="2670000"/>
            <a:ext cx="5427900" cy="573600"/>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8000" dirty="0"/>
              <a:t>ELECTRIC: </a:t>
            </a:r>
            <a:endParaRPr sz="8000" dirty="0"/>
          </a:p>
          <a:p>
            <a:pPr marL="0" lvl="0" indent="0" algn="l" rtl="0">
              <a:spcBef>
                <a:spcPts val="0"/>
              </a:spcBef>
              <a:spcAft>
                <a:spcPts val="0"/>
              </a:spcAft>
              <a:buNone/>
            </a:pPr>
            <a:r>
              <a:rPr lang="en" sz="8000" dirty="0"/>
              <a:t>After 1 year: $191,460  </a:t>
            </a:r>
            <a:endParaRPr sz="8000" dirty="0"/>
          </a:p>
          <a:p>
            <a:pPr marL="0" lvl="0" indent="0" algn="l" rtl="0">
              <a:spcBef>
                <a:spcPts val="0"/>
              </a:spcBef>
              <a:spcAft>
                <a:spcPts val="0"/>
              </a:spcAft>
              <a:buNone/>
            </a:pPr>
            <a:r>
              <a:rPr lang="en" sz="8000" dirty="0"/>
              <a:t>After 5 years:$217,280</a:t>
            </a:r>
            <a:endParaRPr sz="8000" dirty="0"/>
          </a:p>
          <a:p>
            <a:pPr marL="0" lvl="0" indent="0" algn="l" rtl="0">
              <a:spcBef>
                <a:spcPts val="0"/>
              </a:spcBef>
              <a:spcAft>
                <a:spcPts val="0"/>
              </a:spcAft>
              <a:buNone/>
            </a:pPr>
            <a:endParaRPr sz="8000" dirty="0"/>
          </a:p>
          <a:p>
            <a:pPr marL="0" lvl="0" indent="0" algn="l" rtl="0">
              <a:spcBef>
                <a:spcPts val="0"/>
              </a:spcBef>
              <a:spcAft>
                <a:spcPts val="0"/>
              </a:spcAft>
              <a:buNone/>
            </a:pPr>
            <a:r>
              <a:rPr lang="en" sz="8000" dirty="0"/>
              <a:t>DIESEL:</a:t>
            </a:r>
            <a:endParaRPr sz="8000" dirty="0"/>
          </a:p>
          <a:p>
            <a:pPr marL="0" lvl="0" indent="0" algn="l" rtl="0">
              <a:spcBef>
                <a:spcPts val="0"/>
              </a:spcBef>
              <a:spcAft>
                <a:spcPts val="0"/>
              </a:spcAft>
              <a:buNone/>
            </a:pPr>
            <a:r>
              <a:rPr lang="en" sz="8000" dirty="0"/>
              <a:t>After 1 year:$</a:t>
            </a:r>
            <a:r>
              <a:rPr lang="en" sz="8000" dirty="0">
                <a:solidFill>
                  <a:srgbClr val="2C2C2C"/>
                </a:solidFill>
              </a:rPr>
              <a:t>131,100</a:t>
            </a:r>
            <a:endParaRPr sz="8000" dirty="0"/>
          </a:p>
          <a:p>
            <a:pPr marL="0" lvl="0" indent="0" algn="l" rtl="0">
              <a:spcBef>
                <a:spcPts val="0"/>
              </a:spcBef>
              <a:spcAft>
                <a:spcPts val="0"/>
              </a:spcAft>
              <a:buNone/>
            </a:pPr>
            <a:r>
              <a:rPr lang="en" sz="8000" dirty="0"/>
              <a:t>After 5 years</a:t>
            </a:r>
            <a:r>
              <a:rPr lang="en" sz="8000" dirty="0">
                <a:solidFill>
                  <a:srgbClr val="2C2C2C"/>
                </a:solidFill>
              </a:rPr>
              <a:t>: $215,520</a:t>
            </a:r>
            <a:endParaRPr sz="8000" dirty="0"/>
          </a:p>
          <a:p>
            <a:pPr marL="0" lvl="0" indent="0" algn="l" rtl="0">
              <a:spcBef>
                <a:spcPts val="0"/>
              </a:spcBef>
              <a:spcAft>
                <a:spcPts val="0"/>
              </a:spcAft>
              <a:buNone/>
            </a:pPr>
            <a:endParaRPr sz="5000" dirty="0"/>
          </a:p>
          <a:p>
            <a:pPr marL="0" lvl="0" indent="0" algn="l" rtl="0">
              <a:spcBef>
                <a:spcPts val="0"/>
              </a:spcBef>
              <a:spcAft>
                <a:spcPts val="0"/>
              </a:spcAft>
              <a:buNone/>
            </a:pPr>
            <a:endParaRPr sz="9100" dirty="0">
              <a:latin typeface="Open Sans"/>
              <a:ea typeface="Open Sans"/>
              <a:cs typeface="Open Sans"/>
              <a:sym typeface="Open Sans"/>
            </a:endParaRPr>
          </a:p>
        </p:txBody>
      </p:sp>
      <p:sp>
        <p:nvSpPr>
          <p:cNvPr id="203" name="Google Shape;203;p30"/>
          <p:cNvSpPr txBox="1"/>
          <p:nvPr/>
        </p:nvSpPr>
        <p:spPr>
          <a:xfrm>
            <a:off x="5968650" y="2011550"/>
            <a:ext cx="2580300" cy="1846629"/>
          </a:xfrm>
          <a:prstGeom prst="rect">
            <a:avLst/>
          </a:prstGeom>
          <a:solidFill>
            <a:srgbClr val="CCCCCC"/>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dirty="0"/>
              <a:t>$60,000 per bus to be at cost parity after year 1 </a:t>
            </a:r>
            <a:endParaRPr sz="2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solidFill>
                  <a:srgbClr val="FF0000"/>
                </a:solidFill>
              </a:rPr>
              <a:t>How can CCNB/EAC help make this happen? </a:t>
            </a:r>
            <a:endParaRPr dirty="0">
              <a:solidFill>
                <a:srgbClr val="FF0000"/>
              </a:solidFill>
            </a:endParaRPr>
          </a:p>
        </p:txBody>
      </p:sp>
      <p:sp>
        <p:nvSpPr>
          <p:cNvPr id="224" name="Google Shape;224;p3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lnSpcReduction="10000"/>
          </a:bodyPr>
          <a:lstStyle/>
          <a:p>
            <a:pPr marL="457200" lvl="0" indent="-381000" algn="l" rtl="0">
              <a:spcBef>
                <a:spcPts val="0"/>
              </a:spcBef>
              <a:spcAft>
                <a:spcPts val="0"/>
              </a:spcAft>
              <a:buClr>
                <a:srgbClr val="2C2C2C"/>
              </a:buClr>
              <a:buSzPts val="2400"/>
              <a:buFont typeface="Arial"/>
              <a:buChar char="-"/>
            </a:pPr>
            <a:r>
              <a:rPr lang="en" sz="2400" dirty="0">
                <a:solidFill>
                  <a:srgbClr val="2C2C2C"/>
                </a:solidFill>
                <a:latin typeface="Arial"/>
                <a:ea typeface="Arial"/>
                <a:cs typeface="Arial"/>
                <a:sym typeface="Arial"/>
              </a:rPr>
              <a:t>Improved children’s health</a:t>
            </a:r>
            <a:endParaRPr sz="2400" dirty="0">
              <a:solidFill>
                <a:srgbClr val="2C2C2C"/>
              </a:solidFill>
              <a:latin typeface="Arial"/>
              <a:ea typeface="Arial"/>
              <a:cs typeface="Arial"/>
              <a:sym typeface="Arial"/>
            </a:endParaRPr>
          </a:p>
          <a:p>
            <a:pPr marL="457200" lvl="0" indent="-381000" algn="l" rtl="0">
              <a:spcBef>
                <a:spcPts val="0"/>
              </a:spcBef>
              <a:spcAft>
                <a:spcPts val="0"/>
              </a:spcAft>
              <a:buClr>
                <a:srgbClr val="2C2C2C"/>
              </a:buClr>
              <a:buSzPts val="2400"/>
              <a:buFont typeface="Arial"/>
              <a:buChar char="-"/>
            </a:pPr>
            <a:r>
              <a:rPr lang="en" sz="2400" dirty="0">
                <a:solidFill>
                  <a:srgbClr val="2C2C2C"/>
                </a:solidFill>
                <a:latin typeface="Arial"/>
                <a:ea typeface="Arial"/>
                <a:cs typeface="Arial"/>
                <a:sym typeface="Arial"/>
              </a:rPr>
              <a:t>Improved environmental health </a:t>
            </a:r>
            <a:endParaRPr sz="2400" dirty="0">
              <a:solidFill>
                <a:srgbClr val="2C2C2C"/>
              </a:solidFill>
              <a:latin typeface="Arial"/>
              <a:ea typeface="Arial"/>
              <a:cs typeface="Arial"/>
              <a:sym typeface="Arial"/>
            </a:endParaRPr>
          </a:p>
          <a:p>
            <a:pPr marL="457200" lvl="0" indent="-381000" algn="l" rtl="0">
              <a:spcBef>
                <a:spcPts val="0"/>
              </a:spcBef>
              <a:spcAft>
                <a:spcPts val="0"/>
              </a:spcAft>
              <a:buClr>
                <a:srgbClr val="2C2C2C"/>
              </a:buClr>
              <a:buSzPts val="2400"/>
              <a:buFont typeface="Arial"/>
              <a:buChar char="-"/>
            </a:pPr>
            <a:r>
              <a:rPr lang="en" sz="2400" dirty="0">
                <a:solidFill>
                  <a:srgbClr val="2C2C2C"/>
                </a:solidFill>
                <a:latin typeface="Arial"/>
                <a:ea typeface="Arial"/>
                <a:cs typeface="Arial"/>
                <a:sym typeface="Arial"/>
              </a:rPr>
              <a:t>Help NB/NS reach its climate action goals</a:t>
            </a:r>
            <a:endParaRPr sz="2400" dirty="0">
              <a:solidFill>
                <a:srgbClr val="2C2C2C"/>
              </a:solidFill>
              <a:latin typeface="Arial"/>
              <a:ea typeface="Arial"/>
              <a:cs typeface="Arial"/>
              <a:sym typeface="Arial"/>
            </a:endParaRPr>
          </a:p>
          <a:p>
            <a:pPr marL="457200" lvl="0" indent="-381000" algn="l" rtl="0">
              <a:spcBef>
                <a:spcPts val="0"/>
              </a:spcBef>
              <a:spcAft>
                <a:spcPts val="0"/>
              </a:spcAft>
              <a:buClr>
                <a:srgbClr val="2C2C2C"/>
              </a:buClr>
              <a:buSzPts val="2400"/>
              <a:buFont typeface="Arial"/>
              <a:buChar char="-"/>
            </a:pPr>
            <a:r>
              <a:rPr lang="en" sz="2400" dirty="0">
                <a:solidFill>
                  <a:srgbClr val="2C2C2C"/>
                </a:solidFill>
                <a:latin typeface="Arial"/>
                <a:ea typeface="Arial"/>
                <a:cs typeface="Arial"/>
                <a:sym typeface="Arial"/>
              </a:rPr>
              <a:t>Take advantage of money available from federal sources</a:t>
            </a:r>
            <a:endParaRPr sz="2400" dirty="0">
              <a:solidFill>
                <a:srgbClr val="2C2C2C"/>
              </a:solidFill>
              <a:latin typeface="Arial"/>
              <a:ea typeface="Arial"/>
              <a:cs typeface="Arial"/>
              <a:sym typeface="Arial"/>
            </a:endParaRPr>
          </a:p>
          <a:p>
            <a:pPr marL="457200" lvl="0" indent="-381000" algn="l" rtl="0">
              <a:spcBef>
                <a:spcPts val="0"/>
              </a:spcBef>
              <a:spcAft>
                <a:spcPts val="0"/>
              </a:spcAft>
              <a:buClr>
                <a:srgbClr val="2C2C2C"/>
              </a:buClr>
              <a:buSzPts val="2400"/>
              <a:buFont typeface="Arial"/>
              <a:buChar char="-"/>
            </a:pPr>
            <a:r>
              <a:rPr lang="en" sz="2400" dirty="0">
                <a:solidFill>
                  <a:srgbClr val="2C2C2C"/>
                </a:solidFill>
                <a:latin typeface="Arial"/>
                <a:ea typeface="Arial"/>
                <a:cs typeface="Arial"/>
                <a:sym typeface="Arial"/>
              </a:rPr>
              <a:t>Help the Maritimes make a commitment to transitioning it’s fleet</a:t>
            </a:r>
          </a:p>
          <a:p>
            <a:pPr marL="457200" lvl="0" indent="-381000" algn="l" rtl="0">
              <a:spcBef>
                <a:spcPts val="0"/>
              </a:spcBef>
              <a:spcAft>
                <a:spcPts val="0"/>
              </a:spcAft>
              <a:buClr>
                <a:srgbClr val="2C2C2C"/>
              </a:buClr>
              <a:buSzPts val="2400"/>
              <a:buFont typeface="Arial"/>
              <a:buChar char="-"/>
            </a:pPr>
            <a:r>
              <a:rPr lang="en" sz="2400" dirty="0">
                <a:solidFill>
                  <a:srgbClr val="2C2C2C"/>
                </a:solidFill>
                <a:latin typeface="Arial"/>
                <a:ea typeface="Arial"/>
                <a:cs typeface="Arial"/>
                <a:sym typeface="Arial"/>
              </a:rPr>
              <a:t>Joint procurement through CAMET</a:t>
            </a:r>
          </a:p>
          <a:p>
            <a:pPr marL="457200" lvl="0" indent="-381000" algn="l" rtl="0">
              <a:spcBef>
                <a:spcPts val="0"/>
              </a:spcBef>
              <a:spcAft>
                <a:spcPts val="0"/>
              </a:spcAft>
              <a:buClr>
                <a:srgbClr val="2C2C2C"/>
              </a:buClr>
              <a:buSzPts val="2400"/>
              <a:buFont typeface="Arial"/>
              <a:buChar char="-"/>
            </a:pPr>
            <a:r>
              <a:rPr lang="en" sz="2400" dirty="0">
                <a:solidFill>
                  <a:srgbClr val="2C2C2C"/>
                </a:solidFill>
                <a:latin typeface="Arial"/>
                <a:ea typeface="Arial"/>
                <a:cs typeface="Arial"/>
                <a:sym typeface="Arial"/>
              </a:rPr>
              <a:t>PEI is already poised to have 25% of their fleet be electric</a:t>
            </a:r>
            <a:endParaRPr sz="2400" dirty="0">
              <a:solidFill>
                <a:srgbClr val="2C2C2C"/>
              </a:solidFill>
              <a:latin typeface="Arial"/>
              <a:ea typeface="Arial"/>
              <a:cs typeface="Arial"/>
              <a:sym typeface="Arial"/>
            </a:endParaRPr>
          </a:p>
        </p:txBody>
      </p:sp>
      <p:sp>
        <p:nvSpPr>
          <p:cNvPr id="225" name="Google Shape;225;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Thank you </a:t>
            </a:r>
            <a:endParaRPr/>
          </a:p>
        </p:txBody>
      </p:sp>
      <p:sp>
        <p:nvSpPr>
          <p:cNvPr id="239" name="Google Shape;239;p3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bg2">
                    <a:lumMod val="50000"/>
                  </a:schemeClr>
                </a:solidFill>
                <a:latin typeface="+mj-lt"/>
              </a:rPr>
              <a:t>For more information, contact: </a:t>
            </a:r>
            <a:endParaRPr dirty="0">
              <a:solidFill>
                <a:schemeClr val="bg2">
                  <a:lumMod val="50000"/>
                </a:schemeClr>
              </a:solidFill>
              <a:latin typeface="+mj-lt"/>
            </a:endParaRPr>
          </a:p>
          <a:p>
            <a:pPr marL="0" lvl="0" indent="0">
              <a:spcBef>
                <a:spcPts val="1200"/>
              </a:spcBef>
              <a:buNone/>
            </a:pPr>
            <a:r>
              <a:rPr lang="en-US" dirty="0">
                <a:solidFill>
                  <a:schemeClr val="bg2">
                    <a:lumMod val="50000"/>
                  </a:schemeClr>
                </a:solidFill>
                <a:latin typeface="+mj-lt"/>
              </a:rPr>
              <a:t>Adam Mahoney, Energy and Climate Change Coordinator, Conservation Council of New Brunswick</a:t>
            </a:r>
          </a:p>
          <a:p>
            <a:pPr marL="0" lvl="0" indent="0">
              <a:spcBef>
                <a:spcPts val="1200"/>
              </a:spcBef>
              <a:buNone/>
            </a:pPr>
            <a:r>
              <a:rPr lang="en-US" u="sng" dirty="0">
                <a:solidFill>
                  <a:schemeClr val="hlink"/>
                </a:solidFill>
                <a:latin typeface="+mj-lt"/>
                <a:hlinkClick r:id="rId3"/>
              </a:rPr>
              <a:t>adam.mahoney@conservationcouncil.ca</a:t>
            </a:r>
            <a:endParaRPr lang="en-US" dirty="0">
              <a:latin typeface="+mj-lt"/>
            </a:endParaRPr>
          </a:p>
          <a:p>
            <a:pPr marL="0" lvl="0" indent="0" algn="l" rtl="0">
              <a:spcBef>
                <a:spcPts val="1200"/>
              </a:spcBef>
              <a:spcAft>
                <a:spcPts val="0"/>
              </a:spcAft>
              <a:buNone/>
            </a:pPr>
            <a:r>
              <a:rPr lang="en-US" dirty="0">
                <a:solidFill>
                  <a:schemeClr val="bg2">
                    <a:lumMod val="50000"/>
                  </a:schemeClr>
                </a:solidFill>
                <a:latin typeface="+mj-lt"/>
              </a:rPr>
              <a:t>Thomas McNeil</a:t>
            </a:r>
            <a:endParaRPr dirty="0">
              <a:solidFill>
                <a:schemeClr val="bg2">
                  <a:lumMod val="50000"/>
                </a:schemeClr>
              </a:solidFill>
              <a:latin typeface="+mj-lt"/>
            </a:endParaRPr>
          </a:p>
          <a:p>
            <a:pPr marL="0" lvl="0" indent="0" algn="l" rtl="0">
              <a:spcBef>
                <a:spcPts val="1200"/>
              </a:spcBef>
              <a:spcAft>
                <a:spcPts val="0"/>
              </a:spcAft>
              <a:buNone/>
            </a:pPr>
            <a:r>
              <a:rPr lang="en-US" dirty="0">
                <a:solidFill>
                  <a:schemeClr val="bg2">
                    <a:lumMod val="50000"/>
                  </a:schemeClr>
                </a:solidFill>
                <a:latin typeface="+mj-lt"/>
              </a:rPr>
              <a:t>Climate Policy Coordinator, Ecology Action Centre </a:t>
            </a:r>
          </a:p>
          <a:p>
            <a:pPr marL="0" lvl="0" indent="0" algn="l" rtl="0">
              <a:spcBef>
                <a:spcPts val="1200"/>
              </a:spcBef>
              <a:spcAft>
                <a:spcPts val="0"/>
              </a:spcAft>
              <a:buNone/>
            </a:pPr>
            <a:r>
              <a:rPr lang="en-CA" dirty="0">
                <a:solidFill>
                  <a:srgbClr val="2C2C2C"/>
                </a:solidFill>
                <a:latin typeface="+mj-lt"/>
                <a:hlinkClick r:id="rId4"/>
              </a:rPr>
              <a:t>thomas.arnasonmcneil@ecologyaction.ca</a:t>
            </a:r>
            <a:r>
              <a:rPr lang="en-CA" dirty="0">
                <a:solidFill>
                  <a:srgbClr val="2C2C2C"/>
                </a:solidFill>
                <a:latin typeface="+mj-lt"/>
              </a:rPr>
              <a:t> </a:t>
            </a:r>
            <a:endParaRPr dirty="0">
              <a:solidFill>
                <a:srgbClr val="2C2C2C"/>
              </a:solidFill>
              <a:latin typeface="+mj-lt"/>
            </a:endParaRPr>
          </a:p>
          <a:p>
            <a:pPr marL="0" lvl="0" indent="0" algn="l" rtl="0">
              <a:spcBef>
                <a:spcPts val="1200"/>
              </a:spcBef>
              <a:spcAft>
                <a:spcPts val="0"/>
              </a:spcAft>
              <a:buNone/>
            </a:pPr>
            <a:endParaRPr dirty="0"/>
          </a:p>
          <a:p>
            <a:pPr marL="0" lvl="0" indent="0" algn="l" rtl="0">
              <a:spcBef>
                <a:spcPts val="1200"/>
              </a:spcBef>
              <a:spcAft>
                <a:spcPts val="1200"/>
              </a:spcAft>
              <a:buNone/>
            </a:pPr>
            <a:endParaRPr dirty="0"/>
          </a:p>
        </p:txBody>
      </p:sp>
      <p:sp>
        <p:nvSpPr>
          <p:cNvPr id="240" name="Google Shape;240;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1330</Words>
  <Application>Microsoft Office PowerPoint</Application>
  <PresentationFormat>On-screen Show (16:9)</PresentationFormat>
  <Paragraphs>149</Paragraphs>
  <Slides>24</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PT Sans Narrow</vt:lpstr>
      <vt:lpstr>Roboto</vt:lpstr>
      <vt:lpstr>Open Sans</vt:lpstr>
      <vt:lpstr>Calibri</vt:lpstr>
      <vt:lpstr>Tropic</vt:lpstr>
      <vt:lpstr>PowerPoint Presentation</vt:lpstr>
      <vt:lpstr>Trottier and Echo Foundations </vt:lpstr>
      <vt:lpstr>Panelists</vt:lpstr>
      <vt:lpstr>Why electric school buses? </vt:lpstr>
      <vt:lpstr>Children feeling sick</vt:lpstr>
      <vt:lpstr>Children’s health</vt:lpstr>
      <vt:lpstr>Contributor to climate change</vt:lpstr>
      <vt:lpstr>Making smart choices for our environment</vt:lpstr>
      <vt:lpstr>Making smart choices for our children</vt:lpstr>
      <vt:lpstr>Making smarter choices for our drivers</vt:lpstr>
      <vt:lpstr>Making smart choices to inspire the next generation</vt:lpstr>
      <vt:lpstr>Stakeholder Outreach</vt:lpstr>
      <vt:lpstr>Stakeholder Feedback</vt:lpstr>
      <vt:lpstr>Stakeholder Feedback</vt:lpstr>
      <vt:lpstr>Stakeholder Feedback </vt:lpstr>
      <vt:lpstr>Stakeholder Feedback  </vt:lpstr>
      <vt:lpstr>Stakeholder Feedback </vt:lpstr>
      <vt:lpstr>Where to buy E-Buses?</vt:lpstr>
      <vt:lpstr>Costs of Electric School Buses</vt:lpstr>
      <vt:lpstr>Zero Emissions Transit Fund</vt:lpstr>
      <vt:lpstr>Investing in Canada – Green Infrastructure Stream </vt:lpstr>
      <vt:lpstr>Payback period with 50% subsidy </vt:lpstr>
      <vt:lpstr>How can CCNB/EAC help make this happen?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Mahoney</dc:creator>
  <cp:lastModifiedBy>adamjohnmahoney@outlook.com</cp:lastModifiedBy>
  <cp:revision>15</cp:revision>
  <dcterms:modified xsi:type="dcterms:W3CDTF">2022-06-22T15:21:54Z</dcterms:modified>
</cp:coreProperties>
</file>