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6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media/image57.jpg" ContentType="image/jpg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780" r:id="rId5"/>
  </p:sldMasterIdLst>
  <p:notesMasterIdLst>
    <p:notesMasterId r:id="rId47"/>
  </p:notesMasterIdLst>
  <p:handoutMasterIdLst>
    <p:handoutMasterId r:id="rId48"/>
  </p:handoutMasterIdLst>
  <p:sldIdLst>
    <p:sldId id="841" r:id="rId6"/>
    <p:sldId id="842" r:id="rId7"/>
    <p:sldId id="843" r:id="rId8"/>
    <p:sldId id="940" r:id="rId9"/>
    <p:sldId id="646" r:id="rId10"/>
    <p:sldId id="662" r:id="rId11"/>
    <p:sldId id="664" r:id="rId12"/>
    <p:sldId id="636" r:id="rId13"/>
    <p:sldId id="896" r:id="rId14"/>
    <p:sldId id="837" r:id="rId15"/>
    <p:sldId id="904" r:id="rId16"/>
    <p:sldId id="903" r:id="rId17"/>
    <p:sldId id="900" r:id="rId18"/>
    <p:sldId id="445" r:id="rId19"/>
    <p:sldId id="511" r:id="rId20"/>
    <p:sldId id="435" r:id="rId21"/>
    <p:sldId id="916" r:id="rId22"/>
    <p:sldId id="945" r:id="rId23"/>
    <p:sldId id="942" r:id="rId24"/>
    <p:sldId id="828" r:id="rId25"/>
    <p:sldId id="917" r:id="rId26"/>
    <p:sldId id="931" r:id="rId27"/>
    <p:sldId id="884" r:id="rId28"/>
    <p:sldId id="844" r:id="rId29"/>
    <p:sldId id="918" r:id="rId30"/>
    <p:sldId id="921" r:id="rId31"/>
    <p:sldId id="933" r:id="rId32"/>
    <p:sldId id="919" r:id="rId33"/>
    <p:sldId id="920" r:id="rId34"/>
    <p:sldId id="922" r:id="rId35"/>
    <p:sldId id="923" r:id="rId36"/>
    <p:sldId id="924" r:id="rId37"/>
    <p:sldId id="926" r:id="rId38"/>
    <p:sldId id="927" r:id="rId39"/>
    <p:sldId id="944" r:id="rId40"/>
    <p:sldId id="936" r:id="rId41"/>
    <p:sldId id="911" r:id="rId42"/>
    <p:sldId id="939" r:id="rId43"/>
    <p:sldId id="946" r:id="rId44"/>
    <p:sldId id="943" r:id="rId45"/>
    <p:sldId id="925" r:id="rId4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cent, Dana" initials="DD" lastIdx="9" clrIdx="0">
    <p:extLst>
      <p:ext uri="{19B8F6BF-5375-455C-9EA6-DF929625EA0E}">
        <p15:presenceInfo xmlns:p15="http://schemas.microsoft.com/office/powerpoint/2012/main" userId="S-1-5-21-1417001333-651377827-839522115-138916" providerId="AD"/>
      </p:ext>
    </p:extLst>
  </p:cmAuthor>
  <p:cmAuthor id="2" name="Cheryl Evans" initials="CE" lastIdx="17" clrIdx="1">
    <p:extLst>
      <p:ext uri="{19B8F6BF-5375-455C-9EA6-DF929625EA0E}">
        <p15:presenceInfo xmlns:p15="http://schemas.microsoft.com/office/powerpoint/2012/main" userId="S-1-5-21-1417001333-651377827-839522115-621208" providerId="AD"/>
      </p:ext>
    </p:extLst>
  </p:cmAuthor>
  <p:cmAuthor id="3" name="Daniel Filippi" initials="DF" lastIdx="119" clrIdx="2">
    <p:extLst>
      <p:ext uri="{19B8F6BF-5375-455C-9EA6-DF929625EA0E}">
        <p15:presenceInfo xmlns:p15="http://schemas.microsoft.com/office/powerpoint/2012/main" userId="S-1-5-21-1417001333-651377827-839522115-815075" providerId="AD"/>
      </p:ext>
    </p:extLst>
  </p:cmAuthor>
  <p:cmAuthor id="4" name="Joanna Eyquem" initials="JE" lastIdx="4" clrIdx="4">
    <p:extLst>
      <p:ext uri="{19B8F6BF-5375-455C-9EA6-DF929625EA0E}">
        <p15:presenceInfo xmlns:p15="http://schemas.microsoft.com/office/powerpoint/2012/main" userId="Joanna Eyque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7AD35"/>
    <a:srgbClr val="3381C7"/>
    <a:srgbClr val="5B9BD5"/>
    <a:srgbClr val="27D354"/>
    <a:srgbClr val="30A2CA"/>
    <a:srgbClr val="FF3300"/>
    <a:srgbClr val="509F31"/>
    <a:srgbClr val="A9D58B"/>
    <a:srgbClr val="9CD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F1D047-5539-4ECB-8DF1-9B4ABCBAA515}" v="3" dt="2021-02-23T15:56:05.429"/>
    <p1510:client id="{805F9C8C-B04C-4CFA-B57C-B0D4A3AD9BC7}" v="2" dt="2021-02-24T02:14:38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5" autoAdjust="0"/>
    <p:restoredTop sz="84070" autoAdjust="0"/>
  </p:normalViewPr>
  <p:slideViewPr>
    <p:cSldViewPr snapToGrid="0">
      <p:cViewPr varScale="1">
        <p:scale>
          <a:sx n="69" d="100"/>
          <a:sy n="69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Eyquem" userId="92d2b66b-58ea-4e72-88cc-78a1331bc420" providerId="ADAL" clId="{5DF1D047-5539-4ECB-8DF1-9B4ABCBAA515}"/>
    <pc:docChg chg="undo custSel addSld modSld">
      <pc:chgData name="Joanna Eyquem" userId="92d2b66b-58ea-4e72-88cc-78a1331bc420" providerId="ADAL" clId="{5DF1D047-5539-4ECB-8DF1-9B4ABCBAA515}" dt="2021-02-23T16:06:38.085" v="175" actId="1076"/>
      <pc:docMkLst>
        <pc:docMk/>
      </pc:docMkLst>
      <pc:sldChg chg="modSp mod">
        <pc:chgData name="Joanna Eyquem" userId="92d2b66b-58ea-4e72-88cc-78a1331bc420" providerId="ADAL" clId="{5DF1D047-5539-4ECB-8DF1-9B4ABCBAA515}" dt="2021-02-23T15:47:04.717" v="10" actId="20577"/>
        <pc:sldMkLst>
          <pc:docMk/>
          <pc:sldMk cId="2170982619" sldId="925"/>
        </pc:sldMkLst>
        <pc:spChg chg="mod">
          <ac:chgData name="Joanna Eyquem" userId="92d2b66b-58ea-4e72-88cc-78a1331bc420" providerId="ADAL" clId="{5DF1D047-5539-4ECB-8DF1-9B4ABCBAA515}" dt="2021-02-23T15:47:04.717" v="10" actId="20577"/>
          <ac:spMkLst>
            <pc:docMk/>
            <pc:sldMk cId="2170982619" sldId="925"/>
            <ac:spMk id="2" creationId="{00000000-0000-0000-0000-000000000000}"/>
          </ac:spMkLst>
        </pc:spChg>
      </pc:sldChg>
      <pc:sldChg chg="addSp delSp modSp add mod">
        <pc:chgData name="Joanna Eyquem" userId="92d2b66b-58ea-4e72-88cc-78a1331bc420" providerId="ADAL" clId="{5DF1D047-5539-4ECB-8DF1-9B4ABCBAA515}" dt="2021-02-23T16:06:38.085" v="175" actId="1076"/>
        <pc:sldMkLst>
          <pc:docMk/>
          <pc:sldMk cId="590078379" sldId="943"/>
        </pc:sldMkLst>
        <pc:spChg chg="mod ord">
          <ac:chgData name="Joanna Eyquem" userId="92d2b66b-58ea-4e72-88cc-78a1331bc420" providerId="ADAL" clId="{5DF1D047-5539-4ECB-8DF1-9B4ABCBAA515}" dt="2021-02-23T16:04:20.103" v="92" actId="6549"/>
          <ac:spMkLst>
            <pc:docMk/>
            <pc:sldMk cId="590078379" sldId="943"/>
            <ac:spMk id="6" creationId="{C49E13C0-2367-4A79-95BF-8AF4973546B0}"/>
          </ac:spMkLst>
        </pc:spChg>
        <pc:spChg chg="add mod">
          <ac:chgData name="Joanna Eyquem" userId="92d2b66b-58ea-4e72-88cc-78a1331bc420" providerId="ADAL" clId="{5DF1D047-5539-4ECB-8DF1-9B4ABCBAA515}" dt="2021-02-23T16:06:38.085" v="175" actId="1076"/>
          <ac:spMkLst>
            <pc:docMk/>
            <pc:sldMk cId="590078379" sldId="943"/>
            <ac:spMk id="11" creationId="{CE02373D-8020-4B70-9EB5-99FC524CA34C}"/>
          </ac:spMkLst>
        </pc:spChg>
        <pc:spChg chg="add del mod">
          <ac:chgData name="Joanna Eyquem" userId="92d2b66b-58ea-4e72-88cc-78a1331bc420" providerId="ADAL" clId="{5DF1D047-5539-4ECB-8DF1-9B4ABCBAA515}" dt="2021-02-23T16:02:19.589" v="39" actId="478"/>
          <ac:spMkLst>
            <pc:docMk/>
            <pc:sldMk cId="590078379" sldId="943"/>
            <ac:spMk id="12" creationId="{CF29F35D-34B9-43BD-8645-77BC972B0ACA}"/>
          </ac:spMkLst>
        </pc:spChg>
        <pc:picChg chg="add mod">
          <ac:chgData name="Joanna Eyquem" userId="92d2b66b-58ea-4e72-88cc-78a1331bc420" providerId="ADAL" clId="{5DF1D047-5539-4ECB-8DF1-9B4ABCBAA515}" dt="2021-02-23T15:48:04.824" v="20" actId="14100"/>
          <ac:picMkLst>
            <pc:docMk/>
            <pc:sldMk cId="590078379" sldId="943"/>
            <ac:picMk id="5" creationId="{7B48F61A-43DB-4ABE-A9B7-C0A8FE5864EA}"/>
          </ac:picMkLst>
        </pc:picChg>
        <pc:picChg chg="del">
          <ac:chgData name="Joanna Eyquem" userId="92d2b66b-58ea-4e72-88cc-78a1331bc420" providerId="ADAL" clId="{5DF1D047-5539-4ECB-8DF1-9B4ABCBAA515}" dt="2021-02-23T15:48:05.878" v="21" actId="478"/>
          <ac:picMkLst>
            <pc:docMk/>
            <pc:sldMk cId="590078379" sldId="943"/>
            <ac:picMk id="8" creationId="{8BBF7B98-FB07-4A78-9430-92A2D8980658}"/>
          </ac:picMkLst>
        </pc:picChg>
        <pc:picChg chg="del">
          <ac:chgData name="Joanna Eyquem" userId="92d2b66b-58ea-4e72-88cc-78a1331bc420" providerId="ADAL" clId="{5DF1D047-5539-4ECB-8DF1-9B4ABCBAA515}" dt="2021-02-23T15:47:55.972" v="14" actId="478"/>
          <ac:picMkLst>
            <pc:docMk/>
            <pc:sldMk cId="590078379" sldId="943"/>
            <ac:picMk id="10" creationId="{684B79C6-E397-4690-88A3-FC9018445F0D}"/>
          </ac:picMkLst>
        </pc:picChg>
        <pc:picChg chg="del">
          <ac:chgData name="Joanna Eyquem" userId="92d2b66b-58ea-4e72-88cc-78a1331bc420" providerId="ADAL" clId="{5DF1D047-5539-4ECB-8DF1-9B4ABCBAA515}" dt="2021-02-23T16:02:16.731" v="38" actId="478"/>
          <ac:picMkLst>
            <pc:docMk/>
            <pc:sldMk cId="590078379" sldId="943"/>
            <ac:picMk id="14" creationId="{FE8A9716-CDD8-407F-9F88-4F338DAD4BF3}"/>
          </ac:picMkLst>
        </pc:picChg>
        <pc:picChg chg="add mod">
          <ac:chgData name="Joanna Eyquem" userId="92d2b66b-58ea-4e72-88cc-78a1331bc420" providerId="ADAL" clId="{5DF1D047-5539-4ECB-8DF1-9B4ABCBAA515}" dt="2021-02-23T16:02:51.325" v="44" actId="1076"/>
          <ac:picMkLst>
            <pc:docMk/>
            <pc:sldMk cId="590078379" sldId="943"/>
            <ac:picMk id="15" creationId="{86ADD015-4234-40EF-84B8-E7D16EEC689D}"/>
          </ac:picMkLst>
        </pc:picChg>
      </pc:sldChg>
    </pc:docChg>
  </pc:docChgLst>
  <pc:docChgLst>
    <pc:chgData name="Joanna Eyquem" userId="92d2b66b-58ea-4e72-88cc-78a1331bc420" providerId="ADAL" clId="{805F9C8C-B04C-4CFA-B57C-B0D4A3AD9BC7}"/>
    <pc:docChg chg="addSld delSld modSld">
      <pc:chgData name="Joanna Eyquem" userId="92d2b66b-58ea-4e72-88cc-78a1331bc420" providerId="ADAL" clId="{805F9C8C-B04C-4CFA-B57C-B0D4A3AD9BC7}" dt="2021-02-24T02:14:38.439" v="2"/>
      <pc:docMkLst>
        <pc:docMk/>
      </pc:docMkLst>
      <pc:sldChg chg="del">
        <pc:chgData name="Joanna Eyquem" userId="92d2b66b-58ea-4e72-88cc-78a1331bc420" providerId="ADAL" clId="{805F9C8C-B04C-4CFA-B57C-B0D4A3AD9BC7}" dt="2021-02-24T02:14:16.697" v="1" actId="47"/>
        <pc:sldMkLst>
          <pc:docMk/>
          <pc:sldMk cId="2388184481" sldId="941"/>
        </pc:sldMkLst>
      </pc:sldChg>
      <pc:sldChg chg="add">
        <pc:chgData name="Joanna Eyquem" userId="92d2b66b-58ea-4e72-88cc-78a1331bc420" providerId="ADAL" clId="{805F9C8C-B04C-4CFA-B57C-B0D4A3AD9BC7}" dt="2021-02-24T02:14:14.187" v="0"/>
        <pc:sldMkLst>
          <pc:docMk/>
          <pc:sldMk cId="3645961796" sldId="945"/>
        </pc:sldMkLst>
      </pc:sldChg>
      <pc:sldChg chg="add">
        <pc:chgData name="Joanna Eyquem" userId="92d2b66b-58ea-4e72-88cc-78a1331bc420" providerId="ADAL" clId="{805F9C8C-B04C-4CFA-B57C-B0D4A3AD9BC7}" dt="2021-02-24T02:14:38.439" v="2"/>
        <pc:sldMkLst>
          <pc:docMk/>
          <pc:sldMk cId="433099314" sldId="94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ysClr val="windowText" lastClr="000000"/>
                </a:solidFill>
              </a:rPr>
              <a:t>Top Flood Risks Recorded Outside the Home</a:t>
            </a:r>
          </a:p>
        </c:rich>
      </c:tx>
      <c:layout>
        <c:manualLayout>
          <c:xMode val="edge"/>
          <c:yMode val="edge"/>
          <c:x val="0.25439236111111113"/>
          <c:y val="2.8925804747603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4690393518518517"/>
          <c:y val="0.23618235787318423"/>
          <c:w val="0.53311805555555558"/>
          <c:h val="0.370457465264061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'Figure 1'!$B$21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rgbClr val="27D35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F4DEB07-DA89-4625-A91E-F2F3FA43926D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B06-4002-A824-6B4218503B3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085A02A-201E-4911-BE2A-5EA80187630A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8D9-44D0-B3B5-32ABD7BC92A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40C7BE1-2FBF-4B24-ACA0-5B6135A032E9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8D9-44D0-B3B5-32ABD7BC92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1'!$A$22:$A$24</c:f>
              <c:strCache>
                <c:ptCount val="3"/>
                <c:pt idx="0">
                  <c:v>Sump Discharge &lt; 2 m from Foundation</c:v>
                </c:pt>
                <c:pt idx="1">
                  <c:v>Grading Directs Water Towards Foundation</c:v>
                </c:pt>
                <c:pt idx="2">
                  <c:v>Downspouts Discharge &lt; 2 m  from Foundation</c:v>
                </c:pt>
              </c:strCache>
            </c:strRef>
          </c:cat>
          <c:val>
            <c:numRef>
              <c:f>'Figure 1'!$B$22:$B$24</c:f>
              <c:numCache>
                <c:formatCode>General</c:formatCode>
                <c:ptCount val="3"/>
                <c:pt idx="0">
                  <c:v>68</c:v>
                </c:pt>
                <c:pt idx="1">
                  <c:v>69</c:v>
                </c:pt>
                <c:pt idx="2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D9-44D0-B3B5-32ABD7BC92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1971760"/>
        <c:axId val="361978832"/>
      </c:barChart>
      <c:catAx>
        <c:axId val="361971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78832"/>
        <c:crossesAt val="0"/>
        <c:auto val="1"/>
        <c:lblAlgn val="ctr"/>
        <c:lblOffset val="100"/>
        <c:noMultiLvlLbl val="0"/>
      </c:catAx>
      <c:valAx>
        <c:axId val="36197883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dirty="0"/>
                  <a:t>Percent</a:t>
                </a:r>
              </a:p>
            </c:rich>
          </c:tx>
          <c:layout>
            <c:manualLayout>
              <c:xMode val="edge"/>
              <c:yMode val="edge"/>
              <c:x val="0.6674799768518519"/>
              <c:y val="0.738337836783105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1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7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solidFill>
                  <a:sysClr val="windowText" lastClr="000000"/>
                </a:solidFill>
                <a:effectLst/>
              </a:rPr>
              <a:t>Top Flood Risks Recorded Inside the Home </a:t>
            </a:r>
            <a:endParaRPr lang="en-US" b="1" dirty="0">
              <a:solidFill>
                <a:sysClr val="windowText" lastClr="000000"/>
              </a:solidFill>
              <a:effectLst/>
            </a:endParaRPr>
          </a:p>
        </c:rich>
      </c:tx>
      <c:layout>
        <c:manualLayout>
          <c:xMode val="edge"/>
          <c:yMode val="edge"/>
          <c:x val="0.26214189814814809"/>
          <c:y val="1.2329735516721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4508587962962964"/>
          <c:y val="0.15611001987007592"/>
          <c:w val="0.53380254629629631"/>
          <c:h val="0.502388089886315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'Figure 1'!$B$53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02B4D94-0110-4D0C-A17D-04954CCE47CC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2B5-0747-8537-9933E2142EF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C7DEFB1-65A0-4295-88BB-5FB3CA4D636C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2B5-0747-8537-9933E2142EF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DD32CD6-6ACF-42D5-BAB6-05FF1ECE02C1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2B5-0747-8537-9933E2142EF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03CB6FE-5BFA-4E63-ADBD-0626D37411F1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2B5-0747-8537-9933E2142E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1'!$A$54:$A$57</c:f>
              <c:strCache>
                <c:ptCount val="4"/>
                <c:pt idx="0">
                  <c:v>Obstruction of Water Flow to Floor Drain</c:v>
                </c:pt>
                <c:pt idx="1">
                  <c:v>Valuables at Risk of Water Damage</c:v>
                </c:pt>
                <c:pt idx="2">
                  <c:v>Furniture/Electronics at Risk of Water Damage</c:v>
                </c:pt>
                <c:pt idx="3">
                  <c:v>No Sump Pump Back-Up Power </c:v>
                </c:pt>
              </c:strCache>
            </c:strRef>
          </c:cat>
          <c:val>
            <c:numRef>
              <c:f>'Figure 1'!$B$54:$B$57</c:f>
              <c:numCache>
                <c:formatCode>General</c:formatCode>
                <c:ptCount val="4"/>
                <c:pt idx="0">
                  <c:v>35</c:v>
                </c:pt>
                <c:pt idx="1">
                  <c:v>65</c:v>
                </c:pt>
                <c:pt idx="2">
                  <c:v>71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B5-0747-8537-9933E2142EF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8766336"/>
        <c:axId val="468741792"/>
      </c:barChart>
      <c:catAx>
        <c:axId val="468766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741792"/>
        <c:crosses val="autoZero"/>
        <c:auto val="1"/>
        <c:lblAlgn val="ctr"/>
        <c:lblOffset val="100"/>
        <c:noMultiLvlLbl val="0"/>
      </c:catAx>
      <c:valAx>
        <c:axId val="46874179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i="0" baseline="0" dirty="0">
                    <a:effectLst/>
                  </a:rPr>
                  <a:t>Percent</a:t>
                </a:r>
                <a:endParaRPr lang="en-US" sz="1100" b="1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66709837962962959"/>
              <c:y val="0.776005648162465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76633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Top Self-Reported Maintenance Flood Risks Inside the Home </a:t>
            </a:r>
          </a:p>
        </c:rich>
      </c:tx>
      <c:layout>
        <c:manualLayout>
          <c:xMode val="edge"/>
          <c:yMode val="edge"/>
          <c:x val="0.17921921296296298"/>
          <c:y val="8.6308148617048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5066898148148149"/>
          <c:y val="0.29802565469004172"/>
          <c:w val="0.52821944444444446"/>
          <c:h val="0.351715522491051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FF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F5FC826-A20C-4B52-B12C-BFC986DBE314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487-2E4C-A55F-E5C2E500E51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85F5EBE-9BE7-4FB9-A740-7B4AF2B14F82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87-2E4C-A55F-E5C2E500E51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16DD327-6BC6-459A-A1A2-F3A3C716784D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487-2E4C-A55F-E5C2E500E5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duplicate!$A$87:$A$89</c:f>
              <c:strCache>
                <c:ptCount val="3"/>
                <c:pt idx="0">
                  <c:v>No Maintenance of Sump Pump </c:v>
                </c:pt>
                <c:pt idx="1">
                  <c:v>No Testing of Sump Pump Back-Up Battery</c:v>
                </c:pt>
                <c:pt idx="2">
                  <c:v>No Maintenance of Backwater Valve </c:v>
                </c:pt>
              </c:strCache>
            </c:strRef>
          </c:cat>
          <c:val>
            <c:numRef>
              <c:f>duplicate!$B$87:$B$89</c:f>
              <c:numCache>
                <c:formatCode>General</c:formatCode>
                <c:ptCount val="3"/>
                <c:pt idx="0">
                  <c:v>40</c:v>
                </c:pt>
                <c:pt idx="1">
                  <c:v>43</c:v>
                </c:pt>
                <c:pt idx="2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87-2E4C-A55F-E5C2E500E5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38233775"/>
        <c:axId val="1838225455"/>
      </c:barChart>
      <c:catAx>
        <c:axId val="1838233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8225455"/>
        <c:crosses val="autoZero"/>
        <c:auto val="1"/>
        <c:lblAlgn val="ctr"/>
        <c:lblOffset val="100"/>
        <c:noMultiLvlLbl val="0"/>
      </c:catAx>
      <c:valAx>
        <c:axId val="1838225455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dirty="0"/>
                  <a:t>Percent</a:t>
                </a:r>
              </a:p>
            </c:rich>
          </c:tx>
          <c:layout>
            <c:manualLayout>
              <c:xMode val="edge"/>
              <c:yMode val="edge"/>
              <c:x val="0.67985057870370369"/>
              <c:y val="0.744193923872238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8233775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0C1E23B-8B97-48B6-9656-579E20FE880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CFAD668-F6BB-440D-8C25-C065BC5A9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318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E0FE0C0-D39E-45C0-BFC0-DB117589E91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BC8912-A079-4BC7-902F-A808F1FB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460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8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610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2050"/>
            <a:ext cx="5578475" cy="3138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79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71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Understanding the need to reduce risk working at different levels</a:t>
            </a:r>
            <a:r>
              <a:rPr lang="en-US" baseline="0"/>
              <a:t>, the Intact Centre on Climate Adaptation has developed a series of reports, guidelines and standards.</a:t>
            </a:r>
          </a:p>
          <a:p>
            <a:endParaRPr lang="en-US" baseline="0"/>
          </a:p>
          <a:p>
            <a:r>
              <a:rPr lang="en-US" baseline="0"/>
              <a:t>Flooding</a:t>
            </a:r>
          </a:p>
          <a:p>
            <a:endParaRPr lang="en-US" baseline="0"/>
          </a:p>
          <a:p>
            <a:r>
              <a:rPr lang="en-US" baseline="0"/>
              <a:t>Other risks – forest fire and coastal resilience</a:t>
            </a:r>
          </a:p>
          <a:p>
            <a:endParaRPr lang="en-US" baseline="0"/>
          </a:p>
          <a:p>
            <a:r>
              <a:rPr lang="en-US" baseline="0"/>
              <a:t>We are also considering tools that are currently under-utilized in tackling climate risks. </a:t>
            </a:r>
          </a:p>
          <a:p>
            <a:r>
              <a:rPr lang="en-US" baseline="0"/>
              <a:t>Natural Infrastructure</a:t>
            </a:r>
          </a:p>
          <a:p>
            <a:r>
              <a:rPr lang="en-US" baseline="0"/>
              <a:t>Financial sector and capital markets</a:t>
            </a:r>
          </a:p>
          <a:p>
            <a:endParaRPr lang="en-US" baseline="0"/>
          </a:p>
          <a:p>
            <a:r>
              <a:rPr lang="en-US" baseline="0"/>
              <a:t>Hand over to Kathryn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0061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09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650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41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5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991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Inverted Graph (Swap – Highest first,</a:t>
            </a:r>
            <a:r>
              <a:rPr lang="en-US" baseline="0" dirty="0"/>
              <a:t> descending)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972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40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883" y="4114547"/>
            <a:ext cx="7931944" cy="1167852"/>
          </a:xfrm>
        </p:spPr>
        <p:txBody>
          <a:bodyPr anchor="b">
            <a:no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881" y="5308607"/>
            <a:ext cx="7931944" cy="666549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0" y="6839712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6032" y="6377362"/>
            <a:ext cx="1036133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82759" y="6377362"/>
            <a:ext cx="6170644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0"/>
          <p:cNvSpPr>
            <a:spLocks noChangeAspect="1"/>
          </p:cNvSpPr>
          <p:nvPr userDrawn="1"/>
        </p:nvSpPr>
        <p:spPr bwMode="gray">
          <a:xfrm>
            <a:off x="3" y="491390"/>
            <a:ext cx="3818660" cy="3106944"/>
          </a:xfrm>
          <a:custGeom>
            <a:avLst/>
            <a:gdLst>
              <a:gd name="connsiteX0" fmla="*/ 899794 w 2863995"/>
              <a:gd name="connsiteY0" fmla="*/ 0 h 3106944"/>
              <a:gd name="connsiteX1" fmla="*/ 1710342 w 2863995"/>
              <a:gd name="connsiteY1" fmla="*/ 0 h 3106944"/>
              <a:gd name="connsiteX2" fmla="*/ 2863995 w 2863995"/>
              <a:gd name="connsiteY2" fmla="*/ 1553472 h 3106944"/>
              <a:gd name="connsiteX3" fmla="*/ 1710342 w 2863995"/>
              <a:gd name="connsiteY3" fmla="*/ 3106944 h 3106944"/>
              <a:gd name="connsiteX4" fmla="*/ 899794 w 2863995"/>
              <a:gd name="connsiteY4" fmla="*/ 3106944 h 3106944"/>
              <a:gd name="connsiteX5" fmla="*/ 2053448 w 2863995"/>
              <a:gd name="connsiteY5" fmla="*/ 1553472 h 3106944"/>
              <a:gd name="connsiteX6" fmla="*/ 0 w 2863995"/>
              <a:gd name="connsiteY6" fmla="*/ 0 h 3106944"/>
              <a:gd name="connsiteX7" fmla="*/ 91484 w 2863995"/>
              <a:gd name="connsiteY7" fmla="*/ 0 h 3106944"/>
              <a:gd name="connsiteX8" fmla="*/ 1245138 w 2863995"/>
              <a:gd name="connsiteY8" fmla="*/ 1553472 h 3106944"/>
              <a:gd name="connsiteX9" fmla="*/ 91484 w 2863995"/>
              <a:gd name="connsiteY9" fmla="*/ 3106944 h 3106944"/>
              <a:gd name="connsiteX10" fmla="*/ 0 w 2863995"/>
              <a:gd name="connsiteY10" fmla="*/ 3106944 h 3106944"/>
              <a:gd name="connsiteX11" fmla="*/ 0 w 2863995"/>
              <a:gd name="connsiteY11" fmla="*/ 2138677 h 3106944"/>
              <a:gd name="connsiteX12" fmla="*/ 434591 w 2863995"/>
              <a:gd name="connsiteY12" fmla="*/ 1553472 h 3106944"/>
              <a:gd name="connsiteX13" fmla="*/ 0 w 2863995"/>
              <a:gd name="connsiteY13" fmla="*/ 968267 h 310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63995" h="3106944">
                <a:moveTo>
                  <a:pt x="899794" y="0"/>
                </a:moveTo>
                <a:lnTo>
                  <a:pt x="1710342" y="0"/>
                </a:lnTo>
                <a:lnTo>
                  <a:pt x="2863995" y="1553472"/>
                </a:lnTo>
                <a:lnTo>
                  <a:pt x="1710342" y="3106944"/>
                </a:lnTo>
                <a:lnTo>
                  <a:pt x="899794" y="3106944"/>
                </a:lnTo>
                <a:lnTo>
                  <a:pt x="2053448" y="1553472"/>
                </a:lnTo>
                <a:close/>
                <a:moveTo>
                  <a:pt x="0" y="0"/>
                </a:moveTo>
                <a:lnTo>
                  <a:pt x="91484" y="0"/>
                </a:lnTo>
                <a:lnTo>
                  <a:pt x="1245138" y="1553472"/>
                </a:lnTo>
                <a:lnTo>
                  <a:pt x="91484" y="3106944"/>
                </a:lnTo>
                <a:lnTo>
                  <a:pt x="0" y="3106944"/>
                </a:lnTo>
                <a:lnTo>
                  <a:pt x="0" y="2138677"/>
                </a:lnTo>
                <a:lnTo>
                  <a:pt x="434591" y="1553472"/>
                </a:lnTo>
                <a:lnTo>
                  <a:pt x="0" y="968267"/>
                </a:lnTo>
                <a:close/>
              </a:path>
            </a:pathLst>
          </a:custGeom>
          <a:solidFill>
            <a:srgbClr val="FFFFFF">
              <a:alpha val="34902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Picture 11" title="University of Waterlo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828" y="5453198"/>
            <a:ext cx="3964285" cy="11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4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title="University of Waterlo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828" y="5453198"/>
            <a:ext cx="3964285" cy="1192118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1148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your own custom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887" y="4114801"/>
            <a:ext cx="7893519" cy="1167600"/>
          </a:xfrm>
        </p:spPr>
        <p:txBody>
          <a:bodyPr anchor="b">
            <a:noAutofit/>
          </a:bodyPr>
          <a:lstStyle>
            <a:lvl1pPr algn="l"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887" y="5308609"/>
            <a:ext cx="7893519" cy="666549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6035" y="6377364"/>
            <a:ext cx="1009271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82759" y="6377364"/>
            <a:ext cx="6170644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 bwMode="ltGray">
          <a:xfrm>
            <a:off x="0" y="6839712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95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CONTENT SLIDE OPTION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5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title="University of Waterlo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847" y="5920332"/>
            <a:ext cx="3118156" cy="937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7" y="68278"/>
            <a:ext cx="8921439" cy="96335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CONTENT SLIDE OPTION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6839712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46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rans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title="University of Waterlo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847" y="5920332"/>
            <a:ext cx="3118156" cy="937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06424"/>
          </a:xfrm>
          <a:solidFill>
            <a:schemeClr val="tx1">
              <a:alpha val="60000"/>
            </a:schemeClr>
          </a:solidFill>
        </p:spPr>
        <p:txBody>
          <a:bodyPr lIns="292608"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</a:t>
            </a:r>
            <a:br>
              <a:rPr lang="en-US"/>
            </a:br>
            <a:r>
              <a:rPr lang="en-US"/>
              <a:t>CONTENT SLIDE OPTION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884" y="1318444"/>
            <a:ext cx="8921440" cy="4998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839712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53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9" y="68278"/>
            <a:ext cx="6998167" cy="963354"/>
          </a:xfrm>
        </p:spPr>
        <p:txBody>
          <a:bodyPr>
            <a:noAutofit/>
          </a:bodyPr>
          <a:lstStyle>
            <a:lvl1pPr>
              <a:defRPr sz="3000" baseline="0"/>
            </a:lvl1pPr>
          </a:lstStyle>
          <a:p>
            <a:r>
              <a:rPr lang="en-US"/>
              <a:t>CLICK TO EDIT SLIDE WITH MENU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407697" y="68278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825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MENU ITEM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953641" y="68278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825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MENU ITEM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0499585" y="68278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8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MENU ITEM 3</a:t>
            </a:r>
          </a:p>
        </p:txBody>
      </p:sp>
    </p:spTree>
    <p:extLst>
      <p:ext uri="{BB962C8B-B14F-4D97-AF65-F5344CB8AC3E}">
        <p14:creationId xmlns:p14="http://schemas.microsoft.com/office/powerpoint/2010/main" val="387833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3" y="1709745"/>
            <a:ext cx="8921440" cy="2852737"/>
          </a:xfrm>
        </p:spPr>
        <p:txBody>
          <a:bodyPr anchor="b">
            <a:normAutofit/>
          </a:bodyPr>
          <a:lstStyle>
            <a:lvl1pPr algn="l"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</a:t>
            </a:r>
            <a:br>
              <a:rPr lang="en-US"/>
            </a:br>
            <a:r>
              <a:rPr lang="en-US"/>
              <a:t>SECTION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3" y="4589471"/>
            <a:ext cx="8921440" cy="1500187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3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y-Half-Shield.png"/>
          <p:cNvPicPr>
            <a:picLocks noChangeAspect="1"/>
          </p:cNvPicPr>
          <p:nvPr userDrawn="1"/>
        </p:nvPicPr>
        <p:blipFill rotWithShape="1">
          <a:blip r:embed="rId2" cstate="print">
            <a:alphaModFix amt="30000"/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" r="11780"/>
          <a:stretch/>
        </p:blipFill>
        <p:spPr>
          <a:xfrm>
            <a:off x="8910860" y="0"/>
            <a:ext cx="3281145" cy="52507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0523" y="2818015"/>
            <a:ext cx="8770620" cy="1892696"/>
          </a:xfrm>
        </p:spPr>
        <p:txBody>
          <a:bodyPr anchor="b"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</a:t>
            </a:r>
            <a:br>
              <a:rPr lang="en-US"/>
            </a:br>
            <a:r>
              <a:rPr lang="en-US"/>
              <a:t>SECTION TITLE SLIDE OPTION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960523" y="4718549"/>
            <a:ext cx="8770620" cy="666549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Rectangle 24"/>
          <p:cNvSpPr/>
          <p:nvPr userDrawn="1"/>
        </p:nvSpPr>
        <p:spPr bwMode="gray">
          <a:xfrm>
            <a:off x="0" y="0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 userDrawn="1"/>
        </p:nvSpPr>
        <p:spPr bwMode="gray">
          <a:xfrm>
            <a:off x="0" y="6839712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 title="University of Waterloo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8" y="705087"/>
            <a:ext cx="7234543" cy="2175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630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881" y="1296784"/>
            <a:ext cx="4389120" cy="48801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3925" y="1296789"/>
            <a:ext cx="4389120" cy="4880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5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3" y="1134831"/>
            <a:ext cx="4389120" cy="823912"/>
          </a:xfrm>
        </p:spPr>
        <p:txBody>
          <a:bodyPr anchor="b">
            <a:noAutofit/>
          </a:bodyPr>
          <a:lstStyle>
            <a:lvl1pPr marL="0" indent="0">
              <a:buNone/>
              <a:defRPr sz="2100" b="1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883" y="2061942"/>
            <a:ext cx="4389120" cy="4127721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2203" y="1134831"/>
            <a:ext cx="4389120" cy="823912"/>
          </a:xfrm>
        </p:spPr>
        <p:txBody>
          <a:bodyPr anchor="b">
            <a:noAutofit/>
          </a:bodyPr>
          <a:lstStyle>
            <a:lvl1pPr marL="0" indent="0">
              <a:buNone/>
              <a:defRPr sz="2100" b="1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2203" y="2061942"/>
            <a:ext cx="4389120" cy="4127721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50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7" y="68278"/>
            <a:ext cx="8618111" cy="9633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4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NoBkg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48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7" y="192589"/>
            <a:ext cx="4512143" cy="1144729"/>
          </a:xfrm>
        </p:spPr>
        <p:txBody>
          <a:bodyPr anchor="b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6343" y="192581"/>
            <a:ext cx="6914100" cy="58136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887" y="1417320"/>
            <a:ext cx="4512143" cy="4588910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12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7" y="160028"/>
            <a:ext cx="4512143" cy="114308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dirty="0">
                <a:solidFill>
                  <a:schemeClr val="tx1"/>
                </a:solidFill>
              </a:defRPr>
            </a:lvl1pPr>
          </a:lstStyle>
          <a:p>
            <a:pPr lvl="0" algn="l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7761" y="160027"/>
            <a:ext cx="6982680" cy="5846211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887" y="1440180"/>
            <a:ext cx="4512143" cy="4566050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3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y-Half-Shield.png"/>
          <p:cNvPicPr>
            <a:picLocks noChangeAspect="1"/>
          </p:cNvPicPr>
          <p:nvPr userDrawn="1"/>
        </p:nvPicPr>
        <p:blipFill rotWithShape="1">
          <a:blip r:embed="rId2" cstate="print">
            <a:alphaModFix amt="30000"/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" r="11780"/>
          <a:stretch/>
        </p:blipFill>
        <p:spPr>
          <a:xfrm>
            <a:off x="8910860" y="0"/>
            <a:ext cx="3281145" cy="525070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56178" y="6558337"/>
            <a:ext cx="875703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10679" y="6558337"/>
            <a:ext cx="6170644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59883" y="6558337"/>
            <a:ext cx="553900" cy="250337"/>
          </a:xfrm>
        </p:spPr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6839712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8" title="University of Waterloo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228" y="769637"/>
            <a:ext cx="7891549" cy="38443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7230" y="4400898"/>
            <a:ext cx="10877551" cy="2123658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3000" b="0">
                <a:solidFill>
                  <a:schemeClr val="tx2">
                    <a:alpha val="47000"/>
                  </a:schemeClr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/>
              <a:t>click to edit master closing slide</a:t>
            </a:r>
          </a:p>
        </p:txBody>
      </p:sp>
    </p:spTree>
    <p:extLst>
      <p:ext uri="{BB962C8B-B14F-4D97-AF65-F5344CB8AC3E}">
        <p14:creationId xmlns:p14="http://schemas.microsoft.com/office/powerpoint/2010/main" val="291197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tudents walk through Peter Russell Rock Garden at the University of Waterloo" title="campu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810"/>
            <a:ext cx="12192000" cy="6865620"/>
          </a:xfrm>
          <a:prstGeom prst="rect">
            <a:avLst/>
          </a:prstGeom>
        </p:spPr>
      </p:pic>
      <p:pic>
        <p:nvPicPr>
          <p:cNvPr id="11" name="Picture 10" title="University of Waterloo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gray">
          <a:xfrm>
            <a:off x="2172399" y="777957"/>
            <a:ext cx="7858319" cy="38281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3430" y="4400898"/>
            <a:ext cx="10725151" cy="2123658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3000" b="0">
                <a:solidFill>
                  <a:schemeClr val="bg1">
                    <a:alpha val="81000"/>
                  </a:schemeClr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/>
              <a:t>click to edit master closing slide option 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56178" y="6558337"/>
            <a:ext cx="875703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10679" y="6558337"/>
            <a:ext cx="6170644" cy="250337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59883" y="6558337"/>
            <a:ext cx="553900" cy="250337"/>
          </a:xfrm>
        </p:spPr>
        <p:txBody>
          <a:bodyPr/>
          <a:lstStyle/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6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67B293-D129-45EC-87F7-0C45CB4FC2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26" y="6180383"/>
            <a:ext cx="2203748" cy="5440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C54100-3DE9-4FFD-BEE4-82B065C513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822" y="6201633"/>
            <a:ext cx="2405367" cy="5015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1BE187-9F8F-4603-BFB6-F8EDB0E7B653}"/>
              </a:ext>
            </a:extLst>
          </p:cNvPr>
          <p:cNvSpPr txBox="1"/>
          <p:nvPr userDrawn="1"/>
        </p:nvSpPr>
        <p:spPr>
          <a:xfrm>
            <a:off x="8975381" y="5943135"/>
            <a:ext cx="24053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Generously supported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6FEBB9-835C-4D0A-85E1-2474FCAC745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836" y="6138870"/>
            <a:ext cx="1380766" cy="63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75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327"/>
            <a:ext cx="10515600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9936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6DF2B-BBE7-4044-84C5-370D5CF0880B}"/>
              </a:ext>
            </a:extLst>
          </p:cNvPr>
          <p:cNvSpPr/>
          <p:nvPr userDrawn="1"/>
        </p:nvSpPr>
        <p:spPr>
          <a:xfrm>
            <a:off x="838200" y="1088603"/>
            <a:ext cx="10515600" cy="1702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1088603"/>
            <a:ext cx="334992" cy="178866"/>
          </a:xfrm>
          <a:solidFill>
            <a:srgbClr val="C00000"/>
          </a:solidFill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52C4D8F-120B-42F8-A28B-9E1CD2B117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17" y="229372"/>
            <a:ext cx="2292683" cy="77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34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58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7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143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270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698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39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80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2954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374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350"/>
              </a:spcBef>
              <a:defRPr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69759" y="6586538"/>
            <a:ext cx="4527407" cy="1555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1pPr>
          </a:lstStyle>
          <a:p>
            <a:pPr algn="r"/>
            <a:fld id="{0458DB11-8447-42D2-BBEC-E64481624AAE}" type="datetime1">
              <a:rPr lang="en-US" smtClean="0"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599" y="6532126"/>
            <a:ext cx="2927420" cy="311150"/>
          </a:xfrm>
          <a:prstGeom prst="rect">
            <a:avLst/>
          </a:prstGeom>
        </p:spPr>
        <p:txBody>
          <a:bodyPr/>
          <a:lstStyle>
            <a:lvl1pPr>
              <a:defRPr sz="1000" i="1"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1pPr>
          </a:lstStyle>
          <a:p>
            <a:r>
              <a:rPr lang="en-US"/>
              <a:t>Géomorphologie fluviale</a:t>
            </a:r>
            <a:endParaRPr lang="en-US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90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title="University of Waterloo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847" y="5920332"/>
            <a:ext cx="3118156" cy="937675"/>
          </a:xfrm>
          <a:prstGeom prst="rect">
            <a:avLst/>
          </a:prstGeom>
        </p:spPr>
      </p:pic>
      <p:pic>
        <p:nvPicPr>
          <p:cNvPr id="12" name="Picture 11" descr="Gray-Half-Shield.png"/>
          <p:cNvPicPr>
            <a:picLocks noChangeAspect="1"/>
          </p:cNvPicPr>
          <p:nvPr userDrawn="1"/>
        </p:nvPicPr>
        <p:blipFill rotWithShape="1">
          <a:blip r:embed="rId20" cstate="print">
            <a:alphaModFix amt="30000"/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" r="11780"/>
          <a:stretch/>
        </p:blipFill>
        <p:spPr>
          <a:xfrm>
            <a:off x="8910860" y="0"/>
            <a:ext cx="3281145" cy="525070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883" y="68278"/>
            <a:ext cx="8921440" cy="963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7" y="1174376"/>
            <a:ext cx="8921439" cy="5142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4120" y="6377362"/>
            <a:ext cx="1057757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10679" y="6377362"/>
            <a:ext cx="6170644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9883" y="6377362"/>
            <a:ext cx="553900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0" y="0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0" y="6839712"/>
            <a:ext cx="121920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12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000" b="0" kern="1200" spc="2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694" indent="-216694" algn="l" defTabSz="685800" rtl="0" eaLnBrk="1" latinLnBrk="0" hangingPunct="1">
        <a:lnSpc>
          <a:spcPct val="90000"/>
        </a:lnSpc>
        <a:spcBef>
          <a:spcPts val="750"/>
        </a:spcBef>
        <a:buClr>
          <a:schemeClr val="tx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SzPct val="85000"/>
        <a:buFont typeface="Arial" panose="020B0604020202020204" pitchFamily="34" charset="0"/>
        <a:buChar char="•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SzPct val="85000"/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SzPct val="85000"/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SzPct val="85000"/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66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8evans@uwaterloo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hyperlink" Target="mailto:joanna.eyquem@uwaterloo.c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15.png"/><Relationship Id="rId5" Type="http://schemas.openxmlformats.org/officeDocument/2006/relationships/tags" Target="../tags/tag10.xml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7.xml"/><Relationship Id="rId7" Type="http://schemas.openxmlformats.org/officeDocument/2006/relationships/slideLayout" Target="../slideLayouts/slideLayout19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9" Type="http://schemas.openxmlformats.org/officeDocument/2006/relationships/hyperlink" Target="https://www.ncdc.noaa.gov/sotc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23.xml"/><Relationship Id="rId7" Type="http://schemas.openxmlformats.org/officeDocument/2006/relationships/slideLayout" Target="../slideLayouts/slideLayout19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17.png"/><Relationship Id="rId4" Type="http://schemas.openxmlformats.org/officeDocument/2006/relationships/tags" Target="../tags/tag24.xml"/><Relationship Id="rId9" Type="http://schemas.openxmlformats.org/officeDocument/2006/relationships/hyperlink" Target="https://changingclimate.ca/CCCR2019/" TargetMode="Externa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39.xml"/><Relationship Id="rId18" Type="http://schemas.openxmlformats.org/officeDocument/2006/relationships/notesSlide" Target="../notesSlides/notesSlide5.xml"/><Relationship Id="rId26" Type="http://schemas.openxmlformats.org/officeDocument/2006/relationships/image" Target="../media/image21.png"/><Relationship Id="rId3" Type="http://schemas.openxmlformats.org/officeDocument/2006/relationships/tags" Target="../tags/tag29.xml"/><Relationship Id="rId21" Type="http://schemas.openxmlformats.org/officeDocument/2006/relationships/hyperlink" Target="https://www.intactcentreclimateadaptation.ca/wp-content/uploads/2019/10/Ahead-of-the-Storm-1.pdf" TargetMode="Externa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slideLayout" Target="../slideLayouts/slideLayout19.xml"/><Relationship Id="rId25" Type="http://schemas.openxmlformats.org/officeDocument/2006/relationships/hyperlink" Target="https://www.intactcentreclimateadaptation.ca/wp-content/uploads/2018/09/IBC_Wetlands-Report-2018_FINAL.pdf" TargetMode="External"/><Relationship Id="rId33" Type="http://schemas.openxmlformats.org/officeDocument/2006/relationships/image" Target="../media/image26.png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20" Type="http://schemas.openxmlformats.org/officeDocument/2006/relationships/image" Target="../media/image18.jpeg"/><Relationship Id="rId29" Type="http://schemas.openxmlformats.org/officeDocument/2006/relationships/hyperlink" Target="https://www.intactcentreclimateadaptation.ca/wp-content/uploads/2017/11/Preventing-Disaster-Before-It-Strikes_FR_Final-2017.pdf" TargetMode="Externa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24" Type="http://schemas.openxmlformats.org/officeDocument/2006/relationships/image" Target="../media/image20.png"/><Relationship Id="rId32" Type="http://schemas.openxmlformats.org/officeDocument/2006/relationships/image" Target="../media/image25.png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23" Type="http://schemas.openxmlformats.org/officeDocument/2006/relationships/hyperlink" Target="https://www.intactcentreclimateadaptation.ca/wp-content/uploads/2018/06/After-The-Flood.pdf" TargetMode="External"/><Relationship Id="rId28" Type="http://schemas.openxmlformats.org/officeDocument/2006/relationships/image" Target="../media/image22.png"/><Relationship Id="rId10" Type="http://schemas.openxmlformats.org/officeDocument/2006/relationships/tags" Target="../tags/tag36.xml"/><Relationship Id="rId19" Type="http://schemas.openxmlformats.org/officeDocument/2006/relationships/hyperlink" Target="https://www.intactcentreclimateadaptation.ca/wp-content/uploads/2019/01/Weathering-the-Storm.pdf" TargetMode="External"/><Relationship Id="rId31" Type="http://schemas.openxmlformats.org/officeDocument/2006/relationships/image" Target="../media/image24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19.png"/><Relationship Id="rId27" Type="http://schemas.openxmlformats.org/officeDocument/2006/relationships/hyperlink" Target="https://www.intactcentreclimateadaptation.ca/wp-content/uploads/2020/03/Factoring-Climate-Risk-into-Financial-Valuation.pdf" TargetMode="External"/><Relationship Id="rId30" Type="http://schemas.openxmlformats.org/officeDocument/2006/relationships/image" Target="../media/image23.png"/><Relationship Id="rId8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26" Type="http://schemas.openxmlformats.org/officeDocument/2006/relationships/image" Target="../media/image31.png"/><Relationship Id="rId3" Type="http://schemas.openxmlformats.org/officeDocument/2006/relationships/tags" Target="../tags/tag45.xml"/><Relationship Id="rId21" Type="http://schemas.openxmlformats.org/officeDocument/2006/relationships/hyperlink" Target="https://www.calgary.ca/uep/water/flood-info/mitigation-and-resilience/flood-projects.html" TargetMode="Externa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5" Type="http://schemas.openxmlformats.org/officeDocument/2006/relationships/image" Target="../media/image31.svg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image" Target="../media/image27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image" Target="../media/image30.png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23" Type="http://schemas.openxmlformats.org/officeDocument/2006/relationships/image" Target="../media/image29.png"/><Relationship Id="rId10" Type="http://schemas.openxmlformats.org/officeDocument/2006/relationships/tags" Target="../tags/tag52.xml"/><Relationship Id="rId19" Type="http://schemas.openxmlformats.org/officeDocument/2006/relationships/slideLayout" Target="../slideLayouts/slideLayout19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image" Target="../media/image28.png"/><Relationship Id="rId27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21YAP8RF_sw" TargetMode="External"/><Relationship Id="rId3" Type="http://schemas.openxmlformats.org/officeDocument/2006/relationships/tags" Target="../tags/tag64.xml"/><Relationship Id="rId7" Type="http://schemas.openxmlformats.org/officeDocument/2006/relationships/image" Target="../media/image32.jpe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Layout" Target="../slideLayouts/slideLayout19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9" Type="http://schemas.openxmlformats.org/officeDocument/2006/relationships/hyperlink" Target="https://catchmentbasedapproach.org/learn/what-is-natural-flood-management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imtevoorderivier.nl/english/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eonb.snb.ca/geonb/" TargetMode="External"/><Relationship Id="rId2" Type="http://schemas.openxmlformats.org/officeDocument/2006/relationships/hyperlink" Target="https://www.nashwaakwatershed.ca/wp-content/uploads/SotW_summary_ENG_FINAL_highres-1.pdf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8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treintactadaptationclimat.ca/wp-content/uploads/2020/04/3-Steps-to-Home-Flood-Protection_FR_April-2020.pdf" TargetMode="External"/><Relationship Id="rId2" Type="http://schemas.openxmlformats.org/officeDocument/2006/relationships/hyperlink" Target="https://www.intactcentreclimateadaptation.ca/wp-content/uploads/2020/02/3-Steps-to-Home-Flood-Protection_Feb-2020-1.pdf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6.png"/><Relationship Id="rId4" Type="http://schemas.openxmlformats.org/officeDocument/2006/relationships/hyperlink" Target="https://www.intactcentreclimateadaptation.ca/wp-content/uploads/2019/03/Best-Practices-for-Basement-Flood-Risk-Reduction-Social-Media-Campaign_March-14-2019.pd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homefloodprotect.ca/checkup/fr" TargetMode="External"/><Relationship Id="rId2" Type="http://schemas.openxmlformats.org/officeDocument/2006/relationships/hyperlink" Target="https://homefloodprotect.ca/checkup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m/news/av/uk-england-hereford-worcester-51643157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www.conservationcouncil.ca/wp-content/uploads/2020/03/Flood-prep-ccreport.pdf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ervationcouncil.ca/wp-content/uploads/2020/03/Flood-prep-ccreport.pdf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9.png"/><Relationship Id="rId5" Type="http://schemas.openxmlformats.org/officeDocument/2006/relationships/hyperlink" Target="https://www2.gnb.ca/content/dam/gnb/Departments/env/pdf/Flooding-Inondations/Floodproofing.pdf" TargetMode="External"/><Relationship Id="rId4" Type="http://schemas.openxmlformats.org/officeDocument/2006/relationships/hyperlink" Target="https://projects.thestar.com/climate-change-canada/new-brunswick/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hyperlink" Target="http://www.homefloodprotect.ca/" TargetMode="External"/><Relationship Id="rId7" Type="http://schemas.openxmlformats.org/officeDocument/2006/relationships/hyperlink" Target="mailto:joanna.eyquem@uwaterloo.c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hyperlink" Target="mailto:c8evans@uwaterloo.ca" TargetMode="External"/><Relationship Id="rId5" Type="http://schemas.openxmlformats.org/officeDocument/2006/relationships/hyperlink" Target="https://www.intactcentreclimateadaptation.ca/wp-content/uploads/2019/03/Best-Practices-for-Basement-Flood-Risk-Reduction-Social-Media-Campaign_March-14-2019.pdf" TargetMode="External"/><Relationship Id="rId4" Type="http://schemas.openxmlformats.org/officeDocument/2006/relationships/hyperlink" Target="https://twitter.com/ICCA_Canad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843" y="292117"/>
            <a:ext cx="11600596" cy="1271702"/>
          </a:xfrm>
          <a:solidFill>
            <a:schemeClr val="accent1">
              <a:lumMod val="20000"/>
              <a:lumOff val="80000"/>
              <a:alpha val="45000"/>
            </a:schemeClr>
          </a:solidFill>
          <a:ln w="25400">
            <a:solidFill>
              <a:schemeClr val="tx1"/>
            </a:solidFill>
          </a:ln>
        </p:spPr>
        <p:txBody>
          <a:bodyPr anchor="ctr"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REDUCING FLOOD RISK</a:t>
            </a:r>
            <a:r>
              <a:rPr lang="en-US" sz="3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3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 </a:t>
            </a:r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BEGINS AT HOME</a:t>
            </a:r>
            <a:endParaRPr lang="en-US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377" y="1783372"/>
            <a:ext cx="7451676" cy="14813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Presentation for: </a:t>
            </a:r>
          </a:p>
          <a:p>
            <a:pPr algn="l">
              <a:lnSpc>
                <a:spcPct val="100000"/>
              </a:lnSpc>
            </a:pP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Nashwaak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Watershed Association, NB</a:t>
            </a:r>
          </a:p>
          <a:p>
            <a:pPr algn="l">
              <a:lnSpc>
                <a:spcPct val="100000"/>
              </a:lnSpc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February 24, 2021 </a:t>
            </a:r>
          </a:p>
          <a:p>
            <a:pPr algn="l">
              <a:lnSpc>
                <a:spcPct val="10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Presentation by:</a:t>
            </a:r>
          </a:p>
          <a:p>
            <a:pPr algn="l">
              <a:lnSpc>
                <a:spcPct val="100000"/>
              </a:lnSpc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Cheryl Evans &amp; Joanna Eyquem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Intact Centre on Climate Adaptation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University of Waterloo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c8evans@uwaterloo.ca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joanna.eyquem@uwaterloo.ca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22" y="1783372"/>
            <a:ext cx="6605517" cy="403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6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9890"/>
            <a:ext cx="5638799" cy="492374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b="1" dirty="0"/>
              <a:t>1) Brief Introduction to the Intact Centre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b="1" dirty="0"/>
              <a:t>2) Flooding in Canada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Costs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Impacts of climate change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Scales of intervention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endParaRPr lang="en-US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b="1" dirty="0"/>
              <a:t>3) Strategic Action at the Basin Scale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Flood risk management in Canada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Emerging trends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Flooding in New Brunswick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endParaRPr lang="en-US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b="1" dirty="0"/>
              <a:t>4) Resident Action at the Home Scale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Impacts of flooding at the home level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Addressing common flood risks at the lot level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Higher risk properties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Free resources available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A picture containing outdoor, water, tree, boat&#10;&#10;Description automatically generated">
            <a:extLst>
              <a:ext uri="{FF2B5EF4-FFF2-40B4-BE49-F238E27FC236}">
                <a16:creationId xmlns:a16="http://schemas.microsoft.com/office/drawing/2014/main" id="{3B4AAECF-1716-4CC5-B676-026858A5EA0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67469"/>
            <a:ext cx="4876799" cy="51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33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07A4-B35F-41CB-AD0C-461270F1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THE INTACT CENTRE ON CLIMATE ADAPTATION</a:t>
            </a:r>
            <a:endParaRPr lang="en-CA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659936"/>
            <a:ext cx="59817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Applied research </a:t>
            </a:r>
            <a:r>
              <a:rPr lang="en-US" sz="1900" dirty="0" err="1"/>
              <a:t>centre</a:t>
            </a:r>
            <a:r>
              <a:rPr lang="en-US" sz="1900" dirty="0"/>
              <a:t> on Climate Adaptation with a </a:t>
            </a:r>
            <a:r>
              <a:rPr lang="en-US" sz="1900" b="1" dirty="0"/>
              <a:t>national focus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Based at the University of Waterloo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Launched in 2015 with a gift from Intact Financial Corporation*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Bilingual resources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5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00" b="1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/>
              <a:t>Two main goals: </a:t>
            </a:r>
            <a:endParaRPr lang="en-US" sz="225" b="1" dirty="0"/>
          </a:p>
          <a:p>
            <a:pPr marL="257156" indent="-257156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900" dirty="0"/>
              <a:t>To change the national conversation about climate change to address </a:t>
            </a:r>
            <a:r>
              <a:rPr lang="en-US" sz="1900" b="1" dirty="0"/>
              <a:t>climate adaptation</a:t>
            </a:r>
          </a:p>
          <a:p>
            <a:pPr marL="257156" indent="-257156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900" dirty="0"/>
              <a:t>To help </a:t>
            </a:r>
            <a:r>
              <a:rPr lang="en-US" sz="1900" b="1" dirty="0"/>
              <a:t>residents, communities and businesses </a:t>
            </a:r>
            <a:r>
              <a:rPr lang="en-US" sz="1900" dirty="0"/>
              <a:t>to reduce risks associated with climate change and extreme weather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0"/>
          <a:stretch/>
        </p:blipFill>
        <p:spPr>
          <a:xfrm>
            <a:off x="7084302" y="1627416"/>
            <a:ext cx="4217539" cy="3529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 Placeholder 3"/>
          <p:cNvSpPr txBox="1">
            <a:spLocks/>
          </p:cNvSpPr>
          <p:nvPr/>
        </p:nvSpPr>
        <p:spPr>
          <a:xfrm rot="10800000" flipV="1">
            <a:off x="7918087" y="5274841"/>
            <a:ext cx="2876722" cy="4055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4306" indent="0" algn="ctr">
              <a:buNone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Intact Centre on Climate Adaptation, University of Waterloo</a:t>
            </a:r>
          </a:p>
          <a:p>
            <a:pPr marL="164306" indent="0" algn="ctr">
              <a:buNone/>
            </a:pPr>
            <a:endParaRPr lang="en-CA" sz="105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5817" y="5723030"/>
            <a:ext cx="386126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*The Intact Centre operates independently of all funders and does not benefit from the sale of any products or services.  </a:t>
            </a:r>
          </a:p>
        </p:txBody>
      </p:sp>
    </p:spTree>
    <p:extLst>
      <p:ext uri="{BB962C8B-B14F-4D97-AF65-F5344CB8AC3E}">
        <p14:creationId xmlns:p14="http://schemas.microsoft.com/office/powerpoint/2010/main" val="1569962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DCBEA-5BF7-49A0-A4B0-1DE72E98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GETTING TO KNOW YOU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E7052-9B61-4A2E-BD09-03530FB41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Please</a:t>
            </a:r>
            <a:r>
              <a:rPr lang="fr-CA" dirty="0"/>
              <a:t> go to </a:t>
            </a:r>
            <a:r>
              <a:rPr lang="fr-CA" sz="2800" b="1" dirty="0">
                <a:hlinkClick r:id="rId2"/>
              </a:rPr>
              <a:t>www.menti.com</a:t>
            </a:r>
            <a:endParaRPr lang="fr-CA" sz="2800" b="1" dirty="0"/>
          </a:p>
          <a:p>
            <a:endParaRPr lang="fr-CA" dirty="0"/>
          </a:p>
          <a:p>
            <a:r>
              <a:rPr lang="fr-CA" dirty="0"/>
              <a:t>Enter the code </a:t>
            </a:r>
            <a:r>
              <a:rPr lang="fr-CA" sz="2800" b="1" dirty="0"/>
              <a:t>38 06 96 4 </a:t>
            </a:r>
            <a:endParaRPr lang="en-C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65695-57A5-45D2-B48E-DFCB6F88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4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FE1C6-4A78-4CFE-B5A1-DF38C5783DC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FLOODING IN CANADA: COSTS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29581-D377-4916-A7E9-E328ECA066C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F6C92C-7933-425B-927F-0D4B8D0DB8B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38200" y="1520477"/>
            <a:ext cx="237135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largely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due to water damage and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extreme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fr-CA" b="0" i="0" u="none" strike="noStrike" cap="none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Uninsured</a:t>
            </a:r>
            <a:r>
              <a:rPr kumimoji="0" lang="fr-CA" b="0" i="0" u="none" strike="noStrike" cap="none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A" b="0" i="0" u="none" strike="noStrike" cap="none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losses</a:t>
            </a:r>
            <a:r>
              <a:rPr kumimoji="0" lang="fr-CA" b="0" i="0" u="none" strike="noStrike" cap="none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kumimoji="0" lang="fr-CA" b="0" i="0" u="none" strike="noStrike" cap="none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governments</a:t>
            </a:r>
            <a:r>
              <a:rPr kumimoji="0" lang="fr-CA" b="0" i="0" u="none" strike="noStrike" cap="none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kumimoji="0" lang="fr-CA" b="0" i="0" u="none" strike="noStrike" cap="none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householders</a:t>
            </a:r>
            <a:r>
              <a:rPr kumimoji="0" lang="fr-CA" b="0" i="0" u="none" strike="noStrike" cap="none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A" b="0" i="0" u="none" strike="noStrike" cap="none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estimated</a:t>
            </a:r>
            <a:r>
              <a:rPr kumimoji="0" lang="fr-CA" b="0" i="0" u="none" strike="noStrike" cap="none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kumimoji="0" lang="fr-CA" b="1" i="0" u="none" strike="noStrike" cap="none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 to 4 times </a:t>
            </a:r>
            <a:r>
              <a:rPr lang="fr-CA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fr-C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costs</a:t>
            </a:r>
            <a:endParaRPr lang="fr-CA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fr-CA" b="0" i="0" u="none" strike="noStrike" cap="none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% of homes that are uninsurable or with low cap limit ($10k-$20k).</a:t>
            </a:r>
            <a:endParaRPr lang="fr-CA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6C9E3D-1E2C-414E-A65C-498DD4F59F3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435764" y="6169991"/>
            <a:ext cx="69180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Sources : </a:t>
            </a:r>
            <a:r>
              <a:rPr lang="en-CA" sz="1400" dirty="0" err="1">
                <a:latin typeface="Arial" panose="020B0604020202020204" pitchFamily="34" charset="0"/>
                <a:cs typeface="Arial" panose="020B0604020202020204" pitchFamily="34" charset="0"/>
              </a:rPr>
              <a:t>CatIQ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 , PCS et BAC (Assurances de </a:t>
            </a:r>
            <a:r>
              <a:rPr lang="en-CA" sz="1400" dirty="0" err="1">
                <a:latin typeface="Arial" panose="020B0604020202020204" pitchFamily="34" charset="0"/>
                <a:cs typeface="Arial" panose="020B0604020202020204" pitchFamily="34" charset="0"/>
              </a:rPr>
              <a:t>dommages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 au Canada).</a:t>
            </a:r>
          </a:p>
        </p:txBody>
      </p:sp>
      <p:pic>
        <p:nvPicPr>
          <p:cNvPr id="5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BB50A402-0FC6-4A32-89DA-4F7FA5ABE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55" y="1590092"/>
            <a:ext cx="8594407" cy="500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69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EA8A4-3A61-41AE-A064-662F63B79B9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marL="396875" indent="-396875">
              <a:spcBef>
                <a:spcPts val="4800"/>
              </a:spcBef>
            </a:pPr>
            <a:r>
              <a:rPr lang="fr-CA" dirty="0"/>
              <a:t>FLOODING IN CANADA: COSTS</a:t>
            </a:r>
            <a:endParaRPr lang="fr-CA" sz="2400" b="1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275B5A9-E185-48F7-A120-743E34324A34}"/>
              </a:ext>
            </a:extLst>
          </p:cNvPr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04645" y="5566678"/>
            <a:ext cx="364671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costs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CA" sz="1600" dirty="0"/>
              <a:t>Disruption of « </a:t>
            </a:r>
            <a:r>
              <a:rPr lang="fr-CA" sz="1600" dirty="0" err="1"/>
              <a:t>natural</a:t>
            </a:r>
            <a:r>
              <a:rPr lang="fr-CA" sz="1600" dirty="0"/>
              <a:t> » flood patterns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CA" sz="1600" dirty="0"/>
              <a:t>Impacts on habitats and </a:t>
            </a:r>
            <a:r>
              <a:rPr lang="fr-CA" sz="1600" dirty="0" err="1"/>
              <a:t>species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E6A10-0C7B-4E3A-B197-A74298C7CF7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2" descr="triple-bottom-line">
            <a:extLst>
              <a:ext uri="{FF2B5EF4-FFF2-40B4-BE49-F238E27FC236}">
                <a16:creationId xmlns:a16="http://schemas.microsoft.com/office/drawing/2014/main" id="{B0BD41D3-7E0B-4569-9745-35C3AE395CDE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9" y="1756617"/>
            <a:ext cx="3937535" cy="381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D62C04-17F2-416B-967E-4B061BA0F86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18650" y="1443933"/>
            <a:ext cx="6096000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1">
              <a:lnSpc>
                <a:spcPct val="120000"/>
              </a:lnSpc>
              <a:spcBef>
                <a:spcPts val="1800"/>
              </a:spcBef>
            </a:pPr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457200" lvl="1" indent="0"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Physical and mental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Major public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issue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BF551A-72AB-43F3-BD14-F933E065724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870408" y="2582523"/>
            <a:ext cx="6550067" cy="395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1">
              <a:lnSpc>
                <a:spcPct val="120000"/>
              </a:lnSpc>
              <a:spcBef>
                <a:spcPts val="1800"/>
              </a:spcBef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Direct </a:t>
            </a:r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Costs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457200" lvl="1" indent="0"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Rise in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insured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uninsured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losses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disaster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relief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payments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Maintenance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costs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lnSpc>
                <a:spcPct val="120000"/>
              </a:lnSpc>
              <a:spcBef>
                <a:spcPts val="1800"/>
              </a:spcBef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Indirect </a:t>
            </a:r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Costs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lnSpc>
                <a:spcPct val="120000"/>
              </a:lnSpc>
            </a:pP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Lost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	Calgary, 2013: 150 000 to 180 000 people, 2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$Half billion dollars of GDP </a:t>
            </a:r>
          </a:p>
          <a:p>
            <a:pPr lvl="1"/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Insurance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premiums - ↑ 20-25% in 5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, 15% due to water damage</a:t>
            </a:r>
          </a:p>
          <a:p>
            <a:pPr marL="228600" lvl="1">
              <a:lnSpc>
                <a:spcPct val="120000"/>
              </a:lnSpc>
              <a:spcBef>
                <a:spcPts val="1800"/>
              </a:spcBef>
            </a:pPr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Investor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 confidence:</a:t>
            </a:r>
          </a:p>
          <a:p>
            <a:pPr marL="457200" lvl="1" indent="0"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Climate change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disclosed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account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investment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decisions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2249BF-C58E-41AA-A351-934306BD12FE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3380509" y="1648692"/>
            <a:ext cx="443346" cy="374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837293-DADA-4B0B-B21E-22850936DABC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1173192" y="5158227"/>
            <a:ext cx="443346" cy="374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69734EE-12FF-4391-83FB-AC0AD416774F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4304145" y="2839467"/>
            <a:ext cx="787936" cy="686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551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FE1C6-4A78-4CFE-B5A1-DF38C5783DC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sz="2200" dirty="0"/>
              <a:t>CLIMATE CHANGE IS REAL AND EFFECTIVELY IRRIVERSIBLE</a:t>
            </a:r>
            <a:endParaRPr lang="en-CA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29581-D377-4916-A7E9-E328ECA066C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35B9C3F-7B99-4903-A2BB-79F0A35150F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38200" y="1699650"/>
            <a:ext cx="18772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r-CA" sz="2800" b="1" dirty="0"/>
              <a:t>2020</a:t>
            </a:r>
            <a:r>
              <a:rPr lang="fr-CA" sz="18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r-CA" sz="1800" dirty="0"/>
              <a:t>August the </a:t>
            </a:r>
            <a:r>
              <a:rPr lang="fr-CA" sz="1800" dirty="0" err="1"/>
              <a:t>hottest</a:t>
            </a:r>
            <a:r>
              <a:rPr lang="fr-CA" sz="1800" dirty="0"/>
              <a:t> </a:t>
            </a:r>
            <a:r>
              <a:rPr lang="fr-CA" sz="1800" b="1" dirty="0"/>
              <a:t>EVER</a:t>
            </a:r>
            <a:r>
              <a:rPr lang="fr-CA" sz="1800" dirty="0"/>
              <a:t> </a:t>
            </a:r>
            <a:r>
              <a:rPr lang="fr-CA" sz="1800" dirty="0" err="1"/>
              <a:t>documented</a:t>
            </a:r>
            <a:r>
              <a:rPr lang="fr-CA" sz="1800" dirty="0"/>
              <a:t> in North America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fr-CA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fr-CA" sz="1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C166707-8E7B-4A7B-9251-0D62945FE41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8"/>
          <a:srcRect b="681"/>
          <a:stretch/>
        </p:blipFill>
        <p:spPr>
          <a:xfrm>
            <a:off x="3140364" y="1414784"/>
            <a:ext cx="7804727" cy="5366026"/>
          </a:xfrm>
          <a:prstGeom prst="rect">
            <a:avLst/>
          </a:prstGeom>
        </p:spPr>
      </p:pic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DE890BA4-1706-4F5E-9351-13328FDB1D82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38200" y="4013227"/>
            <a:ext cx="2172855" cy="2065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r-CA" sz="2800" b="1" dirty="0"/>
              <a:t>9 / 10 </a:t>
            </a:r>
            <a:r>
              <a:rPr lang="fr-CA" sz="1800" dirty="0"/>
              <a:t>of the </a:t>
            </a:r>
            <a:r>
              <a:rPr lang="fr-CA" sz="1800" dirty="0" err="1"/>
              <a:t>hottest</a:t>
            </a:r>
            <a:r>
              <a:rPr lang="fr-CA" sz="1800" dirty="0"/>
              <a:t> </a:t>
            </a:r>
            <a:r>
              <a:rPr lang="fr-CA" sz="1800" dirty="0" err="1"/>
              <a:t>years</a:t>
            </a:r>
            <a:r>
              <a:rPr lang="fr-CA" sz="1800" dirty="0"/>
              <a:t> </a:t>
            </a:r>
            <a:r>
              <a:rPr lang="fr-CA" sz="1800" dirty="0" err="1"/>
              <a:t>globally</a:t>
            </a:r>
            <a:r>
              <a:rPr lang="fr-CA" sz="1800" dirty="0"/>
              <a:t> are in the last </a:t>
            </a:r>
            <a:r>
              <a:rPr lang="fr-CA" sz="1800" dirty="0" err="1"/>
              <a:t>decade</a:t>
            </a:r>
            <a:r>
              <a:rPr lang="fr-CA" sz="18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r-CA" sz="1800" dirty="0"/>
              <a:t>(the 10</a:t>
            </a:r>
            <a:r>
              <a:rPr lang="fr-CA" sz="1800" baseline="30000" dirty="0"/>
              <a:t>th</a:t>
            </a:r>
            <a:r>
              <a:rPr lang="fr-CA" sz="1800" dirty="0"/>
              <a:t> </a:t>
            </a:r>
            <a:r>
              <a:rPr lang="fr-CA" sz="1800" dirty="0" err="1"/>
              <a:t>is</a:t>
            </a:r>
            <a:r>
              <a:rPr lang="fr-CA" sz="1800" dirty="0"/>
              <a:t> 1998)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AEB037-7B06-4F94-A912-B08470AFD30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38200" y="6280748"/>
            <a:ext cx="3918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Source: NOAA State of the Climate, 2020</a:t>
            </a:r>
          </a:p>
          <a:p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https://www.ncdc.noaa.gov/sotc/</a:t>
            </a:r>
            <a:endParaRPr lang="fr-CA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3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06E4613-EFEB-45CF-8033-2FE300EBADE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CANADA’S CHANGING CLIMATE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15206-A155-41B4-95F4-A7C68CA4147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B4910A6-2053-46EA-B56E-0F76B5E6219B}"/>
              </a:ext>
            </a:extLst>
          </p:cNvPr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851140" y="1477897"/>
            <a:ext cx="8502660" cy="2515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CA" sz="2400" dirty="0" err="1"/>
              <a:t>Canada’s</a:t>
            </a:r>
            <a:r>
              <a:rPr lang="fr-CA" sz="2400" dirty="0"/>
              <a:t> </a:t>
            </a:r>
            <a:r>
              <a:rPr lang="fr-CA" sz="2400" dirty="0" err="1"/>
              <a:t>climate</a:t>
            </a:r>
            <a:r>
              <a:rPr lang="fr-CA" sz="2400" dirty="0"/>
              <a:t> </a:t>
            </a:r>
            <a:r>
              <a:rPr lang="fr-CA" sz="2400" b="1" dirty="0"/>
              <a:t>has </a:t>
            </a:r>
            <a:r>
              <a:rPr lang="fr-CA" sz="2400" b="1" dirty="0" err="1"/>
              <a:t>warmed</a:t>
            </a:r>
            <a:r>
              <a:rPr lang="fr-CA" sz="2400" b="1" dirty="0"/>
              <a:t> and </a:t>
            </a:r>
            <a:r>
              <a:rPr lang="fr-CA" sz="2400" b="1" dirty="0" err="1"/>
              <a:t>will</a:t>
            </a:r>
            <a:r>
              <a:rPr lang="fr-CA" sz="2400" b="1" dirty="0"/>
              <a:t> warm </a:t>
            </a:r>
            <a:r>
              <a:rPr lang="fr-CA" sz="2400" b="1" dirty="0" err="1"/>
              <a:t>further</a:t>
            </a:r>
            <a:r>
              <a:rPr lang="fr-CA" sz="2400" b="1" dirty="0"/>
              <a:t> </a:t>
            </a:r>
            <a:r>
              <a:rPr lang="fr-CA" sz="2400" dirty="0"/>
              <a:t>in the future, </a:t>
            </a:r>
            <a:r>
              <a:rPr lang="fr-CA" sz="2400" dirty="0" err="1"/>
              <a:t>driven</a:t>
            </a:r>
            <a:r>
              <a:rPr lang="fr-CA" sz="2400" dirty="0"/>
              <a:t> by </a:t>
            </a:r>
            <a:r>
              <a:rPr lang="fr-CA" sz="2400" dirty="0" err="1"/>
              <a:t>human</a:t>
            </a:r>
            <a:r>
              <a:rPr lang="fr-CA" sz="2400" dirty="0"/>
              <a:t> influence.</a:t>
            </a:r>
          </a:p>
          <a:p>
            <a:pPr marL="342900" indent="-342900">
              <a:buFont typeface="+mj-lt"/>
              <a:buAutoNum type="arabicPeriod"/>
            </a:pPr>
            <a:r>
              <a:rPr lang="fr-CA" sz="2400" dirty="0" err="1"/>
              <a:t>Both</a:t>
            </a:r>
            <a:r>
              <a:rPr lang="fr-CA" sz="2400" dirty="0"/>
              <a:t> </a:t>
            </a:r>
            <a:r>
              <a:rPr lang="fr-CA" sz="2400" dirty="0" err="1"/>
              <a:t>past</a:t>
            </a:r>
            <a:r>
              <a:rPr lang="fr-CA" sz="2400" dirty="0"/>
              <a:t> and future </a:t>
            </a:r>
            <a:r>
              <a:rPr lang="fr-CA" sz="2400" dirty="0" err="1"/>
              <a:t>warming</a:t>
            </a:r>
            <a:r>
              <a:rPr lang="fr-CA" sz="2400" dirty="0"/>
              <a:t> in Canada </a:t>
            </a:r>
            <a:r>
              <a:rPr lang="fr-CA" sz="2400" dirty="0" err="1"/>
              <a:t>is</a:t>
            </a:r>
            <a:r>
              <a:rPr lang="fr-CA" sz="2400" dirty="0"/>
              <a:t>, on </a:t>
            </a:r>
            <a:r>
              <a:rPr lang="fr-CA" sz="2400" dirty="0" err="1"/>
              <a:t>average</a:t>
            </a:r>
            <a:r>
              <a:rPr lang="fr-CA" sz="2400" dirty="0"/>
              <a:t>, </a:t>
            </a:r>
            <a:r>
              <a:rPr lang="fr-CA" sz="2400" b="1" dirty="0"/>
              <a:t>about double </a:t>
            </a:r>
            <a:r>
              <a:rPr lang="fr-CA" sz="2400" dirty="0"/>
              <a:t>the magnitude of global </a:t>
            </a:r>
            <a:r>
              <a:rPr lang="fr-CA" sz="2400" dirty="0" err="1"/>
              <a:t>warming</a:t>
            </a:r>
            <a:r>
              <a:rPr lang="fr-CA" sz="2400" dirty="0"/>
              <a:t>. 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400" dirty="0" err="1"/>
              <a:t>Warming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b="1" dirty="0" err="1"/>
              <a:t>effectively</a:t>
            </a:r>
            <a:r>
              <a:rPr lang="fr-FR" sz="2400" b="1" dirty="0"/>
              <a:t> </a:t>
            </a:r>
            <a:r>
              <a:rPr lang="fr-FR" sz="2400" b="1" dirty="0" err="1"/>
              <a:t>irreversible</a:t>
            </a:r>
            <a:r>
              <a:rPr lang="fr-FR" sz="2400" dirty="0"/>
              <a:t>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CA" sz="1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A8625C-3F96-4F23-AD85-A41D634202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99199" y="4297106"/>
            <a:ext cx="505460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</a:pPr>
            <a:r>
              <a:rPr lang="fr-C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Intensification of certain </a:t>
            </a:r>
            <a:r>
              <a:rPr lang="fr-CA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extremes</a:t>
            </a:r>
            <a:endParaRPr lang="fr-CA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Intense </a:t>
            </a:r>
            <a:r>
              <a:rPr lang="fr-CA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rainfall</a:t>
            </a:r>
            <a:r>
              <a:rPr lang="fr-C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</a:t>
            </a:r>
            <a:r>
              <a:rPr lang="fr-C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flooding</a:t>
            </a:r>
            <a:endParaRPr lang="fr-CA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Coastal </a:t>
            </a:r>
            <a:r>
              <a:rPr lang="fr-CA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flooding</a:t>
            </a:r>
            <a:endParaRPr lang="fr-CA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Severity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waves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Risk of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fire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32FDEC-61E2-40D4-BC09-8572D33AF7A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38199" y="4278664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>
              <a:spcBef>
                <a:spcPts val="600"/>
              </a:spcBef>
              <a:spcAft>
                <a:spcPts val="600"/>
              </a:spcAft>
            </a:pP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Impacts</a:t>
            </a: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extreme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less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extreme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cold</a:t>
            </a: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Shorter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seasonal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coverage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snow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Melting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glaciers and permafrost</a:t>
            </a:r>
          </a:p>
          <a:p>
            <a:pPr marL="228600" lvl="2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Rise in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A645AA-CB88-4881-AE1B-14BD52309169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838199" y="4179173"/>
            <a:ext cx="10515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hlinkClick r:id="rId9"/>
            <a:extLst>
              <a:ext uri="{FF2B5EF4-FFF2-40B4-BE49-F238E27FC236}">
                <a16:creationId xmlns:a16="http://schemas.microsoft.com/office/drawing/2014/main" id="{49ACD333-E6D2-45B2-9F51-B4AF6DCD6B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199" y="1431136"/>
            <a:ext cx="1966519" cy="254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61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Front page of the report &quot;Weathering the Storm&quot;">
            <a:hlinkClick r:id="rId19"/>
            <a:extLst>
              <a:ext uri="{FF2B5EF4-FFF2-40B4-BE49-F238E27FC236}">
                <a16:creationId xmlns:a16="http://schemas.microsoft.com/office/drawing/2014/main" id="{447F9CF1-C04F-4350-849E-BA4BDB7D11E7}"/>
              </a:ext>
            </a:extLst>
          </p:cNvPr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761" y="1911902"/>
            <a:ext cx="1542465" cy="199907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Picture 13">
            <a:hlinkClick r:id="rId21"/>
            <a:extLst>
              <a:ext uri="{FF2B5EF4-FFF2-40B4-BE49-F238E27FC236}">
                <a16:creationId xmlns:a16="http://schemas.microsoft.com/office/drawing/2014/main" id="{96FFB30A-E061-4FBA-B574-D3A9CF650037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33852" t="16787" r="34219" b="12808"/>
          <a:stretch/>
        </p:blipFill>
        <p:spPr>
          <a:xfrm>
            <a:off x="6288649" y="1869018"/>
            <a:ext cx="1577355" cy="203227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>
            <a:hlinkClick r:id="rId23"/>
            <a:extLst>
              <a:ext uri="{FF2B5EF4-FFF2-40B4-BE49-F238E27FC236}">
                <a16:creationId xmlns:a16="http://schemas.microsoft.com/office/drawing/2014/main" id="{A321DCAB-50F9-4F3F-8A74-21233D17F78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748010" y="1911903"/>
            <a:ext cx="1539148" cy="1989393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</p:pic>
      <p:pic>
        <p:nvPicPr>
          <p:cNvPr id="4" name="Picture 3" descr="https://www.intactcentreclimateadaptation.ca/wp-content/uploads/2018/09/Cover-of-NI-Report-231x300.png">
            <a:hlinkClick r:id="rId25"/>
            <a:extLst>
              <a:ext uri="{FF2B5EF4-FFF2-40B4-BE49-F238E27FC236}">
                <a16:creationId xmlns:a16="http://schemas.microsoft.com/office/drawing/2014/main" id="{B6711D63-E751-442F-A8BA-ECFA410E3FDD}"/>
              </a:ext>
            </a:extLst>
          </p:cNvPr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92" y="4443113"/>
            <a:ext cx="1560434" cy="199171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3" name="Picture 2">
            <a:hlinkClick r:id="rId27"/>
            <a:extLst>
              <a:ext uri="{FF2B5EF4-FFF2-40B4-BE49-F238E27FC236}">
                <a16:creationId xmlns:a16="http://schemas.microsoft.com/office/drawing/2014/main" id="{D8EBAD01-9597-494A-9AC8-9C556251552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892750" y="4426144"/>
            <a:ext cx="1550115" cy="2018646"/>
          </a:xfrm>
          <a:prstGeom prst="rect">
            <a:avLst/>
          </a:prstGeom>
        </p:spPr>
      </p:pic>
      <p:sp>
        <p:nvSpPr>
          <p:cNvPr id="5" name="object 5"/>
          <p:cNvSpPr txBox="1"/>
          <p:nvPr>
            <p:custDataLst>
              <p:tags r:id="rId1"/>
            </p:custDataLst>
          </p:nvPr>
        </p:nvSpPr>
        <p:spPr>
          <a:xfrm>
            <a:off x="838200" y="1422533"/>
            <a:ext cx="10595932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spcBef>
                <a:spcPts val="90"/>
              </a:spcBef>
            </a:pPr>
            <a:r>
              <a:rPr lang="fr-CA" spc="-5" dirty="0" err="1">
                <a:latin typeface="Arial"/>
                <a:cs typeface="Arial"/>
              </a:rPr>
              <a:t>Development</a:t>
            </a:r>
            <a:r>
              <a:rPr lang="fr-CA" spc="-5" dirty="0">
                <a:latin typeface="Arial"/>
                <a:cs typeface="Arial"/>
              </a:rPr>
              <a:t> of national guidelines and standards to </a:t>
            </a:r>
            <a:r>
              <a:rPr lang="fr-CA" spc="-5" dirty="0" err="1">
                <a:latin typeface="Arial"/>
                <a:cs typeface="Arial"/>
              </a:rPr>
              <a:t>reduce</a:t>
            </a:r>
            <a:r>
              <a:rPr lang="fr-CA" spc="-5" dirty="0">
                <a:latin typeface="Arial"/>
                <a:cs typeface="Arial"/>
              </a:rPr>
              <a:t> </a:t>
            </a:r>
            <a:r>
              <a:rPr lang="fr-CA" spc="-5" dirty="0" err="1">
                <a:latin typeface="Arial"/>
                <a:cs typeface="Arial"/>
              </a:rPr>
              <a:t>climate</a:t>
            </a:r>
            <a:r>
              <a:rPr lang="fr-CA" spc="-5" dirty="0">
                <a:latin typeface="Arial"/>
                <a:cs typeface="Arial"/>
              </a:rPr>
              <a:t> </a:t>
            </a:r>
            <a:r>
              <a:rPr lang="fr-CA" spc="-5" dirty="0" err="1">
                <a:latin typeface="Arial"/>
                <a:cs typeface="Arial"/>
              </a:rPr>
              <a:t>risk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616030"/>
            <a:ext cx="1051560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CA" dirty="0"/>
              <a:t>ADAPTING TO REDUCE RISK</a:t>
            </a:r>
            <a:endParaRPr lang="fr-CA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3" name="Slide Number Placeholder 3">
            <a:extLst>
              <a:ext uri="{FF2B5EF4-FFF2-40B4-BE49-F238E27FC236}">
                <a16:creationId xmlns:a16="http://schemas.microsoft.com/office/drawing/2014/main" id="{9557778B-3C7D-4A6D-BEEE-A6644BFEA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object 12"/>
          <p:cNvSpPr txBox="1"/>
          <p:nvPr>
            <p:custDataLst>
              <p:tags r:id="rId3"/>
            </p:custDataLst>
          </p:nvPr>
        </p:nvSpPr>
        <p:spPr>
          <a:xfrm>
            <a:off x="10001602" y="3929149"/>
            <a:ext cx="1352198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5080" algn="ctr">
              <a:spcBef>
                <a:spcPts val="100"/>
              </a:spcBef>
            </a:pPr>
            <a:r>
              <a:rPr lang="en-CA" sz="1100" b="1" spc="-5" dirty="0">
                <a:latin typeface="Arial"/>
                <a:cs typeface="Arial"/>
              </a:rPr>
              <a:t>New Communities</a:t>
            </a:r>
          </a:p>
        </p:txBody>
      </p:sp>
      <p:sp>
        <p:nvSpPr>
          <p:cNvPr id="13" name="object 13"/>
          <p:cNvSpPr txBox="1"/>
          <p:nvPr>
            <p:custDataLst>
              <p:tags r:id="rId4"/>
            </p:custDataLst>
          </p:nvPr>
        </p:nvSpPr>
        <p:spPr>
          <a:xfrm>
            <a:off x="7639804" y="3920180"/>
            <a:ext cx="2446047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Existing</a:t>
            </a:r>
            <a:r>
              <a:rPr lang="fr-CA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Communities</a:t>
            </a:r>
            <a:endParaRPr lang="en-CA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>
            <p:custDataLst>
              <p:tags r:id="rId5"/>
            </p:custDataLst>
          </p:nvPr>
        </p:nvSpPr>
        <p:spPr>
          <a:xfrm>
            <a:off x="6504881" y="4000765"/>
            <a:ext cx="11216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Commerical</a:t>
            </a:r>
            <a:r>
              <a:rPr lang="fr-CA" sz="1100" b="1" dirty="0">
                <a:latin typeface="Arial" panose="020B0604020202020204" pitchFamily="34" charset="0"/>
                <a:cs typeface="Arial" panose="020B0604020202020204" pitchFamily="34" charset="0"/>
              </a:rPr>
              <a:t> Real-</a:t>
            </a:r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Estate</a:t>
            </a:r>
            <a:endParaRPr lang="en-CA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29"/>
          <p:cNvSpPr txBox="1"/>
          <p:nvPr>
            <p:custDataLst>
              <p:tags r:id="rId6"/>
            </p:custDataLst>
          </p:nvPr>
        </p:nvSpPr>
        <p:spPr>
          <a:xfrm>
            <a:off x="10099169" y="6434828"/>
            <a:ext cx="118745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fr-CA" sz="1100" b="1" dirty="0">
                <a:latin typeface="Arial"/>
                <a:cs typeface="Arial"/>
              </a:rPr>
              <a:t>Application of </a:t>
            </a:r>
            <a:r>
              <a:rPr sz="1100" b="1" dirty="0">
                <a:latin typeface="Arial"/>
                <a:cs typeface="Arial"/>
              </a:rPr>
              <a:t>TCFD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5" name="object 5">
            <a:extLst>
              <a:ext uri="{FF2B5EF4-FFF2-40B4-BE49-F238E27FC236}">
                <a16:creationId xmlns:a16="http://schemas.microsoft.com/office/drawing/2014/main" id="{ABCE40B4-3B28-4637-A6C2-6D5BDD63878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38200" y="2037406"/>
            <a:ext cx="10595932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spcBef>
                <a:spcPts val="90"/>
              </a:spcBef>
            </a:pPr>
            <a:r>
              <a:rPr lang="fr-CA" b="1" spc="-5" dirty="0">
                <a:latin typeface="Arial"/>
                <a:cs typeface="Arial"/>
              </a:rPr>
              <a:t>Flooding</a:t>
            </a:r>
            <a:endParaRPr b="1" dirty="0">
              <a:latin typeface="Arial"/>
              <a:cs typeface="Arial"/>
            </a:endParaRPr>
          </a:p>
        </p:txBody>
      </p:sp>
      <p:pic>
        <p:nvPicPr>
          <p:cNvPr id="48" name="Picture 47">
            <a:hlinkClick r:id="rId29"/>
            <a:extLst>
              <a:ext uri="{FF2B5EF4-FFF2-40B4-BE49-F238E27FC236}">
                <a16:creationId xmlns:a16="http://schemas.microsoft.com/office/drawing/2014/main" id="{E5B95129-E584-4035-BA09-307B88D25B9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30"/>
          <a:srcRect b="1579"/>
          <a:stretch/>
        </p:blipFill>
        <p:spPr>
          <a:xfrm>
            <a:off x="9796755" y="1898171"/>
            <a:ext cx="1557045" cy="20031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C52CB682-E227-4E78-B4E0-192DC1C78B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40004" y="3921620"/>
            <a:ext cx="17791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Citizens</a:t>
            </a:r>
            <a:endParaRPr lang="en-CA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bject 26">
            <a:extLst>
              <a:ext uri="{FF2B5EF4-FFF2-40B4-BE49-F238E27FC236}">
                <a16:creationId xmlns:a16="http://schemas.microsoft.com/office/drawing/2014/main" id="{9FAC9155-AA5F-4DB6-91A1-A1410D39F29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754193" y="3963687"/>
            <a:ext cx="112160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fr-CA" sz="1100" b="1" dirty="0">
                <a:latin typeface="Arial" panose="020B0604020202020204" pitchFamily="34" charset="0"/>
                <a:cs typeface="Arial" panose="020B0604020202020204" pitchFamily="34" charset="0"/>
              </a:rPr>
              <a:t>Homes</a:t>
            </a:r>
            <a:endParaRPr lang="en-CA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AD8BD26C-6A7E-4866-8A2D-B38C1D83855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692426" y="4316885"/>
            <a:ext cx="1729568" cy="1991715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72309DB6-B6EF-4205-8AE6-2AB5D9AA159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628001" y="6447901"/>
            <a:ext cx="17791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100" b="1" dirty="0">
                <a:latin typeface="Arial" panose="020B0604020202020204" pitchFamily="34" charset="0"/>
                <a:cs typeface="Arial" panose="020B0604020202020204" pitchFamily="34" charset="0"/>
              </a:rPr>
              <a:t>Forest </a:t>
            </a:r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Fires</a:t>
            </a:r>
            <a:endParaRPr lang="en-CA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5">
            <a:extLst>
              <a:ext uri="{FF2B5EF4-FFF2-40B4-BE49-F238E27FC236}">
                <a16:creationId xmlns:a16="http://schemas.microsoft.com/office/drawing/2014/main" id="{C7B0F53E-7405-4F11-AC8B-8A1147CA9A0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00" y="4202114"/>
            <a:ext cx="10595932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spcBef>
                <a:spcPts val="90"/>
              </a:spcBef>
            </a:pPr>
            <a:r>
              <a:rPr lang="fr-CA" b="1" spc="-5" dirty="0" err="1">
                <a:latin typeface="Arial"/>
                <a:cs typeface="Arial"/>
              </a:rPr>
              <a:t>Other</a:t>
            </a:r>
            <a:r>
              <a:rPr lang="fr-CA" b="1" spc="-5" dirty="0">
                <a:latin typeface="Arial"/>
                <a:cs typeface="Arial"/>
              </a:rPr>
              <a:t> </a:t>
            </a:r>
            <a:r>
              <a:rPr lang="fr-CA" b="1" spc="-5" dirty="0" err="1">
                <a:latin typeface="Arial"/>
                <a:cs typeface="Arial"/>
              </a:rPr>
              <a:t>Risks</a:t>
            </a:r>
            <a:r>
              <a:rPr lang="fr-CA" b="1" spc="-5" dirty="0">
                <a:latin typeface="Arial"/>
                <a:cs typeface="Arial"/>
              </a:rPr>
              <a:t> 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321B754-08D8-4CDF-AE3D-80EB03FD12DF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892077" y="6427113"/>
            <a:ext cx="19414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Role</a:t>
            </a:r>
            <a:r>
              <a:rPr lang="fr-CA" sz="1100" b="1" dirty="0">
                <a:latin typeface="Arial" panose="020B0604020202020204" pitchFamily="34" charset="0"/>
                <a:cs typeface="Arial" panose="020B0604020202020204" pitchFamily="34" charset="0"/>
              </a:rPr>
              <a:t> of Natural Infrastructure</a:t>
            </a:r>
            <a:endParaRPr lang="en-CA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object 29">
            <a:extLst>
              <a:ext uri="{FF2B5EF4-FFF2-40B4-BE49-F238E27FC236}">
                <a16:creationId xmlns:a16="http://schemas.microsoft.com/office/drawing/2014/main" id="{F5316307-78FA-4489-9BBC-1ACCB9F4E933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439035" y="4700718"/>
            <a:ext cx="118745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fr-CA" b="1" spc="-10" dirty="0">
                <a:latin typeface="Arial"/>
                <a:cs typeface="Arial"/>
              </a:rPr>
              <a:t>And </a:t>
            </a:r>
            <a:r>
              <a:rPr lang="fr-CA" b="1" spc="-10" dirty="0" err="1">
                <a:latin typeface="Arial"/>
                <a:cs typeface="Arial"/>
              </a:rPr>
              <a:t>under-utilized</a:t>
            </a:r>
            <a:r>
              <a:rPr lang="fr-CA" b="1" spc="-10" dirty="0">
                <a:latin typeface="Arial"/>
                <a:cs typeface="Arial"/>
              </a:rPr>
              <a:t> approches to </a:t>
            </a:r>
            <a:r>
              <a:rPr lang="fr-CA" b="1" spc="-10" dirty="0" err="1">
                <a:latin typeface="Arial"/>
                <a:cs typeface="Arial"/>
              </a:rPr>
              <a:t>reduce</a:t>
            </a:r>
            <a:r>
              <a:rPr lang="fr-CA" b="1" spc="-10" dirty="0">
                <a:latin typeface="Arial"/>
                <a:cs typeface="Arial"/>
              </a:rPr>
              <a:t> </a:t>
            </a:r>
            <a:r>
              <a:rPr lang="fr-CA" b="1" spc="-10" dirty="0" err="1">
                <a:latin typeface="Arial"/>
                <a:cs typeface="Arial"/>
              </a:rPr>
              <a:t>risk</a:t>
            </a:r>
            <a:r>
              <a:rPr lang="fr-CA" b="1" spc="-10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6F7A1D7-C052-4C5B-BF39-0C6D81635C74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4489944" y="6445153"/>
            <a:ext cx="17791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100" b="1" dirty="0">
                <a:latin typeface="Arial" panose="020B0604020202020204" pitchFamily="34" charset="0"/>
                <a:cs typeface="Arial" panose="020B0604020202020204" pitchFamily="34" charset="0"/>
              </a:rPr>
              <a:t>Coastal </a:t>
            </a:r>
            <a:r>
              <a:rPr lang="fr-CA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Erosion</a:t>
            </a:r>
            <a:endParaRPr lang="en-CA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399716EA-AA6B-4790-A611-E749AD6EB929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 rotWithShape="1">
          <a:blip r:embed="rId32"/>
          <a:srcRect l="22783" r="11954"/>
          <a:stretch/>
        </p:blipFill>
        <p:spPr>
          <a:xfrm>
            <a:off x="4489944" y="4331634"/>
            <a:ext cx="1605769" cy="19622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478167" y="1872389"/>
            <a:ext cx="1600024" cy="205468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0441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F2F7B-E80D-4F56-AA1D-3362E24018F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44327"/>
            <a:ext cx="8601635" cy="1325563"/>
          </a:xfrm>
        </p:spPr>
        <p:txBody>
          <a:bodyPr>
            <a:normAutofit/>
          </a:bodyPr>
          <a:lstStyle/>
          <a:p>
            <a:r>
              <a:rPr lang="fr-CA" b="1" dirty="0"/>
              <a:t>FLOOD RISKS: ADAPTING AT DIFFERENT SCALES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11437-CC3E-46A7-ACF9-BFB639878B2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D1C58A2B-D6C5-4E03-8BDA-4B6BABC72D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17964" y="1641657"/>
            <a:ext cx="286328" cy="397715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B23B5ECE-D67C-4685-8F70-27E9532AFD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1791854" y="5421745"/>
            <a:ext cx="9561946" cy="286328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C85F1E-5C30-4720-ACEA-1ACE7F2DFBA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229126" y="2410097"/>
            <a:ext cx="1829055" cy="16671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51356A-E9F4-4C9B-8608-409F33781E2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613718" y="6119904"/>
            <a:ext cx="39700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CA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*Icons from  “Calgary</a:t>
            </a:r>
            <a:r>
              <a:rPr lang="en-CA" sz="11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Flood Resilience Plan”</a:t>
            </a:r>
            <a:endParaRPr lang="en-CA" sz="11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F1F9D7-A8F4-4A15-8886-7A537DFD3F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569529" y="6381514"/>
            <a:ext cx="61329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  <a:hlinkClick r:id="rId21"/>
              </a:rPr>
              <a:t>https://www.calgary.ca/uep/water/flood-info/mitigation-and-resilience/flood-projects.html</a:t>
            </a:r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4E30E7-087B-442A-BE23-3643716A50A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46996" y="3970208"/>
            <a:ext cx="222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COMMUNITIES</a:t>
            </a:r>
          </a:p>
          <a:p>
            <a:pPr algn="ctr"/>
            <a:endParaRPr lang="en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8D9E9A-F068-41C2-A749-7E0D6994FC9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3558647" y="3066348"/>
            <a:ext cx="1409897" cy="14003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8AAB2BB-E030-4AFA-B163-69ED16B3C44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224804" y="4502483"/>
            <a:ext cx="2222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BUILDINGS</a:t>
            </a:r>
          </a:p>
          <a:p>
            <a:pPr algn="ctr"/>
            <a:r>
              <a:rPr lang="fr-CA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Residential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 and Commercial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5A2EB8-CA65-4F11-8CE2-2FCE940B1F2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062656" y="4822305"/>
            <a:ext cx="1409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endParaRPr lang="en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588C43-1874-48DC-AC6D-11D58A6F364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994579" y="5682597"/>
            <a:ext cx="96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SPACE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C8572D-2337-4A18-93E0-884B25381F41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 rot="16200000">
            <a:off x="260500" y="3394359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TIME / COMPLEXITY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5AC6F19-61CC-460D-AFBA-AEEC80766BF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7359162" y="1940804"/>
            <a:ext cx="1467055" cy="159089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BF5335E-8DF6-4E95-AB21-06FFEEBCBE58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072024" y="3492430"/>
            <a:ext cx="2222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RIVER BASIN / COASTAL CELL</a:t>
            </a:r>
          </a:p>
          <a:p>
            <a:pPr algn="ctr"/>
            <a:endParaRPr lang="en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C17652-DD8C-4FEA-977F-495CF767DE1E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157356" y="2986720"/>
            <a:ext cx="2240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INVESTMENT FRAMEWORK</a:t>
            </a:r>
            <a:endParaRPr lang="en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Graphic 30" descr="Confused person">
            <a:extLst>
              <a:ext uri="{FF2B5EF4-FFF2-40B4-BE49-F238E27FC236}">
                <a16:creationId xmlns:a16="http://schemas.microsoft.com/office/drawing/2014/main" id="{7EC322DB-819A-4485-A580-7ED23BEE190F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2310404" y="3901469"/>
            <a:ext cx="914400" cy="914400"/>
          </a:xfrm>
          <a:prstGeom prst="rect">
            <a:avLst/>
          </a:prstGeom>
        </p:spPr>
      </p:pic>
      <p:pic>
        <p:nvPicPr>
          <p:cNvPr id="33" name="Graphic 32" descr="Dollar">
            <a:extLst>
              <a:ext uri="{FF2B5EF4-FFF2-40B4-BE49-F238E27FC236}">
                <a16:creationId xmlns:a16="http://schemas.microsoft.com/office/drawing/2014/main" id="{E40D9463-1A5B-4A6A-808F-ADC7391E7581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684327" y="1922586"/>
            <a:ext cx="914400" cy="914400"/>
          </a:xfrm>
          <a:prstGeom prst="rect">
            <a:avLst/>
          </a:prstGeom>
        </p:spPr>
      </p:pic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6E752FAA-2A91-41CA-80A6-E4815C394CF2}"/>
              </a:ext>
            </a:extLst>
          </p:cNvPr>
          <p:cNvSpPr/>
          <p:nvPr/>
        </p:nvSpPr>
        <p:spPr>
          <a:xfrm>
            <a:off x="2142736" y="1762303"/>
            <a:ext cx="4566034" cy="381028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D5A48E5-2193-41AE-81D6-8E265909CCD3}"/>
              </a:ext>
            </a:extLst>
          </p:cNvPr>
          <p:cNvSpPr/>
          <p:nvPr/>
        </p:nvSpPr>
        <p:spPr>
          <a:xfrm>
            <a:off x="6710296" y="1463469"/>
            <a:ext cx="4643504" cy="397469"/>
          </a:xfrm>
          <a:prstGeom prst="rightArrow">
            <a:avLst/>
          </a:prstGeom>
          <a:pattFill prst="dkUpDiag">
            <a:fgClr>
              <a:srgbClr val="C0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9A8D1-A260-488D-B7BE-4C1F55D396AC}"/>
              </a:ext>
            </a:extLst>
          </p:cNvPr>
          <p:cNvSpPr txBox="1"/>
          <p:nvPr/>
        </p:nvSpPr>
        <p:spPr>
          <a:xfrm>
            <a:off x="3472553" y="1512475"/>
            <a:ext cx="16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Canadian Focus</a:t>
            </a:r>
            <a:endParaRPr lang="en-C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E64092-2319-4C79-BD77-EE19E2D3331C}"/>
              </a:ext>
            </a:extLst>
          </p:cNvPr>
          <p:cNvSpPr txBox="1"/>
          <p:nvPr/>
        </p:nvSpPr>
        <p:spPr>
          <a:xfrm>
            <a:off x="7813468" y="1231363"/>
            <a:ext cx="1066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err="1"/>
              <a:t>Emerging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36906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 descr="A picture containing outdoor, water, tree, boat&#10;&#10;Description automatically generated">
            <a:extLst>
              <a:ext uri="{FF2B5EF4-FFF2-40B4-BE49-F238E27FC236}">
                <a16:creationId xmlns:a16="http://schemas.microsoft.com/office/drawing/2014/main" id="{3B4AAECF-1716-4CC5-B676-026858A5EA0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67469"/>
            <a:ext cx="4876799" cy="516589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894EEB-DDB6-42DF-8CD2-84D1325DA7FB}"/>
              </a:ext>
            </a:extLst>
          </p:cNvPr>
          <p:cNvSpPr txBox="1">
            <a:spLocks/>
          </p:cNvSpPr>
          <p:nvPr/>
        </p:nvSpPr>
        <p:spPr>
          <a:xfrm>
            <a:off x="838200" y="1702293"/>
            <a:ext cx="5638799" cy="492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>
                <a:solidFill>
                  <a:schemeClr val="bg1">
                    <a:lumMod val="75000"/>
                  </a:schemeClr>
                </a:solidFill>
              </a:rPr>
              <a:t>1) Brief Introduction to the Intact Centre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>
                <a:solidFill>
                  <a:schemeClr val="bg1">
                    <a:lumMod val="75000"/>
                  </a:schemeClr>
                </a:solidFill>
              </a:rPr>
              <a:t>2) Flooding in Canada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Costs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Impacts of climate change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Scales of intervention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endParaRPr lang="en-US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/>
              <a:t>3) Strategic Action at the Basin Scale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Flood risk management in Canada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Emerging trends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Flooding in New Brunswick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endParaRPr lang="en-US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/>
              <a:t>4) Resident Action at the Home Scale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Impacts of flooding at the home level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Addressing common flood risks at the lot level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Higher risk properties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Free resources available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4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8B71B-F45F-4869-AB61-7E338F0B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FLOOD RISK MANAGEMENT IN CANADA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641BF-3FFD-4362-BCC7-B4B2D5C39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518"/>
            <a:ext cx="5372100" cy="5215481"/>
          </a:xfrm>
        </p:spPr>
        <p:txBody>
          <a:bodyPr>
            <a:normAutofit fontScale="92500" lnSpcReduction="10000"/>
          </a:bodyPr>
          <a:lstStyle/>
          <a:p>
            <a:r>
              <a:rPr lang="fr-CA" b="1" dirty="0" err="1"/>
              <a:t>Responsibility</a:t>
            </a:r>
            <a:r>
              <a:rPr lang="fr-CA" b="1" dirty="0"/>
              <a:t> </a:t>
            </a:r>
            <a:r>
              <a:rPr lang="fr-CA" b="1" dirty="0" err="1"/>
              <a:t>with</a:t>
            </a:r>
            <a:r>
              <a:rPr lang="fr-CA" b="1" dirty="0"/>
              <a:t> provincial </a:t>
            </a:r>
            <a:r>
              <a:rPr lang="fr-CA" b="1" dirty="0" err="1"/>
              <a:t>government</a:t>
            </a:r>
            <a:endParaRPr lang="fr-CA" b="1" dirty="0"/>
          </a:p>
          <a:p>
            <a:pPr lvl="1"/>
            <a:r>
              <a:rPr lang="fr-CA" dirty="0" err="1"/>
              <a:t>Often</a:t>
            </a:r>
            <a:r>
              <a:rPr lang="fr-CA" dirty="0"/>
              <a:t> </a:t>
            </a:r>
            <a:r>
              <a:rPr lang="fr-CA" dirty="0" err="1"/>
              <a:t>delegated</a:t>
            </a:r>
            <a:r>
              <a:rPr lang="fr-CA" dirty="0"/>
              <a:t> to local </a:t>
            </a:r>
            <a:r>
              <a:rPr lang="fr-CA" dirty="0" err="1"/>
              <a:t>governments</a:t>
            </a:r>
            <a:r>
              <a:rPr lang="fr-CA" dirty="0"/>
              <a:t> or river basin </a:t>
            </a:r>
            <a:r>
              <a:rPr lang="fr-CA" dirty="0" err="1"/>
              <a:t>authorities</a:t>
            </a:r>
            <a:endParaRPr lang="fr-CA" dirty="0"/>
          </a:p>
          <a:p>
            <a:pPr lvl="1"/>
            <a:r>
              <a:rPr lang="fr-CA" dirty="0" err="1"/>
              <a:t>Federal</a:t>
            </a:r>
            <a:r>
              <a:rPr lang="fr-CA" dirty="0"/>
              <a:t> </a:t>
            </a:r>
            <a:r>
              <a:rPr lang="fr-CA" dirty="0" err="1"/>
              <a:t>government</a:t>
            </a:r>
            <a:r>
              <a:rPr lang="fr-CA" dirty="0"/>
              <a:t> </a:t>
            </a:r>
            <a:r>
              <a:rPr lang="fr-CA" dirty="0" err="1"/>
              <a:t>provides</a:t>
            </a:r>
            <a:r>
              <a:rPr lang="fr-CA" dirty="0"/>
              <a:t> guidance</a:t>
            </a:r>
          </a:p>
          <a:p>
            <a:pPr lvl="1"/>
            <a:endParaRPr lang="fr-CA" dirty="0"/>
          </a:p>
          <a:p>
            <a:r>
              <a:rPr lang="fr-CA" b="1" dirty="0" err="1"/>
              <a:t>Funding</a:t>
            </a:r>
            <a:r>
              <a:rPr lang="fr-CA" b="1" dirty="0"/>
              <a:t> </a:t>
            </a:r>
            <a:r>
              <a:rPr lang="fr-CA" b="1" dirty="0" err="1"/>
              <a:t>through</a:t>
            </a:r>
            <a:r>
              <a:rPr lang="fr-CA" b="1" dirty="0"/>
              <a:t> </a:t>
            </a:r>
            <a:r>
              <a:rPr lang="fr-CA" b="1" dirty="0" err="1"/>
              <a:t>different</a:t>
            </a:r>
            <a:r>
              <a:rPr lang="fr-CA" b="1" dirty="0"/>
              <a:t> </a:t>
            </a:r>
            <a:r>
              <a:rPr lang="fr-CA" b="1" dirty="0" err="1"/>
              <a:t>streams</a:t>
            </a:r>
            <a:endParaRPr lang="fr-CA" b="1" dirty="0"/>
          </a:p>
          <a:p>
            <a:pPr lvl="1"/>
            <a:r>
              <a:rPr lang="fr-CA" dirty="0" err="1"/>
              <a:t>Federal</a:t>
            </a:r>
            <a:r>
              <a:rPr lang="fr-CA" dirty="0"/>
              <a:t> </a:t>
            </a:r>
            <a:r>
              <a:rPr lang="fr-CA" dirty="0" err="1"/>
              <a:t>Disaster</a:t>
            </a:r>
            <a:r>
              <a:rPr lang="fr-CA" dirty="0"/>
              <a:t> Mitigation and Adaptation </a:t>
            </a:r>
            <a:r>
              <a:rPr lang="fr-CA" dirty="0" err="1"/>
              <a:t>Fund</a:t>
            </a:r>
            <a:r>
              <a:rPr lang="fr-CA" dirty="0"/>
              <a:t> (match </a:t>
            </a:r>
            <a:r>
              <a:rPr lang="fr-CA" dirty="0" err="1"/>
              <a:t>funding</a:t>
            </a:r>
            <a:r>
              <a:rPr lang="fr-CA" dirty="0"/>
              <a:t>)</a:t>
            </a:r>
          </a:p>
          <a:p>
            <a:pPr lvl="1"/>
            <a:r>
              <a:rPr lang="fr-CA" dirty="0"/>
              <a:t>National </a:t>
            </a:r>
            <a:r>
              <a:rPr lang="fr-CA" dirty="0" err="1"/>
              <a:t>Disaster</a:t>
            </a:r>
            <a:r>
              <a:rPr lang="fr-CA" dirty="0"/>
              <a:t> Mitigation Programme</a:t>
            </a:r>
          </a:p>
          <a:p>
            <a:pPr lvl="1"/>
            <a:r>
              <a:rPr lang="fr-CA" dirty="0" err="1"/>
              <a:t>Federation</a:t>
            </a:r>
            <a:r>
              <a:rPr lang="fr-CA" dirty="0"/>
              <a:t> of Canadian </a:t>
            </a:r>
            <a:r>
              <a:rPr lang="fr-CA" dirty="0" err="1"/>
              <a:t>Municipalities</a:t>
            </a:r>
            <a:endParaRPr lang="fr-CA" dirty="0"/>
          </a:p>
          <a:p>
            <a:pPr lvl="1"/>
            <a:r>
              <a:rPr lang="fr-CA" dirty="0"/>
              <a:t>Provincial </a:t>
            </a:r>
            <a:r>
              <a:rPr lang="fr-CA" dirty="0" err="1"/>
              <a:t>funding</a:t>
            </a:r>
            <a:endParaRPr lang="fr-CA" dirty="0"/>
          </a:p>
          <a:p>
            <a:pPr lvl="1"/>
            <a:endParaRPr lang="fr-CA" dirty="0"/>
          </a:p>
          <a:p>
            <a:r>
              <a:rPr lang="fr-CA" b="1" dirty="0"/>
              <a:t>Action </a:t>
            </a:r>
            <a:r>
              <a:rPr lang="fr-CA" b="1" dirty="0" err="1"/>
              <a:t>largely</a:t>
            </a:r>
            <a:r>
              <a:rPr lang="fr-CA" b="1" dirty="0"/>
              <a:t> at the </a:t>
            </a:r>
            <a:r>
              <a:rPr lang="fr-CA" b="1" dirty="0" err="1"/>
              <a:t>community</a:t>
            </a:r>
            <a:r>
              <a:rPr lang="fr-CA" b="1" dirty="0"/>
              <a:t> </a:t>
            </a:r>
            <a:r>
              <a:rPr lang="fr-CA" b="1" dirty="0" err="1"/>
              <a:t>scale</a:t>
            </a:r>
            <a:endParaRPr lang="fr-CA" b="1" dirty="0"/>
          </a:p>
          <a:p>
            <a:pPr lvl="1"/>
            <a:r>
              <a:rPr lang="fr-CA" dirty="0"/>
              <a:t>« </a:t>
            </a:r>
            <a:r>
              <a:rPr lang="fr-CA" dirty="0" err="1"/>
              <a:t>Patchy</a:t>
            </a:r>
            <a:r>
              <a:rPr lang="fr-CA" dirty="0"/>
              <a:t> » flood </a:t>
            </a:r>
            <a:r>
              <a:rPr lang="fr-CA" dirty="0" err="1"/>
              <a:t>risk</a:t>
            </a:r>
            <a:r>
              <a:rPr lang="fr-CA" dirty="0"/>
              <a:t> mapping - </a:t>
            </a:r>
            <a:r>
              <a:rPr lang="fr-CA" dirty="0" err="1"/>
              <a:t>mainly</a:t>
            </a:r>
            <a:r>
              <a:rPr lang="fr-CA" dirty="0"/>
              <a:t> river </a:t>
            </a:r>
            <a:r>
              <a:rPr lang="fr-CA" dirty="0" err="1"/>
              <a:t>focused</a:t>
            </a:r>
            <a:endParaRPr lang="fr-CA" dirty="0"/>
          </a:p>
          <a:p>
            <a:pPr lvl="1"/>
            <a:r>
              <a:rPr lang="fr-CA" dirty="0"/>
              <a:t>Site-</a:t>
            </a:r>
            <a:r>
              <a:rPr lang="fr-CA" dirty="0" err="1"/>
              <a:t>specific</a:t>
            </a:r>
            <a:r>
              <a:rPr lang="fr-CA" dirty="0"/>
              <a:t> flood protection / use of </a:t>
            </a:r>
            <a:r>
              <a:rPr lang="fr-CA" dirty="0" err="1"/>
              <a:t>largely</a:t>
            </a:r>
            <a:r>
              <a:rPr lang="fr-CA" dirty="0"/>
              <a:t> engineering </a:t>
            </a:r>
            <a:r>
              <a:rPr lang="fr-CA" dirty="0" err="1"/>
              <a:t>approaches</a:t>
            </a:r>
            <a:endParaRPr lang="fr-CA" dirty="0"/>
          </a:p>
          <a:p>
            <a:pPr lvl="1"/>
            <a:r>
              <a:rPr lang="fr-CA" dirty="0"/>
              <a:t>Limited </a:t>
            </a:r>
            <a:r>
              <a:rPr lang="fr-CA" dirty="0" err="1"/>
              <a:t>systems</a:t>
            </a:r>
            <a:r>
              <a:rPr lang="fr-CA" dirty="0"/>
              <a:t> </a:t>
            </a:r>
            <a:r>
              <a:rPr lang="fr-CA" dirty="0" err="1"/>
              <a:t>thinking</a:t>
            </a:r>
            <a:endParaRPr lang="fr-CA" dirty="0"/>
          </a:p>
          <a:p>
            <a:pPr lvl="1"/>
            <a:endParaRPr lang="fr-CA" dirty="0"/>
          </a:p>
          <a:p>
            <a:pPr lvl="1"/>
            <a:endParaRPr lang="fr-CA" dirty="0"/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894A7-FAD1-478F-98A0-7FA643B7E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8675A67-441E-4659-834D-1AFDAD098A71}"/>
              </a:ext>
            </a:extLst>
          </p:cNvPr>
          <p:cNvSpPr txBox="1">
            <a:spLocks/>
          </p:cNvSpPr>
          <p:nvPr/>
        </p:nvSpPr>
        <p:spPr>
          <a:xfrm>
            <a:off x="6574971" y="1642518"/>
            <a:ext cx="4778829" cy="45579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 err="1">
                <a:solidFill>
                  <a:srgbClr val="00B050"/>
                </a:solidFill>
              </a:rPr>
              <a:t>Movement</a:t>
            </a:r>
            <a:r>
              <a:rPr lang="fr-CA" b="1" dirty="0">
                <a:solidFill>
                  <a:srgbClr val="00B050"/>
                </a:solidFill>
              </a:rPr>
              <a:t> to look at the </a:t>
            </a:r>
            <a:r>
              <a:rPr lang="fr-CA" b="1" dirty="0" err="1">
                <a:solidFill>
                  <a:srgbClr val="00B050"/>
                </a:solidFill>
              </a:rPr>
              <a:t>strategic</a:t>
            </a:r>
            <a:r>
              <a:rPr lang="fr-CA" b="1" dirty="0">
                <a:solidFill>
                  <a:srgbClr val="00B050"/>
                </a:solidFill>
              </a:rPr>
              <a:t> river basin </a:t>
            </a:r>
            <a:r>
              <a:rPr lang="fr-CA" b="1" dirty="0" err="1">
                <a:solidFill>
                  <a:srgbClr val="00B050"/>
                </a:solidFill>
              </a:rPr>
              <a:t>scale</a:t>
            </a:r>
            <a:endParaRPr lang="fr-CA" dirty="0">
              <a:solidFill>
                <a:srgbClr val="00B050"/>
              </a:solidFill>
            </a:endParaRPr>
          </a:p>
          <a:p>
            <a:pPr lvl="1"/>
            <a:r>
              <a:rPr lang="fr-CA" dirty="0">
                <a:solidFill>
                  <a:srgbClr val="00B050"/>
                </a:solidFill>
              </a:rPr>
              <a:t>Ontario Conservation </a:t>
            </a:r>
            <a:r>
              <a:rPr lang="fr-CA" dirty="0" err="1">
                <a:solidFill>
                  <a:srgbClr val="00B050"/>
                </a:solidFill>
              </a:rPr>
              <a:t>Authorities</a:t>
            </a:r>
            <a:r>
              <a:rPr lang="fr-CA" dirty="0">
                <a:solidFill>
                  <a:srgbClr val="00B050"/>
                </a:solidFill>
              </a:rPr>
              <a:t> and « Natural Hazard Lands »</a:t>
            </a:r>
          </a:p>
          <a:p>
            <a:pPr lvl="1"/>
            <a:r>
              <a:rPr lang="fr-CA" dirty="0" err="1">
                <a:solidFill>
                  <a:srgbClr val="00B050"/>
                </a:solidFill>
              </a:rPr>
              <a:t>Quebec</a:t>
            </a:r>
            <a:r>
              <a:rPr lang="fr-CA" dirty="0">
                <a:solidFill>
                  <a:srgbClr val="00B050"/>
                </a:solidFill>
              </a:rPr>
              <a:t> - Bill 67, Freedom </a:t>
            </a:r>
            <a:r>
              <a:rPr lang="fr-CA" dirty="0" err="1">
                <a:solidFill>
                  <a:srgbClr val="00B050"/>
                </a:solidFill>
              </a:rPr>
              <a:t>Space</a:t>
            </a:r>
            <a:endParaRPr lang="fr-CA" dirty="0">
              <a:solidFill>
                <a:srgbClr val="00B050"/>
              </a:solidFill>
            </a:endParaRPr>
          </a:p>
          <a:p>
            <a:pPr lvl="1"/>
            <a:r>
              <a:rPr lang="fr-CA" dirty="0">
                <a:solidFill>
                  <a:srgbClr val="00B050"/>
                </a:solidFill>
              </a:rPr>
              <a:t>National Adaptation </a:t>
            </a:r>
            <a:r>
              <a:rPr lang="fr-CA" dirty="0" err="1">
                <a:solidFill>
                  <a:srgbClr val="00B050"/>
                </a:solidFill>
              </a:rPr>
              <a:t>Strategy</a:t>
            </a:r>
            <a:endParaRPr lang="fr-CA" dirty="0">
              <a:solidFill>
                <a:srgbClr val="00B050"/>
              </a:solidFill>
            </a:endParaRPr>
          </a:p>
          <a:p>
            <a:r>
              <a:rPr lang="fr-CA" b="1" dirty="0">
                <a:solidFill>
                  <a:srgbClr val="00B050"/>
                </a:solidFill>
              </a:rPr>
              <a:t>Use of Natural Infrastructure</a:t>
            </a:r>
            <a:endParaRPr lang="fr-CA" dirty="0">
              <a:solidFill>
                <a:srgbClr val="00B050"/>
              </a:solidFill>
            </a:endParaRPr>
          </a:p>
          <a:p>
            <a:pPr lvl="1"/>
            <a:r>
              <a:rPr lang="fr-CA" dirty="0" err="1">
                <a:solidFill>
                  <a:srgbClr val="00B050"/>
                </a:solidFill>
              </a:rPr>
              <a:t>Valuing</a:t>
            </a:r>
            <a:r>
              <a:rPr lang="fr-CA" dirty="0">
                <a:solidFill>
                  <a:srgbClr val="00B050"/>
                </a:solidFill>
              </a:rPr>
              <a:t> of </a:t>
            </a:r>
            <a:r>
              <a:rPr lang="fr-CA" dirty="0" err="1">
                <a:solidFill>
                  <a:srgbClr val="00B050"/>
                </a:solidFill>
              </a:rPr>
              <a:t>ecosystem</a:t>
            </a:r>
            <a:r>
              <a:rPr lang="fr-CA" dirty="0">
                <a:solidFill>
                  <a:srgbClr val="00B050"/>
                </a:solidFill>
              </a:rPr>
              <a:t> services</a:t>
            </a:r>
          </a:p>
          <a:p>
            <a:pPr lvl="1"/>
            <a:r>
              <a:rPr lang="fr-CA" dirty="0" err="1">
                <a:solidFill>
                  <a:srgbClr val="00B050"/>
                </a:solidFill>
              </a:rPr>
              <a:t>Multidisciplinary</a:t>
            </a:r>
            <a:r>
              <a:rPr lang="fr-CA" dirty="0">
                <a:solidFill>
                  <a:srgbClr val="00B050"/>
                </a:solidFill>
              </a:rPr>
              <a:t> </a:t>
            </a:r>
            <a:r>
              <a:rPr lang="fr-CA" dirty="0" err="1">
                <a:solidFill>
                  <a:srgbClr val="00B050"/>
                </a:solidFill>
              </a:rPr>
              <a:t>approaches</a:t>
            </a:r>
            <a:endParaRPr lang="fr-CA" dirty="0">
              <a:solidFill>
                <a:srgbClr val="00B050"/>
              </a:solidFill>
            </a:endParaRPr>
          </a:p>
          <a:p>
            <a:pPr lvl="1"/>
            <a:r>
              <a:rPr lang="fr-CA" dirty="0">
                <a:solidFill>
                  <a:srgbClr val="00B050"/>
                </a:solidFill>
              </a:rPr>
              <a:t>Natural </a:t>
            </a:r>
            <a:r>
              <a:rPr lang="fr-CA" dirty="0" err="1">
                <a:solidFill>
                  <a:srgbClr val="00B050"/>
                </a:solidFill>
              </a:rPr>
              <a:t>asset</a:t>
            </a:r>
            <a:r>
              <a:rPr lang="fr-CA" dirty="0">
                <a:solidFill>
                  <a:srgbClr val="00B050"/>
                </a:solidFill>
              </a:rPr>
              <a:t> management</a:t>
            </a:r>
          </a:p>
          <a:p>
            <a:pPr lvl="1"/>
            <a:endParaRPr lang="fr-CA" dirty="0">
              <a:solidFill>
                <a:srgbClr val="00B050"/>
              </a:solidFill>
            </a:endParaRPr>
          </a:p>
          <a:p>
            <a:r>
              <a:rPr lang="fr-CA" b="1" dirty="0" err="1">
                <a:solidFill>
                  <a:srgbClr val="00B050"/>
                </a:solidFill>
              </a:rPr>
              <a:t>Private</a:t>
            </a:r>
            <a:r>
              <a:rPr lang="fr-CA" b="1" dirty="0">
                <a:solidFill>
                  <a:srgbClr val="00B050"/>
                </a:solidFill>
              </a:rPr>
              <a:t> </a:t>
            </a:r>
            <a:r>
              <a:rPr lang="fr-CA" b="1" dirty="0" err="1">
                <a:solidFill>
                  <a:srgbClr val="00B050"/>
                </a:solidFill>
              </a:rPr>
              <a:t>Sector</a:t>
            </a:r>
            <a:r>
              <a:rPr lang="fr-CA" b="1" dirty="0">
                <a:solidFill>
                  <a:srgbClr val="00B050"/>
                </a:solidFill>
              </a:rPr>
              <a:t> Engagement</a:t>
            </a:r>
            <a:endParaRPr lang="fr-CA" dirty="0">
              <a:solidFill>
                <a:srgbClr val="00B050"/>
              </a:solidFill>
            </a:endParaRPr>
          </a:p>
          <a:p>
            <a:pPr lvl="1"/>
            <a:r>
              <a:rPr lang="fr-CA" dirty="0" err="1">
                <a:solidFill>
                  <a:srgbClr val="00B050"/>
                </a:solidFill>
              </a:rPr>
              <a:t>Climate</a:t>
            </a:r>
            <a:r>
              <a:rPr lang="fr-CA" dirty="0">
                <a:solidFill>
                  <a:srgbClr val="00B050"/>
                </a:solidFill>
              </a:rPr>
              <a:t> </a:t>
            </a:r>
            <a:r>
              <a:rPr lang="fr-CA" dirty="0" err="1">
                <a:solidFill>
                  <a:srgbClr val="00B050"/>
                </a:solidFill>
              </a:rPr>
              <a:t>risk</a:t>
            </a:r>
            <a:r>
              <a:rPr lang="fr-CA" dirty="0">
                <a:solidFill>
                  <a:srgbClr val="00B050"/>
                </a:solidFill>
              </a:rPr>
              <a:t> </a:t>
            </a:r>
            <a:r>
              <a:rPr lang="fr-CA" dirty="0" err="1">
                <a:solidFill>
                  <a:srgbClr val="00B050"/>
                </a:solidFill>
              </a:rPr>
              <a:t>disclosures</a:t>
            </a:r>
            <a:endParaRPr lang="fr-CA" dirty="0">
              <a:solidFill>
                <a:srgbClr val="00B050"/>
              </a:solidFill>
            </a:endParaRPr>
          </a:p>
          <a:p>
            <a:pPr lvl="1"/>
            <a:r>
              <a:rPr lang="fr-CA" dirty="0">
                <a:solidFill>
                  <a:srgbClr val="00B050"/>
                </a:solidFill>
              </a:rPr>
              <a:t>ESG performance</a:t>
            </a:r>
          </a:p>
          <a:p>
            <a:pPr lvl="1"/>
            <a:r>
              <a:rPr lang="fr-CA" dirty="0">
                <a:solidFill>
                  <a:srgbClr val="00B050"/>
                </a:solidFill>
              </a:rPr>
              <a:t>Investment in </a:t>
            </a:r>
            <a:r>
              <a:rPr lang="fr-CA" dirty="0" err="1">
                <a:solidFill>
                  <a:srgbClr val="00B050"/>
                </a:solidFill>
              </a:rPr>
              <a:t>resilience</a:t>
            </a:r>
            <a:r>
              <a:rPr lang="fr-CA" dirty="0">
                <a:solidFill>
                  <a:srgbClr val="00B050"/>
                </a:solidFill>
              </a:rPr>
              <a:t> and </a:t>
            </a:r>
            <a:r>
              <a:rPr lang="fr-CA" dirty="0" err="1">
                <a:solidFill>
                  <a:srgbClr val="00B050"/>
                </a:solidFill>
              </a:rPr>
              <a:t>natural</a:t>
            </a:r>
            <a:r>
              <a:rPr lang="fr-CA" dirty="0">
                <a:solidFill>
                  <a:srgbClr val="00B050"/>
                </a:solidFill>
              </a:rPr>
              <a:t> capital</a:t>
            </a:r>
          </a:p>
          <a:p>
            <a:pPr lvl="1"/>
            <a:endParaRPr lang="fr-CA" dirty="0"/>
          </a:p>
          <a:p>
            <a:pPr lvl="1"/>
            <a:endParaRPr lang="fr-CA" dirty="0"/>
          </a:p>
          <a:p>
            <a:endParaRPr lang="en-CA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3594603-E970-488C-B3B9-1A432D31BFF6}"/>
              </a:ext>
            </a:extLst>
          </p:cNvPr>
          <p:cNvSpPr/>
          <p:nvPr/>
        </p:nvSpPr>
        <p:spPr>
          <a:xfrm>
            <a:off x="473529" y="4962525"/>
            <a:ext cx="609600" cy="17886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5084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atchment-diagram">
            <a:extLst>
              <a:ext uri="{FF2B5EF4-FFF2-40B4-BE49-F238E27FC236}">
                <a16:creationId xmlns:a16="http://schemas.microsoft.com/office/drawing/2014/main" id="{345E18B1-AEF9-41DC-BFCD-08F5EF983780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2"/>
          <a:stretch/>
        </p:blipFill>
        <p:spPr bwMode="auto">
          <a:xfrm>
            <a:off x="4313959" y="1267469"/>
            <a:ext cx="7372350" cy="533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CF2F7B-E80D-4F56-AA1D-3362E24018F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b="1" dirty="0"/>
              <a:t>EMERGING TRENDS: RIVER BASIN APPROACH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C75E7-35D6-455D-BF62-35D15350F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  <a:p>
            <a:endParaRPr lang="en-CA" dirty="0">
              <a:hlinkClick r:id="rId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11437-CC3E-46A7-ACF9-BFB639878B2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5F73E4-4245-4297-931B-80259C35FA22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838201" y="1659936"/>
            <a:ext cx="5257800" cy="21731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b="1" dirty="0" err="1"/>
              <a:t>storage</a:t>
            </a:r>
            <a:endParaRPr lang="fr-CA" b="1" dirty="0"/>
          </a:p>
          <a:p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b="1" dirty="0" err="1"/>
              <a:t>roughness</a:t>
            </a:r>
            <a:r>
              <a:rPr lang="fr-CA" dirty="0"/>
              <a:t> </a:t>
            </a:r>
          </a:p>
          <a:p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b="1" dirty="0" err="1"/>
              <a:t>losses</a:t>
            </a:r>
            <a:r>
              <a:rPr lang="fr-CA" dirty="0"/>
              <a:t> (infiltration, </a:t>
            </a:r>
            <a:r>
              <a:rPr lang="fr-CA" dirty="0" err="1"/>
              <a:t>evapo</a:t>
            </a:r>
            <a:r>
              <a:rPr lang="fr-CA" dirty="0"/>
              <a:t>-transpiration)</a:t>
            </a:r>
          </a:p>
          <a:p>
            <a:r>
              <a:rPr lang="fr-FR" b="1" dirty="0" err="1"/>
              <a:t>De-synchronise</a:t>
            </a:r>
            <a:r>
              <a:rPr lang="fr-FR" b="1" dirty="0"/>
              <a:t> </a:t>
            </a:r>
            <a:r>
              <a:rPr lang="fr-FR" dirty="0" err="1"/>
              <a:t>peak</a:t>
            </a:r>
            <a:r>
              <a:rPr lang="fr-FR" dirty="0"/>
              <a:t> flows</a:t>
            </a:r>
            <a:endParaRPr lang="fr-CA" dirty="0"/>
          </a:p>
          <a:p>
            <a:r>
              <a:rPr lang="fr-CA" dirty="0" err="1"/>
              <a:t>Reduce</a:t>
            </a:r>
            <a:r>
              <a:rPr lang="fr-CA" dirty="0"/>
              <a:t> </a:t>
            </a:r>
            <a:r>
              <a:rPr lang="fr-CA" b="1" dirty="0" err="1"/>
              <a:t>soil</a:t>
            </a:r>
            <a:r>
              <a:rPr lang="fr-CA" b="1" dirty="0"/>
              <a:t> and river </a:t>
            </a:r>
            <a:r>
              <a:rPr lang="fr-CA" b="1" dirty="0" err="1"/>
              <a:t>erosion</a:t>
            </a:r>
            <a:endParaRPr lang="fr-CA" b="1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26FBB-BB22-4148-BE13-DE0CD972880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38199" y="4440828"/>
            <a:ext cx="3336636" cy="1328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Work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endParaRPr lang="fr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Multiple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ecosystem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services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D231F-F7C6-4F54-A6F6-1EECD3B5E7C2}"/>
              </a:ext>
            </a:extLst>
          </p:cNvPr>
          <p:cNvSpPr txBox="1"/>
          <p:nvPr/>
        </p:nvSpPr>
        <p:spPr>
          <a:xfrm>
            <a:off x="1005696" y="621166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Source: Catchment Based Approach (2020) What is Natural Flood Management? </a:t>
            </a:r>
            <a:r>
              <a:rPr lang="en-CA" sz="10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https://catchmentbasedapproach.org/learn/what-is-natural-flood-management/</a:t>
            </a:r>
            <a:r>
              <a:rPr lang="en-CA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431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200" dirty="0"/>
              <a:t>EMERGING TRENDS: WORKING WITH NATURAL PROCESSES</a:t>
            </a:r>
          </a:p>
        </p:txBody>
      </p:sp>
      <p:pic>
        <p:nvPicPr>
          <p:cNvPr id="18" name="Picture 4" descr="http://www.waternewseurope.com/wp-content/uploads/2015/10/Room-for-the-river.jpg">
            <a:extLst>
              <a:ext uri="{FF2B5EF4-FFF2-40B4-BE49-F238E27FC236}">
                <a16:creationId xmlns:a16="http://schemas.microsoft.com/office/drawing/2014/main" id="{85E8BB3C-6D7F-41AA-8002-4672D8844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52" y="1330881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3">
            <a:extLst>
              <a:ext uri="{FF2B5EF4-FFF2-40B4-BE49-F238E27FC236}">
                <a16:creationId xmlns:a16="http://schemas.microsoft.com/office/drawing/2014/main" id="{39B13E52-397B-4C3B-A2C6-BF1135C784CF}"/>
              </a:ext>
            </a:extLst>
          </p:cNvPr>
          <p:cNvSpPr txBox="1"/>
          <p:nvPr/>
        </p:nvSpPr>
        <p:spPr>
          <a:xfrm>
            <a:off x="3822282" y="3210751"/>
            <a:ext cx="1631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UK, 2004</a:t>
            </a:r>
          </a:p>
        </p:txBody>
      </p:sp>
      <p:pic>
        <p:nvPicPr>
          <p:cNvPr id="20" name="Picture 6" descr="https://img.ulule.com/display/17d199fca382c81beb7138c32f45e6ecf5c333c0/thumbnail/640x360/presales/3/1/7/22713/ululetitre.jpg?upscale=1">
            <a:extLst>
              <a:ext uri="{FF2B5EF4-FFF2-40B4-BE49-F238E27FC236}">
                <a16:creationId xmlns:a16="http://schemas.microsoft.com/office/drawing/2014/main" id="{4941992D-E1C6-4E1F-BDD8-AE85CA272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7" y="3519787"/>
            <a:ext cx="2763760" cy="155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7">
            <a:extLst>
              <a:ext uri="{FF2B5EF4-FFF2-40B4-BE49-F238E27FC236}">
                <a16:creationId xmlns:a16="http://schemas.microsoft.com/office/drawing/2014/main" id="{6FF07CC7-4C22-4068-9508-BE0033F8066F}"/>
              </a:ext>
            </a:extLst>
          </p:cNvPr>
          <p:cNvSpPr txBox="1"/>
          <p:nvPr/>
        </p:nvSpPr>
        <p:spPr>
          <a:xfrm>
            <a:off x="777601" y="5055545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France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982B1EAB-7323-4CEE-AB59-D9EA2415B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123" y="3855767"/>
            <a:ext cx="2480222" cy="1821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 descr="http://www.baca.uk.com/LifE/images/publications/defraMSW.jpg">
            <a:extLst>
              <a:ext uri="{FF2B5EF4-FFF2-40B4-BE49-F238E27FC236}">
                <a16:creationId xmlns:a16="http://schemas.microsoft.com/office/drawing/2014/main" id="{7920090C-A243-415A-A713-86BA28FB9F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75"/>
          <a:stretch/>
        </p:blipFill>
        <p:spPr bwMode="auto">
          <a:xfrm>
            <a:off x="3908742" y="1405099"/>
            <a:ext cx="2499856" cy="93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10">
            <a:extLst>
              <a:ext uri="{FF2B5EF4-FFF2-40B4-BE49-F238E27FC236}">
                <a16:creationId xmlns:a16="http://schemas.microsoft.com/office/drawing/2014/main" id="{46CF02E1-8221-417A-AD13-4AE9B068DB64}"/>
              </a:ext>
            </a:extLst>
          </p:cNvPr>
          <p:cNvSpPr txBox="1"/>
          <p:nvPr/>
        </p:nvSpPr>
        <p:spPr>
          <a:xfrm>
            <a:off x="777601" y="2939228"/>
            <a:ext cx="3182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Netherlands, 2000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3D3B185A-2424-4F8C-AFCE-4958998D8134}"/>
              </a:ext>
            </a:extLst>
          </p:cNvPr>
          <p:cNvSpPr txBox="1"/>
          <p:nvPr/>
        </p:nvSpPr>
        <p:spPr>
          <a:xfrm>
            <a:off x="8872263" y="1512532"/>
            <a:ext cx="2716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Flood risk based “room for the river”…</a:t>
            </a: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C950013E-7248-4930-B33B-89242227C98C}"/>
              </a:ext>
            </a:extLst>
          </p:cNvPr>
          <p:cNvSpPr txBox="1"/>
          <p:nvPr/>
        </p:nvSpPr>
        <p:spPr>
          <a:xfrm>
            <a:off x="3701404" y="5657176"/>
            <a:ext cx="1037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Spain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59602215-0D3D-4831-ACBA-690E642365E9}"/>
              </a:ext>
            </a:extLst>
          </p:cNvPr>
          <p:cNvSpPr txBox="1"/>
          <p:nvPr/>
        </p:nvSpPr>
        <p:spPr>
          <a:xfrm>
            <a:off x="8898558" y="2755590"/>
            <a:ext cx="2399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And “erosion room”…</a:t>
            </a: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EA0CC0F8-743F-497D-9001-DCF47DC91B8D}"/>
              </a:ext>
            </a:extLst>
          </p:cNvPr>
          <p:cNvSpPr txBox="1"/>
          <p:nvPr/>
        </p:nvSpPr>
        <p:spPr>
          <a:xfrm>
            <a:off x="3701404" y="3844582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>
                <a:solidFill>
                  <a:schemeClr val="bg1"/>
                </a:solidFill>
              </a:rPr>
              <a:t>Fluvial </a:t>
            </a:r>
            <a:r>
              <a:rPr lang="fr-CA" sz="1600" b="1" dirty="0" err="1">
                <a:solidFill>
                  <a:schemeClr val="bg1"/>
                </a:solidFill>
              </a:rPr>
              <a:t>territory</a:t>
            </a:r>
            <a:endParaRPr lang="en-CA" sz="1600" b="1" dirty="0">
              <a:solidFill>
                <a:schemeClr val="bg1"/>
              </a:solidFill>
            </a:endParaRPr>
          </a:p>
        </p:txBody>
      </p:sp>
      <p:pic>
        <p:nvPicPr>
          <p:cNvPr id="29" name="Content Placeholder 3" descr="vermont.JPG">
            <a:extLst>
              <a:ext uri="{FF2B5EF4-FFF2-40B4-BE49-F238E27FC236}">
                <a16:creationId xmlns:a16="http://schemas.microsoft.com/office/drawing/2014/main" id="{328E91EF-5688-49C8-A349-8E36B52794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94" y="4118698"/>
            <a:ext cx="2423160" cy="203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15">
            <a:extLst>
              <a:ext uri="{FF2B5EF4-FFF2-40B4-BE49-F238E27FC236}">
                <a16:creationId xmlns:a16="http://schemas.microsoft.com/office/drawing/2014/main" id="{C29E7DB6-B768-445A-AA81-35844ACA87B2}"/>
              </a:ext>
            </a:extLst>
          </p:cNvPr>
          <p:cNvSpPr txBox="1"/>
          <p:nvPr/>
        </p:nvSpPr>
        <p:spPr>
          <a:xfrm>
            <a:off x="6313774" y="6155516"/>
            <a:ext cx="1177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Vermont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0A63B889-9BDB-42C0-BCA9-2F5A51723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005" y="2289245"/>
            <a:ext cx="2440441" cy="93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F2ADFE8-03D3-4CA9-A756-AA2BC2F1EEE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976502" y="1303672"/>
            <a:ext cx="1709126" cy="2216115"/>
          </a:xfrm>
          <a:prstGeom prst="rect">
            <a:avLst/>
          </a:prstGeom>
        </p:spPr>
      </p:pic>
      <p:sp>
        <p:nvSpPr>
          <p:cNvPr id="33" name="TextBox 15">
            <a:extLst>
              <a:ext uri="{FF2B5EF4-FFF2-40B4-BE49-F238E27FC236}">
                <a16:creationId xmlns:a16="http://schemas.microsoft.com/office/drawing/2014/main" id="{44E9972D-4340-4AD2-AC6D-07058DF0819B}"/>
              </a:ext>
            </a:extLst>
          </p:cNvPr>
          <p:cNvSpPr txBox="1"/>
          <p:nvPr/>
        </p:nvSpPr>
        <p:spPr>
          <a:xfrm>
            <a:off x="6894587" y="3510455"/>
            <a:ext cx="1177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USA</a:t>
            </a: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1E326D6E-A3F7-444C-90F0-EC8B7EC24892}"/>
              </a:ext>
            </a:extLst>
          </p:cNvPr>
          <p:cNvSpPr txBox="1"/>
          <p:nvPr/>
        </p:nvSpPr>
        <p:spPr>
          <a:xfrm>
            <a:off x="8898558" y="4118698"/>
            <a:ext cx="2399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Using nature based solutions…</a:t>
            </a:r>
          </a:p>
        </p:txBody>
      </p:sp>
    </p:spTree>
    <p:extLst>
      <p:ext uri="{BB962C8B-B14F-4D97-AF65-F5344CB8AC3E}">
        <p14:creationId xmlns:p14="http://schemas.microsoft.com/office/powerpoint/2010/main" val="1570316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worldlandscapearchitect.com/wp-content/uploads/2017/06/Aerial-overview-from-the-west_Siebe-Swart.jpg">
            <a:extLst>
              <a:ext uri="{FF2B5EF4-FFF2-40B4-BE49-F238E27FC236}">
                <a16:creationId xmlns:a16="http://schemas.microsoft.com/office/drawing/2014/main" id="{6725BABD-8212-4C24-9E5C-F795A5B1D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7" t="20381"/>
          <a:stretch/>
        </p:blipFill>
        <p:spPr bwMode="auto">
          <a:xfrm>
            <a:off x="838200" y="1272251"/>
            <a:ext cx="6555525" cy="446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91C33D7-F3BD-4155-9FB4-A2675B9FA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327"/>
            <a:ext cx="8476925" cy="1325563"/>
          </a:xfrm>
        </p:spPr>
        <p:txBody>
          <a:bodyPr/>
          <a:lstStyle/>
          <a:p>
            <a:r>
              <a:rPr lang="fr-CA" dirty="0"/>
              <a:t>‘ROOM FOR THE RIVER’, THE NETHERLANDS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BA9BD6-5BDE-4411-ABE4-E7BC967E7A53}"/>
              </a:ext>
            </a:extLst>
          </p:cNvPr>
          <p:cNvSpPr/>
          <p:nvPr/>
        </p:nvSpPr>
        <p:spPr>
          <a:xfrm>
            <a:off x="748937" y="5831695"/>
            <a:ext cx="4365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https://www.ruimtevoorderivier.nl/english/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C265DE-DEF1-49A7-8ED5-81022AC19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351" y="1272251"/>
            <a:ext cx="5164449" cy="50672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129D77-615B-4250-BB47-C5755E74BF4F}"/>
              </a:ext>
            </a:extLst>
          </p:cNvPr>
          <p:cNvSpPr/>
          <p:nvPr/>
        </p:nvSpPr>
        <p:spPr>
          <a:xfrm>
            <a:off x="9315125" y="5578619"/>
            <a:ext cx="16225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30 key sites</a:t>
            </a:r>
          </a:p>
        </p:txBody>
      </p:sp>
    </p:spTree>
    <p:extLst>
      <p:ext uri="{BB962C8B-B14F-4D97-AF65-F5344CB8AC3E}">
        <p14:creationId xmlns:p14="http://schemas.microsoft.com/office/powerpoint/2010/main" val="7151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EMERGING TRENDS: MULTIDISCIPLINARY APPROACH</a:t>
            </a:r>
            <a:endParaRPr lang="en-C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369" y="1368869"/>
            <a:ext cx="7557262" cy="534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262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FLOODING IN NEW BRUNSWICK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9936"/>
            <a:ext cx="5954486" cy="401304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The Triple Whammy</a:t>
            </a:r>
          </a:p>
          <a:p>
            <a:r>
              <a:rPr lang="en-US" i="1" dirty="0"/>
              <a:t>Riverine flooding: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St </a:t>
            </a:r>
            <a:r>
              <a:rPr lang="en-US" dirty="0" smtClean="0"/>
              <a:t>John </a:t>
            </a:r>
            <a:r>
              <a:rPr lang="en-US" dirty="0"/>
              <a:t>River 2018 and 2019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60,000km of river in the province</a:t>
            </a:r>
          </a:p>
          <a:p>
            <a:pPr lvl="1">
              <a:lnSpc>
                <a:spcPct val="110000"/>
              </a:lnSpc>
            </a:pPr>
            <a:r>
              <a:rPr lang="en-US" dirty="0" err="1"/>
              <a:t>Nashwaak</a:t>
            </a:r>
            <a:r>
              <a:rPr lang="en-US" dirty="0"/>
              <a:t> Watershed – river mouth (back up of St </a:t>
            </a:r>
            <a:r>
              <a:rPr lang="en-US" dirty="0" smtClean="0"/>
              <a:t>John </a:t>
            </a:r>
            <a:r>
              <a:rPr lang="en-US" dirty="0"/>
              <a:t>River), </a:t>
            </a:r>
            <a:r>
              <a:rPr lang="en-US" dirty="0" err="1"/>
              <a:t>Penniac</a:t>
            </a:r>
            <a:r>
              <a:rPr lang="en-US" dirty="0"/>
              <a:t>, </a:t>
            </a:r>
            <a:r>
              <a:rPr lang="en-US" dirty="0" err="1"/>
              <a:t>Nashwaak</a:t>
            </a:r>
            <a:r>
              <a:rPr lang="en-US" dirty="0"/>
              <a:t> Bridge, and Stanley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Ice jams</a:t>
            </a:r>
          </a:p>
          <a:p>
            <a:pPr lvl="1"/>
            <a:endParaRPr lang="en-US" dirty="0"/>
          </a:p>
          <a:p>
            <a:r>
              <a:rPr lang="en-US" i="1" dirty="0"/>
              <a:t>Coastal flooding:</a:t>
            </a:r>
          </a:p>
          <a:p>
            <a:pPr lvl="1"/>
            <a:r>
              <a:rPr lang="en-US" dirty="0"/>
              <a:t>Impacts of sea level rise and high tides</a:t>
            </a:r>
          </a:p>
          <a:p>
            <a:pPr lvl="1"/>
            <a:r>
              <a:rPr lang="en-US" dirty="0"/>
              <a:t>Hurricanes – </a:t>
            </a:r>
            <a:r>
              <a:rPr lang="en-US" dirty="0" err="1"/>
              <a:t>e.g</a:t>
            </a:r>
            <a:r>
              <a:rPr lang="en-US" dirty="0"/>
              <a:t> Arthur and Dorian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i="1" dirty="0"/>
              <a:t>Intense rainfall flooding in urban areas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Increase with climate change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77275-1FD3-4112-85B5-487D10B8483C}"/>
              </a:ext>
            </a:extLst>
          </p:cNvPr>
          <p:cNvSpPr txBox="1"/>
          <p:nvPr/>
        </p:nvSpPr>
        <p:spPr>
          <a:xfrm>
            <a:off x="838200" y="5704560"/>
            <a:ext cx="7267402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574675" algn="l"/>
              </a:tabLst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Sources: 	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Nashwaak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Watershed Association, State of the Watershed </a:t>
            </a:r>
          </a:p>
          <a:p>
            <a:pPr marL="0" indent="0">
              <a:buNone/>
              <a:tabLst>
                <a:tab pos="574675" algn="l"/>
              </a:tabLst>
            </a:pPr>
            <a:r>
              <a:rPr lang="en-US" sz="1000" u="sng" dirty="0">
                <a:uFill>
                  <a:solidFill>
                    <a:schemeClr val="bg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	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https://www.nashwaakwatershed.ca/wp-content/uploads/SotW_summary_ENG_FINAL_highres-1.pdf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574675" algn="l"/>
              </a:tabLst>
            </a:pPr>
            <a:r>
              <a:rPr lang="en-US" sz="10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	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Province of New Brunswick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GeoNB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 portal – Flood Information,</a:t>
            </a:r>
          </a:p>
          <a:p>
            <a:pPr>
              <a:tabLst>
                <a:tab pos="574675" algn="l"/>
              </a:tabLst>
            </a:pPr>
            <a:r>
              <a:rPr lang="en-US" sz="1000" u="sng" dirty="0">
                <a:uFill>
                  <a:solidFill>
                    <a:schemeClr val="bg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	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https://geonb.snb.ca/geonb/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1A4B0B5-7436-4A3C-9F45-A69807044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829" y="1404683"/>
            <a:ext cx="3907971" cy="52409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53B41F-FB23-41DF-9165-3B279B491561}"/>
              </a:ext>
            </a:extLst>
          </p:cNvPr>
          <p:cNvSpPr txBox="1"/>
          <p:nvPr/>
        </p:nvSpPr>
        <p:spPr>
          <a:xfrm>
            <a:off x="6613996" y="2389185"/>
            <a:ext cx="2147187" cy="2554545"/>
          </a:xfrm>
          <a:prstGeom prst="rect">
            <a:avLst/>
          </a:prstGeom>
          <a:solidFill>
            <a:srgbClr val="FFFFFF">
              <a:alpha val="43922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rgbClr val="C00000"/>
                </a:solidFill>
              </a:rPr>
              <a:t>“The removal of forests along the lower floodplain of the </a:t>
            </a:r>
            <a:r>
              <a:rPr lang="en-US" sz="1600" i="1" dirty="0" err="1">
                <a:solidFill>
                  <a:srgbClr val="C00000"/>
                </a:solidFill>
              </a:rPr>
              <a:t>Nashwaak</a:t>
            </a:r>
            <a:r>
              <a:rPr lang="en-US" sz="1600" i="1" dirty="0">
                <a:solidFill>
                  <a:srgbClr val="C00000"/>
                </a:solidFill>
              </a:rPr>
              <a:t> has greatly reduced the river’s ability to control the amount and timing of flood waters and floods...” </a:t>
            </a:r>
          </a:p>
          <a:p>
            <a:pPr algn="ctr"/>
            <a:r>
              <a:rPr lang="en-US" sz="1600" i="1" dirty="0">
                <a:solidFill>
                  <a:srgbClr val="C00000"/>
                </a:solidFill>
              </a:rPr>
              <a:t>(NWAI, 2017).</a:t>
            </a:r>
            <a:endParaRPr lang="en-CA" sz="16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89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BF42E-58FD-40D4-A197-728D7A03D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FLOOD PREPAREDNESS IN CITIES</a:t>
            </a:r>
            <a:endParaRPr lang="en-C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E65757-12B5-4056-B160-B394D32310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44072"/>
            <a:ext cx="3348906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34256-4432-411B-9F09-6B4EF236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DDE050-63C3-4FFA-BE5C-F5CF6E0EA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312" y="1644072"/>
            <a:ext cx="6945488" cy="426328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239A341-8D84-4DD8-B76D-0BB775853E60}"/>
              </a:ext>
            </a:extLst>
          </p:cNvPr>
          <p:cNvSpPr/>
          <p:nvPr/>
        </p:nvSpPr>
        <p:spPr>
          <a:xfrm>
            <a:off x="8248073" y="5098473"/>
            <a:ext cx="1209963" cy="98306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925C7-3D4A-414D-B6A0-CF44B2A9C9CC}"/>
              </a:ext>
            </a:extLst>
          </p:cNvPr>
          <p:cNvSpPr txBox="1"/>
          <p:nvPr/>
        </p:nvSpPr>
        <p:spPr>
          <a:xfrm>
            <a:off x="9458036" y="5413972"/>
            <a:ext cx="2555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fr-C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</a:t>
            </a:r>
            <a:r>
              <a:rPr lang="fr-C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-to-</a:t>
            </a:r>
            <a:r>
              <a:rPr lang="fr-CA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</a:t>
            </a:r>
            <a:endParaRPr lang="fr-CA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A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outreach</a:t>
            </a:r>
            <a:r>
              <a:rPr lang="fr-C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fr-C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</a:t>
            </a:r>
            <a:r>
              <a:rPr lang="fr-C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C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fr-CA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</a:t>
            </a:r>
            <a:r>
              <a:rPr lang="fr-C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2021!</a:t>
            </a:r>
            <a:endParaRPr lang="en-CA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961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 descr="A picture containing outdoor, water, tree, boat&#10;&#10;Description automatically generated">
            <a:extLst>
              <a:ext uri="{FF2B5EF4-FFF2-40B4-BE49-F238E27FC236}">
                <a16:creationId xmlns:a16="http://schemas.microsoft.com/office/drawing/2014/main" id="{3B4AAECF-1716-4CC5-B676-026858A5EA0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67469"/>
            <a:ext cx="4876799" cy="516589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894EEB-DDB6-42DF-8CD2-84D1325DA7FB}"/>
              </a:ext>
            </a:extLst>
          </p:cNvPr>
          <p:cNvSpPr txBox="1">
            <a:spLocks/>
          </p:cNvSpPr>
          <p:nvPr/>
        </p:nvSpPr>
        <p:spPr>
          <a:xfrm>
            <a:off x="838200" y="1545679"/>
            <a:ext cx="5638799" cy="492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>
                <a:solidFill>
                  <a:schemeClr val="bg1">
                    <a:lumMod val="75000"/>
                  </a:schemeClr>
                </a:solidFill>
              </a:rPr>
              <a:t>1) Brief Introduction to the Intact Centre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>
                <a:solidFill>
                  <a:schemeClr val="bg1">
                    <a:lumMod val="75000"/>
                  </a:schemeClr>
                </a:solidFill>
              </a:rPr>
              <a:t>2) Flooding in Canada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Costs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Impacts of climate change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Scales of intervention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>
                <a:solidFill>
                  <a:schemeClr val="bg1">
                    <a:lumMod val="75000"/>
                  </a:schemeClr>
                </a:solidFill>
              </a:rPr>
              <a:t>3) Strategic Action at the Basin Scale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Flood risk management in Canada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Emerging trends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Flooding in New Brunswick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endParaRPr lang="en-US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b="1" dirty="0"/>
              <a:t>4) Resident Action at the Home Scale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Impacts of flooding at the home level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Addressing common flood risks at the lot level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Higher risk properties</a:t>
            </a:r>
          </a:p>
          <a:p>
            <a:pPr marL="804672" lvl="1" indent="-347472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Free resources available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13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WATER DAMAGE FAST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6087"/>
            <a:ext cx="6024327" cy="513597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Did you know?</a:t>
            </a:r>
          </a:p>
          <a:p>
            <a:r>
              <a:rPr lang="en-US" dirty="0"/>
              <a:t>Water surpassed fire as Canada’s most common cause of insurance claims over 20 years ago</a:t>
            </a:r>
          </a:p>
          <a:p>
            <a:r>
              <a:rPr lang="en-US" dirty="0"/>
              <a:t>The majority (60%) of water claims are caused by </a:t>
            </a:r>
            <a:r>
              <a:rPr lang="en-US" b="1" dirty="0"/>
              <a:t>leaking appliances and water pipes </a:t>
            </a:r>
            <a:r>
              <a:rPr lang="en-US" dirty="0"/>
              <a:t>and the remainder are split between </a:t>
            </a:r>
            <a:r>
              <a:rPr lang="en-US" b="1" dirty="0"/>
              <a:t>sewer back-ups</a:t>
            </a:r>
            <a:r>
              <a:rPr lang="en-US" dirty="0"/>
              <a:t>, </a:t>
            </a:r>
            <a:r>
              <a:rPr lang="en-US" b="1" dirty="0"/>
              <a:t>sump pump failure </a:t>
            </a:r>
            <a:r>
              <a:rPr lang="en-US" dirty="0"/>
              <a:t>and </a:t>
            </a:r>
            <a:r>
              <a:rPr lang="en-US" b="1" dirty="0"/>
              <a:t>overland flooding caused by heavy rainfall</a:t>
            </a:r>
          </a:p>
          <a:p>
            <a:r>
              <a:rPr lang="en-US" dirty="0"/>
              <a:t>All Canadian homes are at risk of flooding from the above risks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Roughly 5% of Canadian homes face </a:t>
            </a:r>
            <a:r>
              <a:rPr lang="en-US" b="1" dirty="0"/>
              <a:t>additional risks due to overland flooding </a:t>
            </a:r>
            <a:r>
              <a:rPr lang="en-US" dirty="0"/>
              <a:t>from rivers, lake and oceans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700" dirty="0"/>
              <a:t>Force exerted by moving water on walls and foundations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700" dirty="0"/>
              <a:t>Damage cause by collision of debris in moving water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700" dirty="0"/>
              <a:t>Property erosion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527" y="1659936"/>
            <a:ext cx="4608968" cy="460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12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HOME FLOOD INSURANCE - FAST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503" y="1521436"/>
            <a:ext cx="5100782" cy="5032115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400"/>
              </a:spcAft>
              <a:buNone/>
            </a:pPr>
            <a:r>
              <a:rPr lang="en-US" b="1" dirty="0"/>
              <a:t>Did You Know?</a:t>
            </a:r>
          </a:p>
          <a:p>
            <a:pPr>
              <a:spcAft>
                <a:spcPts val="400"/>
              </a:spcAft>
            </a:pPr>
            <a:r>
              <a:rPr lang="en-US" b="1" dirty="0"/>
              <a:t>Wide availability- </a:t>
            </a:r>
            <a:r>
              <a:rPr lang="en-US" dirty="0"/>
              <a:t>Water damage coverage for flooding caused by sudden and accidental leaks from plumbing and appliances is covered in all comprehensive homeowner policies</a:t>
            </a:r>
          </a:p>
          <a:p>
            <a:pPr>
              <a:spcAft>
                <a:spcPts val="400"/>
              </a:spcAft>
            </a:pPr>
            <a:r>
              <a:rPr lang="en-US" b="1" dirty="0"/>
              <a:t>Limited availability- </a:t>
            </a:r>
            <a:r>
              <a:rPr lang="en-US" dirty="0"/>
              <a:t>Depending on availability (optional) coverages may be purchased for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Sewer backup flooding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Overland flooding 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Groundwater flooding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Flooding from water and sewer lines</a:t>
            </a:r>
          </a:p>
          <a:p>
            <a:pPr>
              <a:spcAft>
                <a:spcPts val="400"/>
              </a:spcAft>
            </a:pPr>
            <a:r>
              <a:rPr lang="en-US" b="1" dirty="0"/>
              <a:t>Restoration coverage- </a:t>
            </a:r>
            <a:r>
              <a:rPr lang="en-US" dirty="0"/>
              <a:t>Policies designed to restore former conditions not build back better</a:t>
            </a:r>
          </a:p>
          <a:p>
            <a:pPr>
              <a:spcAft>
                <a:spcPts val="400"/>
              </a:spcAft>
            </a:pPr>
            <a:r>
              <a:rPr lang="en-US" b="1" dirty="0"/>
              <a:t> Denial-</a:t>
            </a:r>
            <a:r>
              <a:rPr lang="en-US" dirty="0"/>
              <a:t> Claims may be denied due to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Lack of regular maintenance 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Leaving your home unattended for more than a few days </a:t>
            </a:r>
          </a:p>
          <a:p>
            <a:pPr marL="457200" lvl="1" indent="0">
              <a:spcAft>
                <a:spcPts val="40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/>
          <a:srcRect t="27055"/>
          <a:stretch/>
        </p:blipFill>
        <p:spPr>
          <a:xfrm>
            <a:off x="6022307" y="2136344"/>
            <a:ext cx="5753816" cy="37531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24648" y="6415052"/>
            <a:ext cx="5596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Source: Intact Centre, 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22307" y="1423707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Sources of Home Water Damage</a:t>
            </a:r>
          </a:p>
        </p:txBody>
      </p:sp>
    </p:spTree>
    <p:extLst>
      <p:ext uri="{BB962C8B-B14F-4D97-AF65-F5344CB8AC3E}">
        <p14:creationId xmlns:p14="http://schemas.microsoft.com/office/powerpoint/2010/main" val="454420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327"/>
            <a:ext cx="8125691" cy="1325563"/>
          </a:xfrm>
        </p:spPr>
        <p:txBody>
          <a:bodyPr/>
          <a:lstStyle/>
          <a:p>
            <a:r>
              <a:rPr lang="en-US" dirty="0"/>
              <a:t>INTRODUCTION TO HOME FLOOD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980" y="1469890"/>
            <a:ext cx="6450630" cy="5388110"/>
          </a:xfrm>
        </p:spPr>
        <p:txBody>
          <a:bodyPr>
            <a:normAutofit/>
          </a:bodyPr>
          <a:lstStyle/>
          <a:p>
            <a:r>
              <a:rPr lang="en-US" dirty="0"/>
              <a:t>Each home has </a:t>
            </a:r>
            <a:r>
              <a:rPr lang="en-US" b="1" dirty="0"/>
              <a:t>unique lot level risks </a:t>
            </a:r>
            <a:r>
              <a:rPr lang="en-US" dirty="0"/>
              <a:t>based on its</a:t>
            </a:r>
          </a:p>
          <a:p>
            <a:pPr lvl="1"/>
            <a:r>
              <a:rPr lang="en-US" dirty="0"/>
              <a:t>Construction </a:t>
            </a:r>
          </a:p>
          <a:p>
            <a:pPr lvl="1"/>
            <a:r>
              <a:rPr lang="en-US" dirty="0"/>
              <a:t>Condition </a:t>
            </a:r>
          </a:p>
          <a:p>
            <a:pPr lvl="1"/>
            <a:r>
              <a:rPr lang="en-US" dirty="0"/>
              <a:t>Lot </a:t>
            </a:r>
          </a:p>
          <a:p>
            <a:pPr lvl="1"/>
            <a:r>
              <a:rPr lang="en-US" dirty="0"/>
              <a:t>Location </a:t>
            </a:r>
          </a:p>
          <a:p>
            <a:pPr lvl="1"/>
            <a:r>
              <a:rPr lang="en-US" dirty="0"/>
              <a:t>Contents </a:t>
            </a:r>
          </a:p>
          <a:p>
            <a:r>
              <a:rPr lang="en-US" dirty="0"/>
              <a:t>Lot level risks are influenced by </a:t>
            </a:r>
            <a:r>
              <a:rPr lang="en-US" b="1" dirty="0"/>
              <a:t>community-level risks</a:t>
            </a:r>
            <a:r>
              <a:rPr lang="en-US" dirty="0"/>
              <a:t> including</a:t>
            </a:r>
          </a:p>
          <a:p>
            <a:pPr lvl="1"/>
            <a:r>
              <a:rPr lang="en-US" dirty="0"/>
              <a:t>Overland drainage systems</a:t>
            </a:r>
          </a:p>
          <a:p>
            <a:pPr lvl="1"/>
            <a:r>
              <a:rPr lang="en-US" dirty="0"/>
              <a:t>Sewer systems</a:t>
            </a:r>
          </a:p>
          <a:p>
            <a:pPr lvl="1"/>
            <a:r>
              <a:rPr lang="en-US" dirty="0"/>
              <a:t>Groundwater levels</a:t>
            </a:r>
          </a:p>
          <a:p>
            <a:pPr lvl="1"/>
            <a:r>
              <a:rPr lang="en-US" dirty="0"/>
              <a:t>Proximity to rivers, lakes and oceans</a:t>
            </a:r>
          </a:p>
          <a:p>
            <a:r>
              <a:rPr lang="en-US" b="1" dirty="0"/>
              <a:t>Protecting each home is unique </a:t>
            </a:r>
            <a:r>
              <a:rPr lang="en-US" dirty="0"/>
              <a:t>based on its lot-level and community level characteristics</a:t>
            </a:r>
          </a:p>
          <a:p>
            <a:r>
              <a:rPr lang="en-US" b="1" dirty="0"/>
              <a:t>Action taken to protect homes can reduce but not eliminate risk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873" y="1554124"/>
            <a:ext cx="4134293" cy="41342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87609" y="585854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Valuables and hazardous materials stored on a basement floor Source: Intact Centre, 2018</a:t>
            </a:r>
          </a:p>
        </p:txBody>
      </p:sp>
    </p:spTree>
    <p:extLst>
      <p:ext uri="{BB962C8B-B14F-4D97-AF65-F5344CB8AC3E}">
        <p14:creationId xmlns:p14="http://schemas.microsoft.com/office/powerpoint/2010/main" val="4235148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8"/>
            <a:ext cx="8193505" cy="1325563"/>
          </a:xfrm>
        </p:spPr>
        <p:txBody>
          <a:bodyPr/>
          <a:lstStyle/>
          <a:p>
            <a:r>
              <a:rPr lang="en-US" dirty="0"/>
              <a:t>APPROACHES TO REDUCING RISK OF FLOOD DAMAGE AT THE LOT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763" y="1567195"/>
            <a:ext cx="2292449" cy="5032781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5200" b="1" dirty="0"/>
              <a:t>Which approach should be used?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5200" dirty="0"/>
              <a:t>Selecting the approach to assess and protect a building from flooding is based on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dirty="0"/>
              <a:t>Type(s) of flooding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dirty="0"/>
              <a:t>Severity of risk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dirty="0"/>
              <a:t>Short and longer term risks</a:t>
            </a:r>
          </a:p>
          <a:p>
            <a:pPr marL="0" indent="0">
              <a:spcAft>
                <a:spcPts val="600"/>
              </a:spcAft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897461" y="1668592"/>
            <a:ext cx="108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DEFEND</a:t>
            </a:r>
          </a:p>
        </p:txBody>
      </p:sp>
      <p:sp>
        <p:nvSpPr>
          <p:cNvPr id="36" name="Isosceles Triangle 35"/>
          <p:cNvSpPr/>
          <p:nvPr/>
        </p:nvSpPr>
        <p:spPr>
          <a:xfrm>
            <a:off x="9548446" y="1448112"/>
            <a:ext cx="959130" cy="5829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9650615" y="2037889"/>
            <a:ext cx="721895" cy="5293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9548446" y="3034150"/>
            <a:ext cx="1077443" cy="57366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8135132" y="4423468"/>
            <a:ext cx="982491" cy="58437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726219" y="3606081"/>
            <a:ext cx="721895" cy="5293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875521" y="4135472"/>
            <a:ext cx="45719" cy="340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324378" y="4131886"/>
            <a:ext cx="45719" cy="344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8337497" y="5007847"/>
            <a:ext cx="516479" cy="500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0606637" y="2278291"/>
            <a:ext cx="122723" cy="3384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337497" y="5508801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261893" y="3898179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8171571" y="1999307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0851252" y="3606081"/>
            <a:ext cx="985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ADAPT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48114" y="5369859"/>
            <a:ext cx="1313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RELOCATE</a:t>
            </a:r>
          </a:p>
        </p:txBody>
      </p:sp>
      <p:cxnSp>
        <p:nvCxnSpPr>
          <p:cNvPr id="29" name="Straight Connector 28"/>
          <p:cNvCxnSpPr>
            <a:stCxn id="55" idx="3"/>
          </p:cNvCxnSpPr>
          <p:nvPr/>
        </p:nvCxnSpPr>
        <p:spPr>
          <a:xfrm flipV="1">
            <a:off x="10729360" y="2438400"/>
            <a:ext cx="942687" cy="911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8" idx="21"/>
          </p:cNvCxnSpPr>
          <p:nvPr/>
        </p:nvCxnSpPr>
        <p:spPr>
          <a:xfrm flipV="1">
            <a:off x="9484024" y="4301244"/>
            <a:ext cx="2186885" cy="1017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9414133" y="5797051"/>
            <a:ext cx="2323157" cy="5088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0742271" y="2599847"/>
            <a:ext cx="942687" cy="911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0970696" y="2752455"/>
            <a:ext cx="700213" cy="17755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7" idx="49"/>
          </p:cNvCxnSpPr>
          <p:nvPr/>
        </p:nvCxnSpPr>
        <p:spPr>
          <a:xfrm>
            <a:off x="11196125" y="2913707"/>
            <a:ext cx="474784" cy="4519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28" idx="28"/>
          </p:cNvCxnSpPr>
          <p:nvPr/>
        </p:nvCxnSpPr>
        <p:spPr>
          <a:xfrm>
            <a:off x="9756585" y="4452095"/>
            <a:ext cx="1914324" cy="586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1031048" y="4631325"/>
            <a:ext cx="706242" cy="574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8" idx="49"/>
          </p:cNvCxnSpPr>
          <p:nvPr/>
        </p:nvCxnSpPr>
        <p:spPr>
          <a:xfrm flipV="1">
            <a:off x="11286447" y="4812062"/>
            <a:ext cx="460066" cy="51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11282920" y="6369912"/>
            <a:ext cx="478311" cy="630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11034666" y="6180654"/>
            <a:ext cx="726565" cy="508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726219" y="5986309"/>
            <a:ext cx="2035012" cy="1017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093826"/>
              </p:ext>
            </p:extLst>
          </p:nvPr>
        </p:nvGraphicFramePr>
        <p:xfrm>
          <a:off x="2982212" y="1567195"/>
          <a:ext cx="5074903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469">
                  <a:extLst>
                    <a:ext uri="{9D8B030D-6E8A-4147-A177-3AD203B41FA5}">
                      <a16:colId xmlns:a16="http://schemas.microsoft.com/office/drawing/2014/main" val="3784542422"/>
                    </a:ext>
                  </a:extLst>
                </a:gridCol>
                <a:gridCol w="1238471">
                  <a:extLst>
                    <a:ext uri="{9D8B030D-6E8A-4147-A177-3AD203B41FA5}">
                      <a16:colId xmlns:a16="http://schemas.microsoft.com/office/drawing/2014/main" val="1049451840"/>
                    </a:ext>
                  </a:extLst>
                </a:gridCol>
                <a:gridCol w="1544757">
                  <a:extLst>
                    <a:ext uri="{9D8B030D-6E8A-4147-A177-3AD203B41FA5}">
                      <a16:colId xmlns:a16="http://schemas.microsoft.com/office/drawing/2014/main" val="1607414406"/>
                    </a:ext>
                  </a:extLst>
                </a:gridCol>
                <a:gridCol w="1193206">
                  <a:extLst>
                    <a:ext uri="{9D8B030D-6E8A-4147-A177-3AD203B41FA5}">
                      <a16:colId xmlns:a16="http://schemas.microsoft.com/office/drawing/2014/main" val="2652388431"/>
                    </a:ext>
                  </a:extLst>
                </a:gridCol>
              </a:tblGrid>
              <a:tr h="614944">
                <a:tc>
                  <a:txBody>
                    <a:bodyPr/>
                    <a:lstStyle/>
                    <a:p>
                      <a:r>
                        <a:rPr lang="en-US" dirty="0"/>
                        <a:t>Approach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Flood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 of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Level of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57096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Defend</a:t>
                      </a:r>
                    </a:p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Rainfall and Sewer Backup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Dry Flood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Proofing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Temporary Barriers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Lower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Higher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20456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r>
                        <a:rPr lang="en-US" dirty="0"/>
                        <a:t>Adapt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Riverine and Coastal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Wet Flood Proofing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Temporary Barriers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Elevate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49228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Relocate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Riverine and Coastal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Relocate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Highest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887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WHAT CAN RESIDENTS DO TO PROTECT THEIR HOMES?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865" y="1501605"/>
            <a:ext cx="8610099" cy="535639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9008578" y="3083907"/>
            <a:ext cx="0" cy="359228"/>
          </a:xfrm>
          <a:prstGeom prst="straightConnector1">
            <a:avLst/>
          </a:prstGeom>
          <a:ln w="5715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367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327"/>
            <a:ext cx="8155675" cy="1325563"/>
          </a:xfrm>
        </p:spPr>
        <p:txBody>
          <a:bodyPr>
            <a:normAutofit/>
          </a:bodyPr>
          <a:lstStyle/>
          <a:p>
            <a:r>
              <a:rPr lang="en-US" dirty="0"/>
              <a:t>THE HOME FLOOD PROTECTION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149"/>
            <a:ext cx="6654421" cy="48925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/>
              <a:t>Definition: </a:t>
            </a:r>
          </a:p>
          <a:p>
            <a:pPr marL="0" indent="0">
              <a:buNone/>
            </a:pPr>
            <a:r>
              <a:rPr lang="en-US" sz="2400" dirty="0"/>
              <a:t>National flood risk reduction education program</a:t>
            </a:r>
            <a:endParaRPr lang="en-US" sz="1000" b="1" dirty="0"/>
          </a:p>
          <a:p>
            <a:pPr marL="0" indent="0">
              <a:buNone/>
            </a:pPr>
            <a:r>
              <a:rPr lang="en-US" sz="2400" b="1" dirty="0"/>
              <a:t>Goals: </a:t>
            </a:r>
          </a:p>
          <a:p>
            <a:pPr marL="0" indent="0">
              <a:buNone/>
            </a:pPr>
            <a:r>
              <a:rPr lang="en-US" sz="2400" dirty="0"/>
              <a:t>To help residents take action to reduce home flood risk and reduce damage in the event on a flood</a:t>
            </a:r>
          </a:p>
          <a:p>
            <a:pPr marL="0" indent="0">
              <a:buNone/>
            </a:pPr>
            <a:r>
              <a:rPr lang="en-US" sz="2400" b="1" dirty="0"/>
              <a:t>Objectives: </a:t>
            </a:r>
          </a:p>
          <a:p>
            <a:r>
              <a:rPr lang="en-US" sz="2400" dirty="0"/>
              <a:t>Develop and test a variety of flood risk assessment tools, third-party outreach materials and stakeholder training programs</a:t>
            </a:r>
          </a:p>
          <a:p>
            <a:r>
              <a:rPr lang="en-US" sz="2400" dirty="0"/>
              <a:t>Achieve nation-wide impacts by training professionals such as home inspectors, insurance brokers, realtors, and retailers to support resident action to protect their homes from flooding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r="12977"/>
          <a:stretch/>
        </p:blipFill>
        <p:spPr>
          <a:xfrm>
            <a:off x="7820166" y="1663967"/>
            <a:ext cx="3534771" cy="446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07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HOME FLOOD PROTECTION 101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958214" y="1469890"/>
            <a:ext cx="4395586" cy="4656452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1469890"/>
            <a:ext cx="52578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Basic principles of home flood protection (dry flood proofing)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Keep water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Remove it quickly if it gets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Reduce risk of damage by selecting flood resistant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Storage options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Furnishings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Building materials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750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8"/>
            <a:ext cx="8193505" cy="1325563"/>
          </a:xfrm>
        </p:spPr>
        <p:txBody>
          <a:bodyPr/>
          <a:lstStyle/>
          <a:p>
            <a:r>
              <a:rPr lang="en-US" dirty="0"/>
              <a:t>UNDERSTANDING AND REDUCING RISK OF FLOOD DAMAGE AT THE LOT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763" y="1567195"/>
            <a:ext cx="2292449" cy="5032781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5200" b="1" dirty="0"/>
              <a:t>Which approach should be used?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5200" dirty="0"/>
              <a:t>Selecting the approach to assess and protect a building from flooding is based on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dirty="0"/>
              <a:t>the type(s) of flooding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dirty="0"/>
              <a:t>the severity of risk</a:t>
            </a:r>
          </a:p>
          <a:p>
            <a:pPr marL="0" indent="0">
              <a:spcAft>
                <a:spcPts val="600"/>
              </a:spcAft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897461" y="1668592"/>
            <a:ext cx="108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DEFEND</a:t>
            </a:r>
          </a:p>
        </p:txBody>
      </p:sp>
      <p:sp>
        <p:nvSpPr>
          <p:cNvPr id="36" name="Isosceles Triangle 35"/>
          <p:cNvSpPr/>
          <p:nvPr/>
        </p:nvSpPr>
        <p:spPr>
          <a:xfrm>
            <a:off x="9548446" y="1448112"/>
            <a:ext cx="959130" cy="5829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9650615" y="2037889"/>
            <a:ext cx="721895" cy="5293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9548446" y="3034150"/>
            <a:ext cx="1077443" cy="57366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8135132" y="4423468"/>
            <a:ext cx="982491" cy="58437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726219" y="3606081"/>
            <a:ext cx="721895" cy="5293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875521" y="4135472"/>
            <a:ext cx="45719" cy="340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324378" y="4131886"/>
            <a:ext cx="45719" cy="344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8337497" y="5007847"/>
            <a:ext cx="516479" cy="500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0606637" y="2278291"/>
            <a:ext cx="122723" cy="3384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337497" y="5508801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261893" y="3898179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8171571" y="1999307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0851252" y="3606081"/>
            <a:ext cx="985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ADAPT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48114" y="5369859"/>
            <a:ext cx="1313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RELOCATE</a:t>
            </a:r>
          </a:p>
        </p:txBody>
      </p:sp>
      <p:cxnSp>
        <p:nvCxnSpPr>
          <p:cNvPr id="29" name="Straight Connector 28"/>
          <p:cNvCxnSpPr>
            <a:stCxn id="55" idx="3"/>
          </p:cNvCxnSpPr>
          <p:nvPr/>
        </p:nvCxnSpPr>
        <p:spPr>
          <a:xfrm flipV="1">
            <a:off x="10729360" y="2438400"/>
            <a:ext cx="942687" cy="911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8" idx="21"/>
          </p:cNvCxnSpPr>
          <p:nvPr/>
        </p:nvCxnSpPr>
        <p:spPr>
          <a:xfrm flipV="1">
            <a:off x="9484024" y="4301244"/>
            <a:ext cx="2186885" cy="1017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9414133" y="5797051"/>
            <a:ext cx="2323157" cy="5088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0742271" y="2599847"/>
            <a:ext cx="942687" cy="911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0970696" y="2752455"/>
            <a:ext cx="700213" cy="17755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7" idx="49"/>
          </p:cNvCxnSpPr>
          <p:nvPr/>
        </p:nvCxnSpPr>
        <p:spPr>
          <a:xfrm>
            <a:off x="11196125" y="2913707"/>
            <a:ext cx="474784" cy="4519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28" idx="28"/>
          </p:cNvCxnSpPr>
          <p:nvPr/>
        </p:nvCxnSpPr>
        <p:spPr>
          <a:xfrm>
            <a:off x="9756585" y="4452095"/>
            <a:ext cx="1914324" cy="586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1031048" y="4631325"/>
            <a:ext cx="706242" cy="574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8" idx="49"/>
          </p:cNvCxnSpPr>
          <p:nvPr/>
        </p:nvCxnSpPr>
        <p:spPr>
          <a:xfrm flipV="1">
            <a:off x="11286447" y="4812062"/>
            <a:ext cx="460066" cy="51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11282920" y="6369912"/>
            <a:ext cx="478311" cy="630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11034666" y="6180654"/>
            <a:ext cx="726565" cy="508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726219" y="5986309"/>
            <a:ext cx="2035012" cy="1017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871248"/>
              </p:ext>
            </p:extLst>
          </p:nvPr>
        </p:nvGraphicFramePr>
        <p:xfrm>
          <a:off x="2982212" y="1567195"/>
          <a:ext cx="5074903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5764">
                  <a:extLst>
                    <a:ext uri="{9D8B030D-6E8A-4147-A177-3AD203B41FA5}">
                      <a16:colId xmlns:a16="http://schemas.microsoft.com/office/drawing/2014/main" val="3784542422"/>
                    </a:ext>
                  </a:extLst>
                </a:gridCol>
                <a:gridCol w="1241946">
                  <a:extLst>
                    <a:ext uri="{9D8B030D-6E8A-4147-A177-3AD203B41FA5}">
                      <a16:colId xmlns:a16="http://schemas.microsoft.com/office/drawing/2014/main" val="1049451840"/>
                    </a:ext>
                  </a:extLst>
                </a:gridCol>
                <a:gridCol w="1513987">
                  <a:extLst>
                    <a:ext uri="{9D8B030D-6E8A-4147-A177-3AD203B41FA5}">
                      <a16:colId xmlns:a16="http://schemas.microsoft.com/office/drawing/2014/main" val="1607414406"/>
                    </a:ext>
                  </a:extLst>
                </a:gridCol>
                <a:gridCol w="1193206">
                  <a:extLst>
                    <a:ext uri="{9D8B030D-6E8A-4147-A177-3AD203B41FA5}">
                      <a16:colId xmlns:a16="http://schemas.microsoft.com/office/drawing/2014/main" val="2652388431"/>
                    </a:ext>
                  </a:extLst>
                </a:gridCol>
              </a:tblGrid>
              <a:tr h="614944">
                <a:tc>
                  <a:txBody>
                    <a:bodyPr/>
                    <a:lstStyle/>
                    <a:p>
                      <a:r>
                        <a:rPr lang="en-US" dirty="0"/>
                        <a:t>Approach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Flood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 of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Level of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57096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Defend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Rainfall and Sewer Backup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Dry Flood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</a:rPr>
                        <a:t> Proofing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baseline="0" dirty="0">
                          <a:solidFill>
                            <a:schemeClr val="tx1"/>
                          </a:solidFill>
                        </a:rPr>
                        <a:t>Temporary Barriers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Lower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Higher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20456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r>
                        <a:rPr lang="en-US" dirty="0"/>
                        <a:t>Adapt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Riverine and Coastal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Wet Flood Proofing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Temporary Barriers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Elevate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49228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Relocate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Riverine and Coastal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Relocate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Highest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12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HOME FLOOD PROTECTION ASSESSMENTS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4" t="17974" r="21282"/>
          <a:stretch/>
        </p:blipFill>
        <p:spPr>
          <a:xfrm>
            <a:off x="8625384" y="1618042"/>
            <a:ext cx="2650873" cy="41109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25383" y="5728985"/>
            <a:ext cx="33605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Resident extends his downspout after participating in an assessment, Waterloo, 2018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57535" y="1371600"/>
            <a:ext cx="7787181" cy="54864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5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Pilot program of Intact Centre on Climate Adaptation  2017-2018 in Southern Ontario and Saskatoon, Saskatchewan</a:t>
            </a:r>
          </a:p>
          <a:p>
            <a:pPr>
              <a:spcAft>
                <a:spcPts val="45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Completed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510 assessments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and trained 15 flood risk assessors</a:t>
            </a:r>
          </a:p>
          <a:p>
            <a:pPr>
              <a:spcAft>
                <a:spcPts val="450"/>
              </a:spcAft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Assessment protocols align with CSA Guideline on Flood Protection and Risk Reduction (CSA- Z800-18)</a:t>
            </a:r>
          </a:p>
          <a:p>
            <a:pPr>
              <a:spcAft>
                <a:spcPts val="45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Assessment tool consists of a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visual inspection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of physical features inside and outside the home and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recording maintenance practices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as reported by the property owner</a:t>
            </a:r>
          </a:p>
          <a:p>
            <a:pPr>
              <a:spcAft>
                <a:spcPts val="45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UW trained flood risk assessors engages homeowners in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60-90 minute site assessment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and problem-solving conversation</a:t>
            </a:r>
          </a:p>
          <a:p>
            <a:pPr>
              <a:spcAft>
                <a:spcPts val="45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confidential report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identifying flood risks, top actions to reduce risk, where further investigation required, links to additional resources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695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FLOODING ASSESSED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9936"/>
            <a:ext cx="5425648" cy="49860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Education and training programs focus on 3 major flood types that impact municipalities</a:t>
            </a:r>
          </a:p>
          <a:p>
            <a:pPr marL="0" indent="0">
              <a:buNone/>
            </a:pPr>
            <a:endParaRPr lang="en-US" dirty="0"/>
          </a:p>
          <a:p>
            <a:pPr marL="855663" lvl="2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Overland Flooding</a:t>
            </a:r>
          </a:p>
          <a:p>
            <a:pPr marL="855663" lvl="2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Storm/Sanitary Sewer Backup</a:t>
            </a:r>
          </a:p>
          <a:p>
            <a:pPr marL="855663" lvl="2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Groundwater Infiltration/Seepage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      </a:t>
            </a:r>
            <a:r>
              <a:rPr lang="en-US" b="1" dirty="0"/>
              <a:t>*	Do not focus risks specific to 	riverine or coastal flooding 	although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373586"/>
            <a:ext cx="3355858" cy="2354544"/>
          </a:xfrm>
          <a:prstGeom prst="rect">
            <a:avLst/>
          </a:prstGeom>
        </p:spPr>
      </p:pic>
      <p:pic>
        <p:nvPicPr>
          <p:cNvPr id="8" name="Picture 4" descr="http://images.basementsystems.ca/517/basement-crack-repair-flood-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027" y="4026360"/>
            <a:ext cx="3492809" cy="261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17"/>
          <a:stretch/>
        </p:blipFill>
        <p:spPr bwMode="auto">
          <a:xfrm>
            <a:off x="8284191" y="2759041"/>
            <a:ext cx="3632739" cy="223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C39516-6E70-FF41-A096-2BD13A846B06}"/>
              </a:ext>
            </a:extLst>
          </p:cNvPr>
          <p:cNvSpPr txBox="1"/>
          <p:nvPr/>
        </p:nvSpPr>
        <p:spPr>
          <a:xfrm>
            <a:off x="9823837" y="1817604"/>
            <a:ext cx="1954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SOURCE: </a:t>
            </a:r>
            <a:r>
              <a:rPr lang="en-US" sz="1400" dirty="0" err="1"/>
              <a:t>Denette</a:t>
            </a:r>
            <a:r>
              <a:rPr lang="en-US" sz="1400" dirty="0"/>
              <a:t>, The Canadian Press, 2013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C39516-6E70-FF41-A096-2BD13A846B06}"/>
              </a:ext>
            </a:extLst>
          </p:cNvPr>
          <p:cNvSpPr txBox="1"/>
          <p:nvPr/>
        </p:nvSpPr>
        <p:spPr>
          <a:xfrm>
            <a:off x="5363570" y="3750287"/>
            <a:ext cx="30515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SOURCE: Halifax Regional Municipality, 2019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C39516-6E70-FF41-A096-2BD13A846B06}"/>
              </a:ext>
            </a:extLst>
          </p:cNvPr>
          <p:cNvSpPr txBox="1"/>
          <p:nvPr/>
        </p:nvSpPr>
        <p:spPr>
          <a:xfrm>
            <a:off x="9823836" y="5785291"/>
            <a:ext cx="22027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SOURCE: Basement Systems Inc., 2011</a:t>
            </a:r>
          </a:p>
        </p:txBody>
      </p:sp>
    </p:spTree>
    <p:extLst>
      <p:ext uri="{BB962C8B-B14F-4D97-AF65-F5344CB8AC3E}">
        <p14:creationId xmlns:p14="http://schemas.microsoft.com/office/powerpoint/2010/main" val="2717000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537215"/>
              </p:ext>
            </p:extLst>
          </p:nvPr>
        </p:nvGraphicFramePr>
        <p:xfrm>
          <a:off x="1710821" y="1275997"/>
          <a:ext cx="8640000" cy="2088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559" y="358886"/>
            <a:ext cx="7467720" cy="917111"/>
          </a:xfrm>
        </p:spPr>
        <p:txBody>
          <a:bodyPr/>
          <a:lstStyle/>
          <a:p>
            <a:r>
              <a:rPr lang="en-US" cap="all" dirty="0"/>
              <a:t>TOP FLOOD RISKS AT ASSESSED HOMES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30B60AD8-44DF-FA4B-B8A4-5182DEAD5177}"/>
              </a:ext>
            </a:extLst>
          </p:cNvPr>
          <p:cNvGraphicFramePr>
            <a:graphicFrameLocks/>
          </p:cNvGraphicFramePr>
          <p:nvPr/>
        </p:nvGraphicFramePr>
        <p:xfrm>
          <a:off x="1710821" y="3116718"/>
          <a:ext cx="8640000" cy="220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7509462-06D9-D74F-969B-8CED69632EDC}"/>
              </a:ext>
            </a:extLst>
          </p:cNvPr>
          <p:cNvGraphicFramePr>
            <a:graphicFrameLocks/>
          </p:cNvGraphicFramePr>
          <p:nvPr/>
        </p:nvGraphicFramePr>
        <p:xfrm>
          <a:off x="1710821" y="5000306"/>
          <a:ext cx="8640000" cy="2088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3CE98E1-ED47-4F31-93DC-EBDE6F4B6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1088603"/>
            <a:ext cx="334992" cy="178866"/>
          </a:xfrm>
        </p:spPr>
        <p:txBody>
          <a:bodyPr/>
          <a:lstStyle/>
          <a:p>
            <a:fld id="{452C4D8F-120B-42F8-A28B-9E1CD2B1177E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42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58983" y="166692"/>
            <a:ext cx="7393363" cy="917111"/>
          </a:xfrm>
        </p:spPr>
        <p:txBody>
          <a:bodyPr>
            <a:noAutofit/>
          </a:bodyPr>
          <a:lstStyle/>
          <a:p>
            <a:r>
              <a:rPr lang="en-US" dirty="0"/>
              <a:t>THREE STEPS TO COST-EFFECTIVE HOME FLOOD PROTECTION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034" y="1417678"/>
            <a:ext cx="5098473" cy="531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What is the “Three Steps” infographic?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Action-focused infographic summarizing best practices by priority and cost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Priority #1 maintenance, #2 shorter term low cost actions, #3 longer term higher cost action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English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French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Share Tips Using Social Media</a:t>
            </a:r>
          </a:p>
          <a:p>
            <a:pPr marL="342900" lvl="1" indent="-3429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Social media toolkit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" y="1088603"/>
            <a:ext cx="334992" cy="178866"/>
          </a:xfrm>
        </p:spPr>
        <p:txBody>
          <a:bodyPr/>
          <a:lstStyle/>
          <a:p>
            <a:fld id="{452C4D8F-120B-42F8-A28B-9E1CD2B1177E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1650"/>
          <a:stretch/>
        </p:blipFill>
        <p:spPr>
          <a:xfrm>
            <a:off x="5957455" y="1417678"/>
            <a:ext cx="5889048" cy="5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73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54673"/>
            <a:ext cx="7072630" cy="721351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lang="en-US" dirty="0"/>
              <a:t>SIMPLE TOOL TO ASSESS AND REDUCE RISK OF FLOOD DAMAGE AT THE LOT LEVEL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925194" y="1380588"/>
            <a:ext cx="7064375" cy="49109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marR="81915"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lang="en-US" b="1" dirty="0">
                <a:latin typeface="Arial"/>
                <a:cs typeface="Arial"/>
              </a:rPr>
              <a:t>What is the Home Flood Protection Check-Up?</a:t>
            </a:r>
          </a:p>
          <a:p>
            <a:pPr marL="12700" marR="81915"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dirty="0">
                <a:latin typeface="Arial"/>
                <a:cs typeface="Arial"/>
              </a:rPr>
              <a:t>The Home Flood Protection Check-up is a </a:t>
            </a:r>
            <a:r>
              <a:rPr spc="-5" dirty="0">
                <a:latin typeface="Arial"/>
                <a:cs typeface="Arial"/>
              </a:rPr>
              <a:t>free,</a:t>
            </a:r>
            <a:r>
              <a:rPr spc="-1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confidential,  VISUAL home flood risk assessment tool developed by </a:t>
            </a:r>
            <a:r>
              <a:rPr spc="-5" dirty="0">
                <a:latin typeface="Arial"/>
                <a:cs typeface="Arial"/>
              </a:rPr>
              <a:t>the  </a:t>
            </a:r>
            <a:r>
              <a:rPr dirty="0">
                <a:latin typeface="Arial"/>
                <a:cs typeface="Arial"/>
              </a:rPr>
              <a:t>Intact Centre on Climate Adaptation at the University of  </a:t>
            </a:r>
            <a:r>
              <a:rPr spc="-10" dirty="0">
                <a:latin typeface="Arial"/>
                <a:cs typeface="Arial"/>
              </a:rPr>
              <a:t>Waterloo</a:t>
            </a:r>
            <a:r>
              <a:rPr lang="en-CA" spc="-1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240665" algn="l"/>
                <a:tab pos="241300" algn="l"/>
              </a:tabLst>
            </a:pPr>
            <a:r>
              <a:rPr spc="5" dirty="0">
                <a:latin typeface="Arial"/>
                <a:cs typeface="Arial"/>
              </a:rPr>
              <a:t>Looks </a:t>
            </a:r>
            <a:r>
              <a:rPr dirty="0">
                <a:latin typeface="Arial"/>
                <a:cs typeface="Arial"/>
              </a:rPr>
              <a:t>at </a:t>
            </a:r>
            <a:r>
              <a:rPr lang="en-CA" dirty="0">
                <a:latin typeface="Arial"/>
                <a:cs typeface="Arial"/>
              </a:rPr>
              <a:t>the </a:t>
            </a:r>
            <a:r>
              <a:rPr dirty="0">
                <a:latin typeface="Arial"/>
                <a:cs typeface="Arial"/>
              </a:rPr>
              <a:t>15 most common flood risks </a:t>
            </a:r>
            <a:r>
              <a:rPr lang="en-CA" dirty="0">
                <a:latin typeface="Arial"/>
                <a:cs typeface="Arial"/>
              </a:rPr>
              <a:t>to </a:t>
            </a:r>
            <a:r>
              <a:rPr dirty="0">
                <a:latin typeface="Arial"/>
                <a:cs typeface="Arial"/>
              </a:rPr>
              <a:t>homes</a:t>
            </a: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>
                <a:latin typeface="Arial"/>
                <a:cs typeface="Arial"/>
              </a:rPr>
              <a:t>Applicable </a:t>
            </a:r>
            <a:r>
              <a:rPr spc="-5" dirty="0">
                <a:latin typeface="Arial"/>
                <a:cs typeface="Arial"/>
              </a:rPr>
              <a:t>to </a:t>
            </a:r>
            <a:r>
              <a:rPr dirty="0">
                <a:latin typeface="Arial"/>
                <a:cs typeface="Arial"/>
              </a:rPr>
              <a:t>all Canadian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homes</a:t>
            </a:r>
            <a:endParaRPr lang="en-US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i="1" dirty="0">
                <a:latin typeface="Arial"/>
                <a:cs typeface="Arial"/>
              </a:rPr>
              <a:t>Does not include risks posed by river or coastal flooding</a:t>
            </a:r>
            <a:endParaRPr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b="1" spc="-5" dirty="0">
                <a:latin typeface="Arial"/>
                <a:cs typeface="Arial"/>
              </a:rPr>
              <a:t>How </a:t>
            </a:r>
            <a:r>
              <a:rPr b="1" dirty="0">
                <a:latin typeface="Arial"/>
                <a:cs typeface="Arial"/>
              </a:rPr>
              <a:t>can residents complete an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assessment?</a:t>
            </a:r>
            <a:endParaRPr dirty="0">
              <a:latin typeface="Arial"/>
              <a:cs typeface="Arial"/>
            </a:endParaRPr>
          </a:p>
          <a:p>
            <a:pPr marL="241300" marR="5080" indent="-228600">
              <a:lnSpc>
                <a:spcPts val="2160"/>
              </a:lnSpc>
              <a:spcBef>
                <a:spcPts val="104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>
                <a:latin typeface="Arial"/>
                <a:cs typeface="Arial"/>
              </a:rPr>
              <a:t>Click on </a:t>
            </a:r>
            <a:r>
              <a:rPr spc="-5" dirty="0">
                <a:latin typeface="Arial"/>
                <a:cs typeface="Arial"/>
              </a:rPr>
              <a:t>the </a:t>
            </a:r>
            <a:r>
              <a:rPr dirty="0">
                <a:latin typeface="Arial"/>
                <a:cs typeface="Arial"/>
              </a:rPr>
              <a:t>link in English (</a:t>
            </a:r>
            <a:r>
              <a:rPr dirty="0">
                <a:latin typeface="Arial"/>
                <a:cs typeface="Arial"/>
                <a:hlinkClick r:id="rId2"/>
              </a:rPr>
              <a:t>homefloodprotect.ca/checkup</a:t>
            </a:r>
            <a:r>
              <a:rPr dirty="0">
                <a:latin typeface="Arial"/>
                <a:cs typeface="Arial"/>
              </a:rPr>
              <a:t>)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or  French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(</a:t>
            </a:r>
            <a:r>
              <a:rPr spc="-5" dirty="0">
                <a:latin typeface="Arial"/>
                <a:cs typeface="Arial"/>
                <a:hlinkClick r:id="rId3"/>
              </a:rPr>
              <a:t>homefloodprotect.ca/fr</a:t>
            </a:r>
            <a:r>
              <a:rPr spc="-5" dirty="0">
                <a:latin typeface="Arial"/>
                <a:cs typeface="Arial"/>
              </a:rPr>
              <a:t>)</a:t>
            </a:r>
            <a:endParaRPr dirty="0">
              <a:latin typeface="Arial"/>
              <a:cs typeface="Arial"/>
            </a:endParaRPr>
          </a:p>
          <a:p>
            <a:pPr marL="241300" indent="-228600">
              <a:lnSpc>
                <a:spcPts val="2280"/>
              </a:lnSpc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spc="-50" dirty="0">
                <a:latin typeface="Arial"/>
                <a:cs typeface="Arial"/>
              </a:rPr>
              <a:t>Take </a:t>
            </a:r>
            <a:r>
              <a:rPr dirty="0">
                <a:latin typeface="Arial"/>
                <a:cs typeface="Arial"/>
              </a:rPr>
              <a:t>5-10 minutes to answer a series of </a:t>
            </a:r>
            <a:r>
              <a:rPr spc="-5" dirty="0">
                <a:latin typeface="Arial"/>
                <a:cs typeface="Arial"/>
              </a:rPr>
              <a:t>yes </a:t>
            </a:r>
            <a:r>
              <a:rPr dirty="0">
                <a:latin typeface="Arial"/>
                <a:cs typeface="Arial"/>
              </a:rPr>
              <a:t>or no</a:t>
            </a:r>
            <a:r>
              <a:rPr spc="-1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questions</a:t>
            </a:r>
          </a:p>
          <a:p>
            <a:pPr marL="241300">
              <a:lnSpc>
                <a:spcPts val="2280"/>
              </a:lnSpc>
            </a:pPr>
            <a:r>
              <a:rPr dirty="0">
                <a:latin typeface="Arial"/>
                <a:cs typeface="Arial"/>
              </a:rPr>
              <a:t>about flood risks inside and outside of the</a:t>
            </a:r>
            <a:r>
              <a:rPr spc="-1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home</a:t>
            </a:r>
          </a:p>
          <a:p>
            <a:pPr marL="241300" marR="441959" indent="-228600">
              <a:lnSpc>
                <a:spcPts val="2160"/>
              </a:lnSpc>
              <a:spcBef>
                <a:spcPts val="103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>
                <a:latin typeface="Arial"/>
                <a:cs typeface="Arial"/>
              </a:rPr>
              <a:t>Have a </a:t>
            </a:r>
            <a:r>
              <a:rPr u="sng" dirty="0">
                <a:latin typeface="Arial"/>
                <a:cs typeface="Arial"/>
              </a:rPr>
              <a:t>confidential</a:t>
            </a:r>
            <a:r>
              <a:rPr dirty="0">
                <a:latin typeface="Arial"/>
                <a:cs typeface="Arial"/>
              </a:rPr>
              <a:t>, custom home flood protection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report  emailed to you or download it onto your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device</a:t>
            </a:r>
          </a:p>
        </p:txBody>
      </p:sp>
      <p:sp>
        <p:nvSpPr>
          <p:cNvPr id="4" name="object 4"/>
          <p:cNvSpPr/>
          <p:nvPr/>
        </p:nvSpPr>
        <p:spPr>
          <a:xfrm>
            <a:off x="838200" y="1088136"/>
            <a:ext cx="444690" cy="150036"/>
          </a:xfrm>
          <a:custGeom>
            <a:avLst/>
            <a:gdLst/>
            <a:ahLst/>
            <a:cxnLst/>
            <a:rect l="l" t="t" r="r" b="b"/>
            <a:pathLst>
              <a:path w="335280" h="180340">
                <a:moveTo>
                  <a:pt x="335280" y="0"/>
                </a:moveTo>
                <a:lnTo>
                  <a:pt x="0" y="0"/>
                </a:lnTo>
                <a:lnTo>
                  <a:pt x="0" y="179832"/>
                </a:lnTo>
                <a:lnTo>
                  <a:pt x="335280" y="179832"/>
                </a:lnTo>
                <a:lnTo>
                  <a:pt x="33528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11426" y="1101596"/>
            <a:ext cx="271463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800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8619743" y="1325879"/>
            <a:ext cx="2823210" cy="5532120"/>
            <a:chOff x="8619743" y="1325879"/>
            <a:chExt cx="2823210" cy="5532120"/>
          </a:xfrm>
        </p:grpSpPr>
        <p:sp>
          <p:nvSpPr>
            <p:cNvPr id="7" name="object 7"/>
            <p:cNvSpPr/>
            <p:nvPr/>
          </p:nvSpPr>
          <p:spPr>
            <a:xfrm>
              <a:off x="8619743" y="1325879"/>
              <a:ext cx="2822717" cy="553211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14559" y="2467355"/>
              <a:ext cx="1362455" cy="9707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4079" y="2822447"/>
              <a:ext cx="52069" cy="149860"/>
            </a:xfrm>
            <a:custGeom>
              <a:avLst/>
              <a:gdLst/>
              <a:ahLst/>
              <a:cxnLst/>
              <a:rect l="l" t="t" r="r" b="b"/>
              <a:pathLst>
                <a:path w="52070" h="149860">
                  <a:moveTo>
                    <a:pt x="51816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51816" y="149351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84079" y="2822447"/>
              <a:ext cx="52069" cy="149860"/>
            </a:xfrm>
            <a:custGeom>
              <a:avLst/>
              <a:gdLst/>
              <a:ahLst/>
              <a:cxnLst/>
              <a:rect l="l" t="t" r="r" b="b"/>
              <a:pathLst>
                <a:path w="52070" h="149860">
                  <a:moveTo>
                    <a:pt x="0" y="149351"/>
                  </a:moveTo>
                  <a:lnTo>
                    <a:pt x="51816" y="149351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14935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56799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327"/>
            <a:ext cx="8291513" cy="1325563"/>
          </a:xfrm>
        </p:spPr>
        <p:txBody>
          <a:bodyPr/>
          <a:lstStyle/>
          <a:p>
            <a:r>
              <a:rPr lang="en-US" dirty="0"/>
              <a:t>TEMPORARY FLOOD PROTECTION BARRIERS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44789"/>
            <a:ext cx="5676577" cy="49975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What are they?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A physical barrier that is installed temporarily during an emergency situation </a:t>
            </a:r>
          </a:p>
          <a:p>
            <a:pPr lvl="1">
              <a:lnSpc>
                <a:spcPct val="100000"/>
              </a:lnSpc>
            </a:pPr>
            <a:r>
              <a:rPr lang="en-US" sz="1600" b="1" dirty="0"/>
              <a:t>Opening Barriers</a:t>
            </a:r>
            <a:r>
              <a:rPr lang="en-US" sz="1600" dirty="0"/>
              <a:t>: Block water from entering an opening in a building (e.g. windows, doors, drains) </a:t>
            </a:r>
          </a:p>
          <a:p>
            <a:pPr lvl="1">
              <a:lnSpc>
                <a:spcPct val="100000"/>
              </a:lnSpc>
            </a:pPr>
            <a:r>
              <a:rPr lang="en-US" sz="1600" b="1" dirty="0"/>
              <a:t>Perimeter Barriers</a:t>
            </a:r>
            <a:r>
              <a:rPr lang="en-US" sz="1600" dirty="0"/>
              <a:t>: Block water from flowing onto a property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When are temporary barriers used?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Installed ahead of flooding events caused by rainfall, riverine and coastal to reduce flood damages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Advance notice requirements vary widely because barrier installation times can range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minutes (click-in door barriers)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days (thousands of sandbags along waterfront properties)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14776" y="5719143"/>
            <a:ext cx="4801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Roll down temporary opening barriers installed at a riverside home, Edmonton, Alberta. Source: Guy Bridgeman, 2020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776" y="1747210"/>
            <a:ext cx="4851597" cy="363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59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327"/>
            <a:ext cx="8291513" cy="1325563"/>
          </a:xfrm>
        </p:spPr>
        <p:txBody>
          <a:bodyPr/>
          <a:lstStyle/>
          <a:p>
            <a:r>
              <a:rPr lang="en-US" dirty="0"/>
              <a:t>BEYOND DISPOSABLE SAND BAGS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7469"/>
            <a:ext cx="6790509" cy="559053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Disposable Options (</a:t>
            </a:r>
            <a:r>
              <a:rPr lang="en-US" sz="1800" b="1" i="1" dirty="0"/>
              <a:t>Sandbags</a:t>
            </a:r>
            <a:r>
              <a:rPr lang="en-US" sz="1800" b="1" dirty="0"/>
              <a:t>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Pros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Lower one time cost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Relatively simple to install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Cons </a:t>
            </a:r>
          </a:p>
          <a:p>
            <a:pPr lvl="1">
              <a:lnSpc>
                <a:spcPct val="100000"/>
              </a:lnSpc>
            </a:pPr>
            <a:r>
              <a:rPr lang="en-US" sz="1600" dirty="0" err="1"/>
              <a:t>Labour</a:t>
            </a:r>
            <a:r>
              <a:rPr lang="en-US" sz="1600" dirty="0"/>
              <a:t> intensive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Must be disposed of as hazardous material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If sand if salted may damage plant and animal life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Effective in only limited situations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May be more expensive in the long term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Reusable Options</a:t>
            </a:r>
            <a:r>
              <a:rPr lang="en-US" sz="1800" dirty="0"/>
              <a:t> </a:t>
            </a:r>
            <a:r>
              <a:rPr lang="en-US" sz="1800" b="1" dirty="0"/>
              <a:t>(</a:t>
            </a:r>
            <a:r>
              <a:rPr lang="en-US" sz="1800" b="1" i="1" dirty="0" err="1"/>
              <a:t>Sandless</a:t>
            </a:r>
            <a:r>
              <a:rPr lang="en-US" sz="1800" b="1" i="1" dirty="0"/>
              <a:t> sandbags, molded plastic blocks and panels, flat panel walls, plastic tubing</a:t>
            </a:r>
            <a:r>
              <a:rPr lang="en-US" sz="1800" b="1" dirty="0"/>
              <a:t>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Pros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Effective in wider variety of applications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May save money over the longer term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Cons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Consultation with professionals is recommended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Higher initial cost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Storage requirements</a:t>
            </a:r>
          </a:p>
          <a:p>
            <a:pPr lvl="1">
              <a:lnSpc>
                <a:spcPct val="100000"/>
              </a:lnSpc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4"/>
          <a:stretch/>
        </p:blipFill>
        <p:spPr>
          <a:xfrm>
            <a:off x="7779224" y="1686251"/>
            <a:ext cx="3557998" cy="37376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9224" y="5640228"/>
            <a:ext cx="381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Plastic tubing perimeter barrier around a home Source: Swan, 2020 </a:t>
            </a:r>
          </a:p>
        </p:txBody>
      </p:sp>
    </p:spTree>
    <p:extLst>
      <p:ext uri="{BB962C8B-B14F-4D97-AF65-F5344CB8AC3E}">
        <p14:creationId xmlns:p14="http://schemas.microsoft.com/office/powerpoint/2010/main" val="19009962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TEMPORARY BARRIERS ARE TEMPORARY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9935"/>
            <a:ext cx="6006737" cy="5054373"/>
          </a:xfrm>
        </p:spPr>
        <p:txBody>
          <a:bodyPr>
            <a:normAutofit/>
          </a:bodyPr>
          <a:lstStyle/>
          <a:p>
            <a:r>
              <a:rPr lang="en-US" dirty="0"/>
              <a:t>Shorter term, temporary solutions</a:t>
            </a:r>
          </a:p>
          <a:p>
            <a:r>
              <a:rPr lang="en-US" dirty="0"/>
              <a:t>Should be designed and installed with the support of a qualified professional(s) to</a:t>
            </a:r>
          </a:p>
          <a:p>
            <a:endParaRPr lang="en-US" dirty="0"/>
          </a:p>
          <a:p>
            <a:r>
              <a:rPr lang="en-US" dirty="0"/>
              <a:t>To </a:t>
            </a:r>
            <a:r>
              <a:rPr lang="en-US" b="1" dirty="0"/>
              <a:t>reduce risk of failure </a:t>
            </a:r>
            <a:r>
              <a:rPr lang="en-US" dirty="0"/>
              <a:t>considerations should include</a:t>
            </a:r>
          </a:p>
          <a:p>
            <a:pPr lvl="1"/>
            <a:r>
              <a:rPr lang="en-CA" sz="2000" dirty="0"/>
              <a:t>Type of bearing soil (if applicable) that surface barriers will be deployed on</a:t>
            </a:r>
            <a:endParaRPr lang="en-US" sz="2000" dirty="0"/>
          </a:p>
          <a:p>
            <a:pPr lvl="1"/>
            <a:r>
              <a:rPr lang="en-CA" sz="2000" dirty="0"/>
              <a:t>Potential for soil erosion affecting the barrier placement </a:t>
            </a:r>
            <a:endParaRPr lang="en-US" sz="2000" dirty="0"/>
          </a:p>
          <a:p>
            <a:pPr lvl="1"/>
            <a:r>
              <a:rPr lang="en-CA" sz="2000" dirty="0"/>
              <a:t> Characteristics of the floodwaters expected </a:t>
            </a:r>
            <a:endParaRPr lang="en-US" sz="2000" dirty="0"/>
          </a:p>
          <a:p>
            <a:pPr lvl="2"/>
            <a:r>
              <a:rPr lang="en-CA" sz="2000" dirty="0"/>
              <a:t>Potential for wave action </a:t>
            </a:r>
            <a:endParaRPr lang="en-US" sz="2000" dirty="0"/>
          </a:p>
          <a:p>
            <a:pPr lvl="2"/>
            <a:r>
              <a:rPr lang="en-CA" sz="2000" dirty="0"/>
              <a:t>Potential for wind</a:t>
            </a:r>
            <a:endParaRPr lang="en-US" sz="2000" dirty="0"/>
          </a:p>
          <a:p>
            <a:pPr lvl="2"/>
            <a:r>
              <a:rPr lang="en-CA" sz="2000" dirty="0"/>
              <a:t>Potential for movement of debris</a:t>
            </a: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5810"/>
          <a:stretch/>
        </p:blipFill>
        <p:spPr>
          <a:xfrm>
            <a:off x="6728726" y="2038758"/>
            <a:ext cx="4871092" cy="4100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44937" y="1475269"/>
            <a:ext cx="487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Flood Water Breaches River Barrier in UK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4937" y="6139543"/>
            <a:ext cx="4754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BBC News, Feb 2020</a:t>
            </a:r>
          </a:p>
        </p:txBody>
      </p:sp>
    </p:spTree>
    <p:extLst>
      <p:ext uri="{BB962C8B-B14F-4D97-AF65-F5344CB8AC3E}">
        <p14:creationId xmlns:p14="http://schemas.microsoft.com/office/powerpoint/2010/main" val="41854438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8"/>
            <a:ext cx="8193505" cy="1325563"/>
          </a:xfrm>
        </p:spPr>
        <p:txBody>
          <a:bodyPr/>
          <a:lstStyle/>
          <a:p>
            <a:r>
              <a:rPr lang="en-US" dirty="0"/>
              <a:t>REDUCING RISK OF FLOOD DAMAGE AT THE LOT LEVEL IN HIGHER RISK 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763" y="1567195"/>
            <a:ext cx="2394631" cy="503278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/>
              <a:t>Key Considerations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Short and long term risks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Budget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Insurance availability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Government buyout options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/>
              <a:t>Common Requirements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Consultation with government officials and qualified professionals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Government permits</a:t>
            </a:r>
          </a:p>
          <a:p>
            <a:pPr marL="0" indent="0">
              <a:spcAft>
                <a:spcPts val="600"/>
              </a:spcAft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897461" y="1668592"/>
            <a:ext cx="108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DEFEND</a:t>
            </a:r>
          </a:p>
        </p:txBody>
      </p:sp>
      <p:sp>
        <p:nvSpPr>
          <p:cNvPr id="36" name="Isosceles Triangle 35"/>
          <p:cNvSpPr/>
          <p:nvPr/>
        </p:nvSpPr>
        <p:spPr>
          <a:xfrm>
            <a:off x="9548446" y="1448112"/>
            <a:ext cx="959130" cy="5829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9650615" y="2037889"/>
            <a:ext cx="721895" cy="5293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9548446" y="3034150"/>
            <a:ext cx="1077443" cy="57366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8135132" y="4423468"/>
            <a:ext cx="982491" cy="58437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726219" y="3606081"/>
            <a:ext cx="721895" cy="5293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875521" y="4135472"/>
            <a:ext cx="45719" cy="340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324378" y="4131886"/>
            <a:ext cx="45719" cy="344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8337497" y="5007847"/>
            <a:ext cx="516479" cy="500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0606637" y="2278291"/>
            <a:ext cx="122723" cy="3384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337497" y="5508801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261893" y="3898179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8171571" y="1999307"/>
            <a:ext cx="3499338" cy="1022823"/>
          </a:xfrm>
          <a:custGeom>
            <a:avLst/>
            <a:gdLst>
              <a:gd name="connsiteX0" fmla="*/ 0 w 3499338"/>
              <a:gd name="connsiteY0" fmla="*/ 17585 h 1022823"/>
              <a:gd name="connsiteX1" fmla="*/ 131884 w 3499338"/>
              <a:gd name="connsiteY1" fmla="*/ 8793 h 1022823"/>
              <a:gd name="connsiteX2" fmla="*/ 193431 w 3499338"/>
              <a:gd name="connsiteY2" fmla="*/ 0 h 1022823"/>
              <a:gd name="connsiteX3" fmla="*/ 369277 w 3499338"/>
              <a:gd name="connsiteY3" fmla="*/ 8793 h 1022823"/>
              <a:gd name="connsiteX4" fmla="*/ 448407 w 3499338"/>
              <a:gd name="connsiteY4" fmla="*/ 26377 h 1022823"/>
              <a:gd name="connsiteX5" fmla="*/ 501161 w 3499338"/>
              <a:gd name="connsiteY5" fmla="*/ 61547 h 1022823"/>
              <a:gd name="connsiteX6" fmla="*/ 580292 w 3499338"/>
              <a:gd name="connsiteY6" fmla="*/ 87924 h 1022823"/>
              <a:gd name="connsiteX7" fmla="*/ 606669 w 3499338"/>
              <a:gd name="connsiteY7" fmla="*/ 96716 h 1022823"/>
              <a:gd name="connsiteX8" fmla="*/ 633046 w 3499338"/>
              <a:gd name="connsiteY8" fmla="*/ 114300 h 1022823"/>
              <a:gd name="connsiteX9" fmla="*/ 659423 w 3499338"/>
              <a:gd name="connsiteY9" fmla="*/ 123093 h 1022823"/>
              <a:gd name="connsiteX10" fmla="*/ 685800 w 3499338"/>
              <a:gd name="connsiteY10" fmla="*/ 140677 h 1022823"/>
              <a:gd name="connsiteX11" fmla="*/ 738554 w 3499338"/>
              <a:gd name="connsiteY11" fmla="*/ 158262 h 1022823"/>
              <a:gd name="connsiteX12" fmla="*/ 817684 w 3499338"/>
              <a:gd name="connsiteY12" fmla="*/ 193431 h 1022823"/>
              <a:gd name="connsiteX13" fmla="*/ 852854 w 3499338"/>
              <a:gd name="connsiteY13" fmla="*/ 211016 h 1022823"/>
              <a:gd name="connsiteX14" fmla="*/ 879231 w 3499338"/>
              <a:gd name="connsiteY14" fmla="*/ 228600 h 1022823"/>
              <a:gd name="connsiteX15" fmla="*/ 914400 w 3499338"/>
              <a:gd name="connsiteY15" fmla="*/ 237393 h 1022823"/>
              <a:gd name="connsiteX16" fmla="*/ 967154 w 3499338"/>
              <a:gd name="connsiteY16" fmla="*/ 254977 h 1022823"/>
              <a:gd name="connsiteX17" fmla="*/ 1046284 w 3499338"/>
              <a:gd name="connsiteY17" fmla="*/ 290147 h 1022823"/>
              <a:gd name="connsiteX18" fmla="*/ 1072661 w 3499338"/>
              <a:gd name="connsiteY18" fmla="*/ 298939 h 1022823"/>
              <a:gd name="connsiteX19" fmla="*/ 1116623 w 3499338"/>
              <a:gd name="connsiteY19" fmla="*/ 342900 h 1022823"/>
              <a:gd name="connsiteX20" fmla="*/ 1169377 w 3499338"/>
              <a:gd name="connsiteY20" fmla="*/ 369277 h 1022823"/>
              <a:gd name="connsiteX21" fmla="*/ 1222131 w 3499338"/>
              <a:gd name="connsiteY21" fmla="*/ 413239 h 1022823"/>
              <a:gd name="connsiteX22" fmla="*/ 1248507 w 3499338"/>
              <a:gd name="connsiteY22" fmla="*/ 439616 h 1022823"/>
              <a:gd name="connsiteX23" fmla="*/ 1301261 w 3499338"/>
              <a:gd name="connsiteY23" fmla="*/ 457200 h 1022823"/>
              <a:gd name="connsiteX24" fmla="*/ 1380392 w 3499338"/>
              <a:gd name="connsiteY24" fmla="*/ 492370 h 1022823"/>
              <a:gd name="connsiteX25" fmla="*/ 1406769 w 3499338"/>
              <a:gd name="connsiteY25" fmla="*/ 501162 h 1022823"/>
              <a:gd name="connsiteX26" fmla="*/ 1415561 w 3499338"/>
              <a:gd name="connsiteY26" fmla="*/ 527539 h 1022823"/>
              <a:gd name="connsiteX27" fmla="*/ 1468315 w 3499338"/>
              <a:gd name="connsiteY27" fmla="*/ 545124 h 1022823"/>
              <a:gd name="connsiteX28" fmla="*/ 1494692 w 3499338"/>
              <a:gd name="connsiteY28" fmla="*/ 553916 h 1022823"/>
              <a:gd name="connsiteX29" fmla="*/ 1758461 w 3499338"/>
              <a:gd name="connsiteY29" fmla="*/ 562708 h 1022823"/>
              <a:gd name="connsiteX30" fmla="*/ 1863969 w 3499338"/>
              <a:gd name="connsiteY30" fmla="*/ 571500 h 1022823"/>
              <a:gd name="connsiteX31" fmla="*/ 1916723 w 3499338"/>
              <a:gd name="connsiteY31" fmla="*/ 589085 h 1022823"/>
              <a:gd name="connsiteX32" fmla="*/ 2048607 w 3499338"/>
              <a:gd name="connsiteY32" fmla="*/ 580293 h 1022823"/>
              <a:gd name="connsiteX33" fmla="*/ 2101361 w 3499338"/>
              <a:gd name="connsiteY33" fmla="*/ 562708 h 1022823"/>
              <a:gd name="connsiteX34" fmla="*/ 2242038 w 3499338"/>
              <a:gd name="connsiteY34" fmla="*/ 571500 h 1022823"/>
              <a:gd name="connsiteX35" fmla="*/ 2426677 w 3499338"/>
              <a:gd name="connsiteY35" fmla="*/ 580293 h 1022823"/>
              <a:gd name="connsiteX36" fmla="*/ 2479431 w 3499338"/>
              <a:gd name="connsiteY36" fmla="*/ 597877 h 1022823"/>
              <a:gd name="connsiteX37" fmla="*/ 2505807 w 3499338"/>
              <a:gd name="connsiteY37" fmla="*/ 615462 h 1022823"/>
              <a:gd name="connsiteX38" fmla="*/ 2558561 w 3499338"/>
              <a:gd name="connsiteY38" fmla="*/ 633047 h 1022823"/>
              <a:gd name="connsiteX39" fmla="*/ 2584938 w 3499338"/>
              <a:gd name="connsiteY39" fmla="*/ 650631 h 1022823"/>
              <a:gd name="connsiteX40" fmla="*/ 2637692 w 3499338"/>
              <a:gd name="connsiteY40" fmla="*/ 668216 h 1022823"/>
              <a:gd name="connsiteX41" fmla="*/ 2664069 w 3499338"/>
              <a:gd name="connsiteY41" fmla="*/ 677008 h 1022823"/>
              <a:gd name="connsiteX42" fmla="*/ 2690446 w 3499338"/>
              <a:gd name="connsiteY42" fmla="*/ 694593 h 1022823"/>
              <a:gd name="connsiteX43" fmla="*/ 2716823 w 3499338"/>
              <a:gd name="connsiteY43" fmla="*/ 703385 h 1022823"/>
              <a:gd name="connsiteX44" fmla="*/ 2769577 w 3499338"/>
              <a:gd name="connsiteY44" fmla="*/ 738554 h 1022823"/>
              <a:gd name="connsiteX45" fmla="*/ 2804746 w 3499338"/>
              <a:gd name="connsiteY45" fmla="*/ 764931 h 1022823"/>
              <a:gd name="connsiteX46" fmla="*/ 2883877 w 3499338"/>
              <a:gd name="connsiteY46" fmla="*/ 800100 h 1022823"/>
              <a:gd name="connsiteX47" fmla="*/ 2945423 w 3499338"/>
              <a:gd name="connsiteY47" fmla="*/ 870439 h 1022823"/>
              <a:gd name="connsiteX48" fmla="*/ 2971800 w 3499338"/>
              <a:gd name="connsiteY48" fmla="*/ 879231 h 1022823"/>
              <a:gd name="connsiteX49" fmla="*/ 3024554 w 3499338"/>
              <a:gd name="connsiteY49" fmla="*/ 914400 h 1022823"/>
              <a:gd name="connsiteX50" fmla="*/ 3050931 w 3499338"/>
              <a:gd name="connsiteY50" fmla="*/ 923193 h 1022823"/>
              <a:gd name="connsiteX51" fmla="*/ 3103684 w 3499338"/>
              <a:gd name="connsiteY51" fmla="*/ 958362 h 1022823"/>
              <a:gd name="connsiteX52" fmla="*/ 3156438 w 3499338"/>
              <a:gd name="connsiteY52" fmla="*/ 975947 h 1022823"/>
              <a:gd name="connsiteX53" fmla="*/ 3182815 w 3499338"/>
              <a:gd name="connsiteY53" fmla="*/ 993531 h 1022823"/>
              <a:gd name="connsiteX54" fmla="*/ 3332284 w 3499338"/>
              <a:gd name="connsiteY54" fmla="*/ 1011116 h 1022823"/>
              <a:gd name="connsiteX55" fmla="*/ 3499338 w 3499338"/>
              <a:gd name="connsiteY55" fmla="*/ 1019908 h 102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99338" h="1022823">
                <a:moveTo>
                  <a:pt x="0" y="17585"/>
                </a:moveTo>
                <a:cubicBezTo>
                  <a:pt x="43961" y="14654"/>
                  <a:pt x="88006" y="12782"/>
                  <a:pt x="131884" y="8793"/>
                </a:cubicBezTo>
                <a:cubicBezTo>
                  <a:pt x="152523" y="6917"/>
                  <a:pt x="172707" y="0"/>
                  <a:pt x="193431" y="0"/>
                </a:cubicBezTo>
                <a:cubicBezTo>
                  <a:pt x="252120" y="0"/>
                  <a:pt x="310662" y="5862"/>
                  <a:pt x="369277" y="8793"/>
                </a:cubicBezTo>
                <a:cubicBezTo>
                  <a:pt x="383589" y="11178"/>
                  <a:pt x="429855" y="16070"/>
                  <a:pt x="448407" y="26377"/>
                </a:cubicBezTo>
                <a:cubicBezTo>
                  <a:pt x="466882" y="36641"/>
                  <a:pt x="481111" y="54864"/>
                  <a:pt x="501161" y="61547"/>
                </a:cubicBezTo>
                <a:lnTo>
                  <a:pt x="580292" y="87924"/>
                </a:lnTo>
                <a:cubicBezTo>
                  <a:pt x="589084" y="90855"/>
                  <a:pt x="598958" y="91575"/>
                  <a:pt x="606669" y="96716"/>
                </a:cubicBezTo>
                <a:cubicBezTo>
                  <a:pt x="615461" y="102577"/>
                  <a:pt x="623595" y="109574"/>
                  <a:pt x="633046" y="114300"/>
                </a:cubicBezTo>
                <a:cubicBezTo>
                  <a:pt x="641336" y="118445"/>
                  <a:pt x="651133" y="118948"/>
                  <a:pt x="659423" y="123093"/>
                </a:cubicBezTo>
                <a:cubicBezTo>
                  <a:pt x="668874" y="127819"/>
                  <a:pt x="676144" y="136385"/>
                  <a:pt x="685800" y="140677"/>
                </a:cubicBezTo>
                <a:cubicBezTo>
                  <a:pt x="702738" y="148205"/>
                  <a:pt x="738554" y="158262"/>
                  <a:pt x="738554" y="158262"/>
                </a:cubicBezTo>
                <a:cubicBezTo>
                  <a:pt x="816142" y="209988"/>
                  <a:pt x="692131" y="130654"/>
                  <a:pt x="817684" y="193431"/>
                </a:cubicBezTo>
                <a:cubicBezTo>
                  <a:pt x="829407" y="199293"/>
                  <a:pt x="841474" y="204513"/>
                  <a:pt x="852854" y="211016"/>
                </a:cubicBezTo>
                <a:cubicBezTo>
                  <a:pt x="862029" y="216259"/>
                  <a:pt x="869518" y="224437"/>
                  <a:pt x="879231" y="228600"/>
                </a:cubicBezTo>
                <a:cubicBezTo>
                  <a:pt x="890338" y="233360"/>
                  <a:pt x="902826" y="233921"/>
                  <a:pt x="914400" y="237393"/>
                </a:cubicBezTo>
                <a:cubicBezTo>
                  <a:pt x="932154" y="242719"/>
                  <a:pt x="967154" y="254977"/>
                  <a:pt x="967154" y="254977"/>
                </a:cubicBezTo>
                <a:cubicBezTo>
                  <a:pt x="1008953" y="282843"/>
                  <a:pt x="983508" y="269221"/>
                  <a:pt x="1046284" y="290147"/>
                </a:cubicBezTo>
                <a:lnTo>
                  <a:pt x="1072661" y="298939"/>
                </a:lnTo>
                <a:cubicBezTo>
                  <a:pt x="1143001" y="345833"/>
                  <a:pt x="1058007" y="284285"/>
                  <a:pt x="1116623" y="342900"/>
                </a:cubicBezTo>
                <a:cubicBezTo>
                  <a:pt x="1133669" y="359945"/>
                  <a:pt x="1147922" y="362126"/>
                  <a:pt x="1169377" y="369277"/>
                </a:cubicBezTo>
                <a:cubicBezTo>
                  <a:pt x="1246446" y="446346"/>
                  <a:pt x="1148678" y="352027"/>
                  <a:pt x="1222131" y="413239"/>
                </a:cubicBezTo>
                <a:cubicBezTo>
                  <a:pt x="1231683" y="421199"/>
                  <a:pt x="1237638" y="433578"/>
                  <a:pt x="1248507" y="439616"/>
                </a:cubicBezTo>
                <a:cubicBezTo>
                  <a:pt x="1264710" y="448618"/>
                  <a:pt x="1301261" y="457200"/>
                  <a:pt x="1301261" y="457200"/>
                </a:cubicBezTo>
                <a:cubicBezTo>
                  <a:pt x="1343060" y="485067"/>
                  <a:pt x="1317614" y="471444"/>
                  <a:pt x="1380392" y="492370"/>
                </a:cubicBezTo>
                <a:lnTo>
                  <a:pt x="1406769" y="501162"/>
                </a:lnTo>
                <a:cubicBezTo>
                  <a:pt x="1409700" y="509954"/>
                  <a:pt x="1408019" y="522152"/>
                  <a:pt x="1415561" y="527539"/>
                </a:cubicBezTo>
                <a:cubicBezTo>
                  <a:pt x="1430644" y="538313"/>
                  <a:pt x="1450730" y="539262"/>
                  <a:pt x="1468315" y="545124"/>
                </a:cubicBezTo>
                <a:cubicBezTo>
                  <a:pt x="1477107" y="548055"/>
                  <a:pt x="1485429" y="553607"/>
                  <a:pt x="1494692" y="553916"/>
                </a:cubicBezTo>
                <a:lnTo>
                  <a:pt x="1758461" y="562708"/>
                </a:lnTo>
                <a:cubicBezTo>
                  <a:pt x="1793630" y="565639"/>
                  <a:pt x="1829158" y="565698"/>
                  <a:pt x="1863969" y="571500"/>
                </a:cubicBezTo>
                <a:cubicBezTo>
                  <a:pt x="1882253" y="574547"/>
                  <a:pt x="1916723" y="589085"/>
                  <a:pt x="1916723" y="589085"/>
                </a:cubicBezTo>
                <a:cubicBezTo>
                  <a:pt x="1960684" y="586154"/>
                  <a:pt x="2004991" y="586524"/>
                  <a:pt x="2048607" y="580293"/>
                </a:cubicBezTo>
                <a:cubicBezTo>
                  <a:pt x="2066957" y="577672"/>
                  <a:pt x="2101361" y="562708"/>
                  <a:pt x="2101361" y="562708"/>
                </a:cubicBezTo>
                <a:lnTo>
                  <a:pt x="2242038" y="571500"/>
                </a:lnTo>
                <a:cubicBezTo>
                  <a:pt x="2303564" y="574826"/>
                  <a:pt x="2365438" y="573489"/>
                  <a:pt x="2426677" y="580293"/>
                </a:cubicBezTo>
                <a:cubicBezTo>
                  <a:pt x="2445099" y="582340"/>
                  <a:pt x="2479431" y="597877"/>
                  <a:pt x="2479431" y="597877"/>
                </a:cubicBezTo>
                <a:cubicBezTo>
                  <a:pt x="2488223" y="603739"/>
                  <a:pt x="2496151" y="611170"/>
                  <a:pt x="2505807" y="615462"/>
                </a:cubicBezTo>
                <a:cubicBezTo>
                  <a:pt x="2522745" y="622990"/>
                  <a:pt x="2543138" y="622765"/>
                  <a:pt x="2558561" y="633047"/>
                </a:cubicBezTo>
                <a:cubicBezTo>
                  <a:pt x="2567353" y="638908"/>
                  <a:pt x="2575282" y="646339"/>
                  <a:pt x="2584938" y="650631"/>
                </a:cubicBezTo>
                <a:cubicBezTo>
                  <a:pt x="2601876" y="658159"/>
                  <a:pt x="2620107" y="662354"/>
                  <a:pt x="2637692" y="668216"/>
                </a:cubicBezTo>
                <a:lnTo>
                  <a:pt x="2664069" y="677008"/>
                </a:lnTo>
                <a:cubicBezTo>
                  <a:pt x="2672861" y="682870"/>
                  <a:pt x="2680994" y="689867"/>
                  <a:pt x="2690446" y="694593"/>
                </a:cubicBezTo>
                <a:cubicBezTo>
                  <a:pt x="2698735" y="698738"/>
                  <a:pt x="2709112" y="698244"/>
                  <a:pt x="2716823" y="703385"/>
                </a:cubicBezTo>
                <a:cubicBezTo>
                  <a:pt x="2782684" y="747292"/>
                  <a:pt x="2706859" y="717649"/>
                  <a:pt x="2769577" y="738554"/>
                </a:cubicBezTo>
                <a:cubicBezTo>
                  <a:pt x="2781300" y="747346"/>
                  <a:pt x="2791639" y="758378"/>
                  <a:pt x="2804746" y="764931"/>
                </a:cubicBezTo>
                <a:cubicBezTo>
                  <a:pt x="2930315" y="827716"/>
                  <a:pt x="2806282" y="748372"/>
                  <a:pt x="2883877" y="800100"/>
                </a:cubicBezTo>
                <a:cubicBezTo>
                  <a:pt x="2910253" y="839664"/>
                  <a:pt x="2908789" y="852122"/>
                  <a:pt x="2945423" y="870439"/>
                </a:cubicBezTo>
                <a:cubicBezTo>
                  <a:pt x="2953712" y="874584"/>
                  <a:pt x="2963008" y="876300"/>
                  <a:pt x="2971800" y="879231"/>
                </a:cubicBezTo>
                <a:cubicBezTo>
                  <a:pt x="2989385" y="890954"/>
                  <a:pt x="3004505" y="907716"/>
                  <a:pt x="3024554" y="914400"/>
                </a:cubicBezTo>
                <a:cubicBezTo>
                  <a:pt x="3033346" y="917331"/>
                  <a:pt x="3042829" y="918692"/>
                  <a:pt x="3050931" y="923193"/>
                </a:cubicBezTo>
                <a:cubicBezTo>
                  <a:pt x="3069405" y="933457"/>
                  <a:pt x="3083635" y="951679"/>
                  <a:pt x="3103684" y="958362"/>
                </a:cubicBezTo>
                <a:cubicBezTo>
                  <a:pt x="3121269" y="964224"/>
                  <a:pt x="3141015" y="965665"/>
                  <a:pt x="3156438" y="975947"/>
                </a:cubicBezTo>
                <a:cubicBezTo>
                  <a:pt x="3165230" y="981808"/>
                  <a:pt x="3172694" y="990495"/>
                  <a:pt x="3182815" y="993531"/>
                </a:cubicBezTo>
                <a:cubicBezTo>
                  <a:pt x="3202258" y="999364"/>
                  <a:pt x="3325021" y="1010390"/>
                  <a:pt x="3332284" y="1011116"/>
                </a:cubicBezTo>
                <a:cubicBezTo>
                  <a:pt x="3410103" y="1030570"/>
                  <a:pt x="3355370" y="1019908"/>
                  <a:pt x="3499338" y="1019908"/>
                </a:cubicBezTo>
              </a:path>
            </a:pathLst>
          </a:custGeom>
          <a:noFill/>
          <a:ln w="28575">
            <a:solidFill>
              <a:srgbClr val="509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0851252" y="3606081"/>
            <a:ext cx="985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ADAPT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48114" y="5369859"/>
            <a:ext cx="1313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RELOCATE</a:t>
            </a:r>
          </a:p>
        </p:txBody>
      </p:sp>
      <p:cxnSp>
        <p:nvCxnSpPr>
          <p:cNvPr id="29" name="Straight Connector 28"/>
          <p:cNvCxnSpPr>
            <a:stCxn id="55" idx="3"/>
          </p:cNvCxnSpPr>
          <p:nvPr/>
        </p:nvCxnSpPr>
        <p:spPr>
          <a:xfrm flipV="1">
            <a:off x="10729360" y="2438400"/>
            <a:ext cx="942687" cy="911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8" idx="21"/>
          </p:cNvCxnSpPr>
          <p:nvPr/>
        </p:nvCxnSpPr>
        <p:spPr>
          <a:xfrm flipV="1">
            <a:off x="9484024" y="4301244"/>
            <a:ext cx="2186885" cy="1017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9414133" y="5797051"/>
            <a:ext cx="2323157" cy="5088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0742271" y="2599847"/>
            <a:ext cx="942687" cy="911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0970696" y="2752455"/>
            <a:ext cx="700213" cy="17755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7" idx="49"/>
          </p:cNvCxnSpPr>
          <p:nvPr/>
        </p:nvCxnSpPr>
        <p:spPr>
          <a:xfrm>
            <a:off x="11196125" y="2913707"/>
            <a:ext cx="474784" cy="4519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28" idx="28"/>
          </p:cNvCxnSpPr>
          <p:nvPr/>
        </p:nvCxnSpPr>
        <p:spPr>
          <a:xfrm>
            <a:off x="9756585" y="4452095"/>
            <a:ext cx="1914324" cy="5861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1031048" y="4631325"/>
            <a:ext cx="706242" cy="574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8" idx="49"/>
          </p:cNvCxnSpPr>
          <p:nvPr/>
        </p:nvCxnSpPr>
        <p:spPr>
          <a:xfrm flipV="1">
            <a:off x="11286447" y="4812062"/>
            <a:ext cx="460066" cy="51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11282920" y="6369912"/>
            <a:ext cx="478311" cy="630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11034666" y="6180654"/>
            <a:ext cx="726565" cy="5087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726219" y="5986309"/>
            <a:ext cx="2035012" cy="10174"/>
          </a:xfrm>
          <a:prstGeom prst="line">
            <a:avLst/>
          </a:prstGeom>
          <a:ln w="38100">
            <a:solidFill>
              <a:srgbClr val="30A2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254508"/>
              </p:ext>
            </p:extLst>
          </p:nvPr>
        </p:nvGraphicFramePr>
        <p:xfrm>
          <a:off x="2982212" y="1567195"/>
          <a:ext cx="5200999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737">
                  <a:extLst>
                    <a:ext uri="{9D8B030D-6E8A-4147-A177-3AD203B41FA5}">
                      <a16:colId xmlns:a16="http://schemas.microsoft.com/office/drawing/2014/main" val="3784542422"/>
                    </a:ext>
                  </a:extLst>
                </a:gridCol>
                <a:gridCol w="1247007">
                  <a:extLst>
                    <a:ext uri="{9D8B030D-6E8A-4147-A177-3AD203B41FA5}">
                      <a16:colId xmlns:a16="http://schemas.microsoft.com/office/drawing/2014/main" val="1049451840"/>
                    </a:ext>
                  </a:extLst>
                </a:gridCol>
                <a:gridCol w="1501557">
                  <a:extLst>
                    <a:ext uri="{9D8B030D-6E8A-4147-A177-3AD203B41FA5}">
                      <a16:colId xmlns:a16="http://schemas.microsoft.com/office/drawing/2014/main" val="1607414406"/>
                    </a:ext>
                  </a:extLst>
                </a:gridCol>
                <a:gridCol w="1298698">
                  <a:extLst>
                    <a:ext uri="{9D8B030D-6E8A-4147-A177-3AD203B41FA5}">
                      <a16:colId xmlns:a16="http://schemas.microsoft.com/office/drawing/2014/main" val="2652388431"/>
                    </a:ext>
                  </a:extLst>
                </a:gridCol>
              </a:tblGrid>
              <a:tr h="614944">
                <a:tc>
                  <a:txBody>
                    <a:bodyPr/>
                    <a:lstStyle/>
                    <a:p>
                      <a:r>
                        <a:rPr lang="en-US" dirty="0"/>
                        <a:t>Approach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Flood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 of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Level of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57096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Defend</a:t>
                      </a:r>
                    </a:p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Rainfall and Sewer Backup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Dry Flood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Proofing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Temporary Barriers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Lower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Higher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20456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r>
                        <a:rPr lang="en-US" b="1" dirty="0"/>
                        <a:t>Adapt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/>
                        <a:t>Riverine and Coastal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Wet Flood Proofing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Temporary Barriers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Elevate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High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Higher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Highest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49228"/>
                  </a:ext>
                </a:extLst>
              </a:tr>
              <a:tr h="114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Relocate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/>
                        <a:t>Riverine and Coastal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Relocate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Highest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700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 ST JOHN RIVER 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9936"/>
            <a:ext cx="5799411" cy="49865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Who?</a:t>
            </a:r>
          </a:p>
          <a:p>
            <a:r>
              <a:rPr lang="en-US" dirty="0"/>
              <a:t>Keith and Roberta MacKenzie, ages 80 and 83 respectively</a:t>
            </a:r>
          </a:p>
          <a:p>
            <a:pPr marL="0" indent="0">
              <a:buNone/>
            </a:pPr>
            <a:r>
              <a:rPr lang="en-US" b="1" dirty="0"/>
              <a:t>Where?</a:t>
            </a:r>
          </a:p>
          <a:p>
            <a:r>
              <a:rPr lang="en-US" dirty="0" smtClean="0"/>
              <a:t>Home beside </a:t>
            </a:r>
            <a:r>
              <a:rPr lang="en-US" dirty="0"/>
              <a:t>the lower St John River, near Gagetown, NB</a:t>
            </a:r>
          </a:p>
          <a:p>
            <a:pPr marL="0" indent="0">
              <a:buNone/>
            </a:pPr>
            <a:r>
              <a:rPr lang="en-US" b="1" dirty="0"/>
              <a:t>What Happened?</a:t>
            </a:r>
          </a:p>
          <a:p>
            <a:r>
              <a:rPr lang="en-US" dirty="0"/>
              <a:t>Major river flood damage 2008 (insurance), 2018 (no insurance), 2019 (insured)</a:t>
            </a:r>
          </a:p>
          <a:p>
            <a:pPr marL="0" indent="0">
              <a:buNone/>
            </a:pPr>
            <a:r>
              <a:rPr lang="en-US" b="1" dirty="0"/>
              <a:t>Solutions</a:t>
            </a:r>
          </a:p>
          <a:p>
            <a:r>
              <a:rPr lang="en-US" dirty="0"/>
              <a:t>Cleanup and repair of original structure for 2008 and 2018</a:t>
            </a:r>
          </a:p>
          <a:p>
            <a:r>
              <a:rPr lang="en-US" dirty="0"/>
              <a:t>2019 raised original 4’ crawl space foundation to 8’ vented masonry blockage foundation</a:t>
            </a:r>
          </a:p>
          <a:p>
            <a:r>
              <a:rPr lang="en-US" dirty="0"/>
              <a:t>Vent holes allow water to flow through</a:t>
            </a:r>
          </a:p>
          <a:p>
            <a:pPr marL="0" indent="0">
              <a:buNone/>
            </a:pPr>
            <a:r>
              <a:rPr lang="en-US" b="1" dirty="0"/>
              <a:t>Outlook</a:t>
            </a:r>
          </a:p>
          <a:p>
            <a:r>
              <a:rPr lang="en-US" b="1" dirty="0"/>
              <a:t>Pro</a:t>
            </a:r>
            <a:r>
              <a:rPr lang="en-US" dirty="0"/>
              <a:t>- Peace of mind from investing in the longer term solution</a:t>
            </a:r>
          </a:p>
          <a:p>
            <a:r>
              <a:rPr lang="en-US" b="1" dirty="0"/>
              <a:t>Con</a:t>
            </a:r>
            <a:r>
              <a:rPr lang="en-US" dirty="0"/>
              <a:t>- Big personal debt load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136641" y="6408560"/>
            <a:ext cx="49276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Source: Homeowner’s Guide to Retrofitting, FEMA, 2014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6641" y="1459398"/>
            <a:ext cx="4217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Wet Flood Proofing Option Featuring Vented, Raised Foundation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641" y="2149327"/>
            <a:ext cx="3656890" cy="25429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782" y="4153198"/>
            <a:ext cx="3419758" cy="22553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93531" y="2516566"/>
            <a:ext cx="105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6641" y="5280879"/>
            <a:ext cx="105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18917217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13006-30B7-430E-B295-48A09C2D3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NEW BRUNSWICK RESOURCES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103F7-C374-42F1-87BD-8A038C8D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E13C0-2367-4A79-95BF-8AF4973546B0}"/>
              </a:ext>
            </a:extLst>
          </p:cNvPr>
          <p:cNvSpPr txBox="1"/>
          <p:nvPr/>
        </p:nvSpPr>
        <p:spPr>
          <a:xfrm>
            <a:off x="782654" y="5769397"/>
            <a:ext cx="11510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</a:t>
            </a:r>
            <a:r>
              <a:rPr lang="fr-CA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out more!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https://www.conservationcouncil.ca/wp-content/uploads/2020/03/Flood-prep-ccreport.pdf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BF7B98-FB07-4A78-9430-92A2D8980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269" y="1448646"/>
            <a:ext cx="5144534" cy="3960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4B79C6-E397-4690-88A3-FC9018445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1469890"/>
            <a:ext cx="5144534" cy="4013326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E8A9716-CDD8-407F-9F88-4F338DAD4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878618" y="144327"/>
            <a:ext cx="1435774" cy="852719"/>
          </a:xfrm>
        </p:spPr>
      </p:pic>
    </p:spTree>
    <p:extLst>
      <p:ext uri="{BB962C8B-B14F-4D97-AF65-F5344CB8AC3E}">
        <p14:creationId xmlns:p14="http://schemas.microsoft.com/office/powerpoint/2010/main" val="39003227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E7784-E1E1-4C32-8EA5-1AA6AE2E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NEW BRUNSWICK RESOURCES - FREDERICTON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D7E0A-D3A9-45AD-8BEF-A9DD6E381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1829"/>
            <a:ext cx="3643149" cy="4940336"/>
          </a:xfrm>
        </p:spPr>
        <p:txBody>
          <a:bodyPr>
            <a:normAutofit fontScale="92500" lnSpcReduction="10000"/>
          </a:bodyPr>
          <a:lstStyle/>
          <a:p>
            <a:r>
              <a:rPr lang="fr-CA" dirty="0"/>
              <a:t>July / August 2020 - </a:t>
            </a:r>
            <a:r>
              <a:rPr lang="en-US" b="1" dirty="0"/>
              <a:t>Community Conversations On Flood Mitigation And Resiliency</a:t>
            </a:r>
          </a:p>
          <a:p>
            <a:r>
              <a:rPr lang="en-US" dirty="0"/>
              <a:t>Development of resources to help homeowners take action themselves.</a:t>
            </a:r>
          </a:p>
          <a:p>
            <a:r>
              <a:rPr lang="en-US" dirty="0"/>
              <a:t>Part of package to be hand delivered by Fire Department staff in 2021 </a:t>
            </a:r>
          </a:p>
          <a:p>
            <a:r>
              <a:rPr lang="en-US" dirty="0"/>
              <a:t>Additional issues:</a:t>
            </a:r>
          </a:p>
          <a:p>
            <a:pPr lvl="1"/>
            <a:r>
              <a:rPr lang="en-US" dirty="0"/>
              <a:t>New Brunswick needs stronger rules to protect watersheds. </a:t>
            </a:r>
          </a:p>
          <a:p>
            <a:pPr lvl="1"/>
            <a:r>
              <a:rPr lang="en-US" dirty="0"/>
              <a:t>Deforestation on land near waterways contributes to flooding and needs to be addressed.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E2CFE-61AE-4416-865D-7FEB5761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8D2CFB-8DD4-4FD2-8F06-9BB717DB3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349" y="1267469"/>
            <a:ext cx="6872451" cy="53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99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13006-30B7-430E-B295-48A09C2D3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NEW BRUNSWICK RESOURCES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103F7-C374-42F1-87BD-8A038C8D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48F61A-43DB-4ABE-A9B7-C0A8FE586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54" y="1331199"/>
            <a:ext cx="4432085" cy="44381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02373D-8020-4B70-9EB5-99FC524CA34C}"/>
              </a:ext>
            </a:extLst>
          </p:cNvPr>
          <p:cNvSpPr txBox="1"/>
          <p:nvPr/>
        </p:nvSpPr>
        <p:spPr>
          <a:xfrm>
            <a:off x="5874328" y="5512110"/>
            <a:ext cx="58835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Personal</a:t>
            </a:r>
            <a:r>
              <a:rPr lang="fr-CA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flood stories </a:t>
            </a:r>
            <a:r>
              <a:rPr lang="fr-CA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</a:t>
            </a:r>
            <a:r>
              <a:rPr lang="fr-CA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New Brunswick in The Toronto Star</a:t>
            </a:r>
            <a:endParaRPr lang="en-CA" sz="1600" dirty="0"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https://projects.thestar.com/climate-change-canada/new-brunswick/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E13C0-2367-4A79-95BF-8AF4973546B0}"/>
              </a:ext>
            </a:extLst>
          </p:cNvPr>
          <p:cNvSpPr txBox="1"/>
          <p:nvPr/>
        </p:nvSpPr>
        <p:spPr>
          <a:xfrm>
            <a:off x="1005696" y="5512110"/>
            <a:ext cx="45005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Government</a:t>
            </a:r>
            <a:r>
              <a:rPr lang="fr-CA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New Brunswick</a:t>
            </a:r>
            <a:endParaRPr lang="en-CA" sz="1600" dirty="0"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https://www2.gnb.ca/content/dam/gnb/Departments/env/pdf/Flooding-Inondations/Floodproofing.pdf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ADD015-4234-40EF-84B8-E7D16EEC68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0454" y="1523495"/>
            <a:ext cx="5313346" cy="381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783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174"/>
            <a:ext cx="7376095" cy="541782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b="1" dirty="0">
                <a:hlinkClick r:id="rId3"/>
              </a:rPr>
              <a:t>www.HomeFloodProtect.ca</a:t>
            </a:r>
            <a:endParaRPr lang="en-US" sz="2800" b="1" dirty="0"/>
          </a:p>
          <a:p>
            <a:pPr marL="0" indent="0" algn="ctr">
              <a:buNone/>
            </a:pPr>
            <a:endParaRPr lang="en-US" sz="28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Flood Protection Fact Sheets and How-to Videos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Flood Risk Self-Assessment Tool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Flood Protection Training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err="1"/>
              <a:t>Mould</a:t>
            </a:r>
            <a:r>
              <a:rPr lang="en-US" sz="2400" dirty="0"/>
              <a:t> Risk Reduction Resources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Temporary Flood Protection Barrier Resources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Shareable Social Media Content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Twitter </a:t>
            </a:r>
            <a:r>
              <a:rPr lang="en-US" sz="2200" dirty="0">
                <a:hlinkClick r:id="rId4"/>
              </a:rPr>
              <a:t>@</a:t>
            </a:r>
            <a:r>
              <a:rPr lang="en-US" sz="2200" dirty="0" err="1">
                <a:hlinkClick r:id="rId4"/>
              </a:rPr>
              <a:t>ICCA_Canada</a:t>
            </a:r>
            <a:r>
              <a:rPr lang="en-US" sz="2200" dirty="0">
                <a:hlinkClick r:id="rId4"/>
              </a:rPr>
              <a:t> 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Facebook @</a:t>
            </a:r>
            <a:r>
              <a:rPr lang="en-US" sz="2200" dirty="0" err="1"/>
              <a:t>HomeFloodProtect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hlinkClick r:id="rId5"/>
              </a:rPr>
              <a:t>Social media toolkit </a:t>
            </a:r>
            <a:endParaRPr lang="en-US" sz="2200" dirty="0"/>
          </a:p>
          <a:p>
            <a:pPr marL="457200" lvl="1" indent="0">
              <a:buNone/>
            </a:pPr>
            <a:endParaRPr lang="en-US" sz="2200" b="1" dirty="0"/>
          </a:p>
          <a:p>
            <a:pPr marL="457200" lvl="1" indent="0">
              <a:buNone/>
            </a:pPr>
            <a:r>
              <a:rPr lang="en-US" sz="2200" b="1" dirty="0"/>
              <a:t>		</a:t>
            </a:r>
            <a:r>
              <a:rPr lang="en-US" sz="2400" b="1" dirty="0"/>
              <a:t>Additional Information </a:t>
            </a:r>
          </a:p>
          <a:p>
            <a:pPr marL="0" indent="0">
              <a:buNone/>
            </a:pPr>
            <a:r>
              <a:rPr lang="en-US" sz="2200" dirty="0"/>
              <a:t>Cheryl Evans			Joanna Eyquem</a:t>
            </a:r>
          </a:p>
          <a:p>
            <a:pPr marL="0" indent="0">
              <a:buNone/>
            </a:pPr>
            <a:r>
              <a:rPr lang="en-US" sz="2200" dirty="0">
                <a:hlinkClick r:id="rId6"/>
              </a:rPr>
              <a:t>c8evans@uwaterloo.ca</a:t>
            </a:r>
            <a:r>
              <a:rPr lang="en-US" sz="2200" dirty="0"/>
              <a:t>   	</a:t>
            </a:r>
            <a:r>
              <a:rPr lang="en-US" sz="2200" dirty="0">
                <a:hlinkClick r:id="rId7"/>
              </a:rPr>
              <a:t>joanna.eyquem@uwaterloo.ca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C4D8F-120B-42F8-A28B-9E1CD2B1177E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296" y="1440174"/>
            <a:ext cx="3111290" cy="4350691"/>
          </a:xfrm>
          <a:prstGeom prst="rect">
            <a:avLst/>
          </a:prstGeom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8368600" y="6041745"/>
            <a:ext cx="31112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Homeowner Margaret Banks demonstrates how to clean a backwater valve,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1869"/>
            <a:ext cx="7676148" cy="917111"/>
          </a:xfrm>
        </p:spPr>
        <p:txBody>
          <a:bodyPr>
            <a:noAutofit/>
          </a:bodyPr>
          <a:lstStyle/>
          <a:p>
            <a:r>
              <a:rPr lang="en-US" dirty="0"/>
              <a:t>ADDITIONAL RESOURCES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826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UofWaterloo_WhiteBkgrd">
  <a:themeElements>
    <a:clrScheme name="UofWaterloo2015_rev2">
      <a:dk1>
        <a:sysClr val="windowText" lastClr="000000"/>
      </a:dk1>
      <a:lt1>
        <a:sysClr val="window" lastClr="FFFFFF"/>
      </a:lt1>
      <a:dk2>
        <a:srgbClr val="757575"/>
      </a:dk2>
      <a:lt2>
        <a:srgbClr val="D6D6D6"/>
      </a:lt2>
      <a:accent1>
        <a:srgbClr val="FCD750"/>
      </a:accent1>
      <a:accent2>
        <a:srgbClr val="0C0C0C"/>
      </a:accent2>
      <a:accent3>
        <a:srgbClr val="AEAEAE"/>
      </a:accent3>
      <a:accent4>
        <a:srgbClr val="B71234"/>
      </a:accent4>
      <a:accent5>
        <a:srgbClr val="7F7F7F"/>
      </a:accent5>
      <a:accent6>
        <a:srgbClr val="77BBFF"/>
      </a:accent6>
      <a:hlink>
        <a:srgbClr val="353535"/>
      </a:hlink>
      <a:folHlink>
        <a:srgbClr val="595959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a2e51a7-8bea-4e0a-abf9-55873f344559">
      <UserInfo>
        <DisplayName>Joanna Eyquem</DisplayName>
        <AccountId>13</AccountId>
        <AccountType/>
      </UserInfo>
      <UserInfo>
        <DisplayName>Cheryl Evans</DisplayName>
        <AccountId>18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DFA32E492D2D46A91BD30E2F3D4293" ma:contentTypeVersion="12" ma:contentTypeDescription="Create a new document." ma:contentTypeScope="" ma:versionID="dae06a45cd896945efd2d6027c4c2dd1">
  <xsd:schema xmlns:xsd="http://www.w3.org/2001/XMLSchema" xmlns:xs="http://www.w3.org/2001/XMLSchema" xmlns:p="http://schemas.microsoft.com/office/2006/metadata/properties" xmlns:ns2="a740c915-5f18-4c68-bf2e-6f43b2c8da36" xmlns:ns3="fa2e51a7-8bea-4e0a-abf9-55873f344559" targetNamespace="http://schemas.microsoft.com/office/2006/metadata/properties" ma:root="true" ma:fieldsID="22f7e80e0a4882655543f57b489ed640" ns2:_="" ns3:_="">
    <xsd:import namespace="a740c915-5f18-4c68-bf2e-6f43b2c8da36"/>
    <xsd:import namespace="fa2e51a7-8bea-4e0a-abf9-55873f3445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0c915-5f18-4c68-bf2e-6f43b2c8da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2e51a7-8bea-4e0a-abf9-55873f34455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82B79B-750C-4382-BD1A-2643E1019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38720B-930E-4135-9F85-B6C263E3C3E2}">
  <ds:schemaRefs>
    <ds:schemaRef ds:uri="http://purl.org/dc/elements/1.1/"/>
    <ds:schemaRef ds:uri="http://schemas.microsoft.com/office/2006/metadata/properties"/>
    <ds:schemaRef ds:uri="http://purl.org/dc/dcmitype/"/>
    <ds:schemaRef ds:uri="fa2e51a7-8bea-4e0a-abf9-55873f344559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a740c915-5f18-4c68-bf2e-6f43b2c8da36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B3124AD-2996-4A8E-8869-549207A44F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40c915-5f18-4c68-bf2e-6f43b2c8da36"/>
    <ds:schemaRef ds:uri="fa2e51a7-8bea-4e0a-abf9-55873f3445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39057</TotalTime>
  <Words>2972</Words>
  <Application>Microsoft Office PowerPoint</Application>
  <PresentationFormat>Widescreen</PresentationFormat>
  <Paragraphs>603</Paragraphs>
  <Slides>41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AECOM Sans</vt:lpstr>
      <vt:lpstr>Arial</vt:lpstr>
      <vt:lpstr>Arial Narrow</vt:lpstr>
      <vt:lpstr>Calibri</vt:lpstr>
      <vt:lpstr>Calibri Light</vt:lpstr>
      <vt:lpstr>Cambria</vt:lpstr>
      <vt:lpstr>Verdana</vt:lpstr>
      <vt:lpstr>Wingdings</vt:lpstr>
      <vt:lpstr>UofWaterloo_WhiteBkgrd</vt:lpstr>
      <vt:lpstr>1_Office Theme</vt:lpstr>
      <vt:lpstr>REDUCING FLOOD RISK:  ACTION BEGINS AT HOME</vt:lpstr>
      <vt:lpstr>AGENDA</vt:lpstr>
      <vt:lpstr>THE INTACT CENTRE ON CLIMATE ADAPTATION</vt:lpstr>
      <vt:lpstr>GETTING TO KNOW YOU</vt:lpstr>
      <vt:lpstr>FLOODING IN CANADA: COSTS</vt:lpstr>
      <vt:lpstr>FLOODING IN CANADA: COSTS</vt:lpstr>
      <vt:lpstr>CLIMATE CHANGE IS REAL AND EFFECTIVELY IRRIVERSIBLE</vt:lpstr>
      <vt:lpstr>CANADA’S CHANGING CLIMATE</vt:lpstr>
      <vt:lpstr>ADAPTING TO REDUCE RISK</vt:lpstr>
      <vt:lpstr>FLOOD RISKS: ADAPTING AT DIFFERENT SCALES</vt:lpstr>
      <vt:lpstr>AGENDA</vt:lpstr>
      <vt:lpstr>FLOOD RISK MANAGEMENT IN CANADA</vt:lpstr>
      <vt:lpstr>EMERGING TRENDS: RIVER BASIN APPROACH</vt:lpstr>
      <vt:lpstr>EMERGING TRENDS: WORKING WITH NATURAL PROCESSES</vt:lpstr>
      <vt:lpstr>‘ROOM FOR THE RIVER’, THE NETHERLANDS</vt:lpstr>
      <vt:lpstr>EMERGING TRENDS: MULTIDISCIPLINARY APPROACH</vt:lpstr>
      <vt:lpstr>FLOODING IN NEW BRUNSWICK</vt:lpstr>
      <vt:lpstr>FLOOD PREPAREDNESS IN CITIES</vt:lpstr>
      <vt:lpstr>AGENDA</vt:lpstr>
      <vt:lpstr>HOME WATER DAMAGE FAST FACTS</vt:lpstr>
      <vt:lpstr>HOME FLOOD INSURANCE - FAST FACTS</vt:lpstr>
      <vt:lpstr>INTRODUCTION TO HOME FLOOD PROTECTION</vt:lpstr>
      <vt:lpstr>APPROACHES TO REDUCING RISK OF FLOOD DAMAGE AT THE LOT LEVEL</vt:lpstr>
      <vt:lpstr>WHAT CAN RESIDENTS DO TO PROTECT THEIR HOMES?</vt:lpstr>
      <vt:lpstr>THE HOME FLOOD PROTECTION PROGRAM</vt:lpstr>
      <vt:lpstr>HOME FLOOD PROTECTION 101</vt:lpstr>
      <vt:lpstr>UNDERSTANDING AND REDUCING RISK OF FLOOD DAMAGE AT THE LOT LEVEL</vt:lpstr>
      <vt:lpstr>HOME FLOOD PROTECTION ASSESSMENTS</vt:lpstr>
      <vt:lpstr>TYPES OF FLOODING ASSESSED</vt:lpstr>
      <vt:lpstr>TOP FLOOD RISKS AT ASSESSED HOMES</vt:lpstr>
      <vt:lpstr>THREE STEPS TO COST-EFFECTIVE HOME FLOOD PROTECTION</vt:lpstr>
      <vt:lpstr>SIMPLE TOOL TO ASSESS AND REDUCE RISK OF FLOOD DAMAGE AT THE LOT LEVEL</vt:lpstr>
      <vt:lpstr>TEMPORARY FLOOD PROTECTION BARRIERS</vt:lpstr>
      <vt:lpstr>BEYOND DISPOSABLE SAND BAGS</vt:lpstr>
      <vt:lpstr>TEMPORARY BARRIERS ARE TEMPORARY SOLUTIONS</vt:lpstr>
      <vt:lpstr>REDUCING RISK OF FLOOD DAMAGE AT THE LOT LEVEL IN HIGHER RISK LOCATIONS</vt:lpstr>
      <vt:lpstr>LOWER ST JOHN RIVER CASE STUDY</vt:lpstr>
      <vt:lpstr>NEW BRUNSWICK RESOURCES</vt:lpstr>
      <vt:lpstr>NEW BRUNSWICK RESOURCES - FREDERICTON</vt:lpstr>
      <vt:lpstr>NEW BRUNSWICK RESOURCES</vt:lpstr>
      <vt:lpstr>ADDITIONAL RESOURCES</vt:lpstr>
    </vt:vector>
  </TitlesOfParts>
  <Company>University of Waterloo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</dc:title>
  <dc:creator>Daniel Filippi</dc:creator>
  <cp:lastModifiedBy>Cheryl Evans</cp:lastModifiedBy>
  <cp:revision>913</cp:revision>
  <cp:lastPrinted>2019-12-18T14:56:43Z</cp:lastPrinted>
  <dcterms:created xsi:type="dcterms:W3CDTF">2016-01-30T15:37:51Z</dcterms:created>
  <dcterms:modified xsi:type="dcterms:W3CDTF">2021-02-24T17:45:41Z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0x010100A3DFA32E492D2D46A91BD30E2F3D4293</vt:lpwstr>
  </property>
</Properties>
</file>