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p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3" name="Google Shape;103;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9" name="Google Shape;119;p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5" name="Google Shape;135;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0" name="Google Shape;150;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p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65" name="Google Shape;165;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80" name="Google Shape;180;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6" name="Google Shape;196;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p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1" name="Google Shape;211;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p1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26" name="Google Shape;226;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p1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41" name="Google Shape;241;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p1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56" name="Google Shape;256;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p1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1" name="Google Shape;271;p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p1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86" name="Google Shape;286;p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Google Shape;300;p1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01" name="Google Shape;301;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p1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17" name="Google Shape;317;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33" name="Google Shape;333;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7f8b1dbe0b_0_18: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51" name="Google Shape;351;g7f8b1dbe0b_0_18: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Google Shape;16;p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31" name="Shape 31"/>
        <p:cNvGrpSpPr/>
        <p:nvPr/>
      </p:nvGrpSpPr>
      <p:grpSpPr>
        <a:xfrm>
          <a:off x="0" y="0"/>
          <a:ext cx="0" cy="0"/>
          <a:chOff x="0" y="0"/>
          <a:chExt cx="0" cy="0"/>
        </a:xfrm>
      </p:grpSpPr>
      <p:sp>
        <p:nvSpPr>
          <p:cNvPr id="32" name="Google Shape;32;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4" name="Google Shape;3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7" name="Shape 87"/>
        <p:cNvGrpSpPr/>
        <p:nvPr/>
      </p:nvGrpSpPr>
      <p:grpSpPr>
        <a:xfrm>
          <a:off x="0" y="0"/>
          <a:ext cx="0" cy="0"/>
          <a:chOff x="0" y="0"/>
          <a:chExt cx="0" cy="0"/>
        </a:xfrm>
      </p:grpSpPr>
      <p:sp>
        <p:nvSpPr>
          <p:cNvPr id="88" name="Google Shape;88;p13"/>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3"/>
          <p:cNvSpPr txBox="1"/>
          <p:nvPr>
            <p:ph type="title"/>
          </p:nvPr>
        </p:nvSpPr>
        <p:spPr>
          <a:xfrm>
            <a:off x="970908" y="1220919"/>
            <a:ext cx="5425781" cy="2387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Nurturing caring values, communicating in a pandemic</a:t>
            </a:r>
            <a:endParaRPr sz="4400">
              <a:solidFill>
                <a:schemeClr val="dk1"/>
              </a:solidFill>
              <a:latin typeface="Calibri"/>
              <a:ea typeface="Calibri"/>
              <a:cs typeface="Calibri"/>
              <a:sym typeface="Calibri"/>
            </a:endParaRPr>
          </a:p>
        </p:txBody>
      </p:sp>
      <p:sp>
        <p:nvSpPr>
          <p:cNvPr id="90" name="Google Shape;90;p13"/>
          <p:cNvSpPr txBox="1"/>
          <p:nvPr>
            <p:ph idx="1" type="body"/>
          </p:nvPr>
        </p:nvSpPr>
        <p:spPr>
          <a:xfrm>
            <a:off x="970908" y="3700594"/>
            <a:ext cx="5425781" cy="165576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solidFill>
                  <a:schemeClr val="dk1"/>
                </a:solidFill>
                <a:latin typeface="Calibri"/>
                <a:ea typeface="Calibri"/>
                <a:cs typeface="Calibri"/>
                <a:sym typeface="Calibri"/>
              </a:rPr>
              <a:t>While not undermining environmental protection now and in the future</a:t>
            </a:r>
            <a:endParaRPr/>
          </a:p>
          <a:p>
            <a:pPr indent="0" lvl="0" marL="0" rtl="0" algn="l">
              <a:lnSpc>
                <a:spcPct val="90000"/>
              </a:lnSpc>
              <a:spcBef>
                <a:spcPts val="1000"/>
              </a:spcBef>
              <a:spcAft>
                <a:spcPts val="0"/>
              </a:spcAft>
              <a:buClr>
                <a:schemeClr val="dk1"/>
              </a:buClr>
              <a:buSzPts val="2400"/>
              <a:buNone/>
            </a:pPr>
            <a:r>
              <a:rPr lang="en-US">
                <a:solidFill>
                  <a:schemeClr val="dk1"/>
                </a:solidFill>
                <a:latin typeface="Calibri"/>
                <a:ea typeface="Calibri"/>
                <a:cs typeface="Calibri"/>
                <a:sym typeface="Calibri"/>
              </a:rPr>
              <a:t>Louise Comeau, April 2020</a:t>
            </a:r>
            <a:endParaRPr/>
          </a:p>
        </p:txBody>
      </p:sp>
      <p:sp>
        <p:nvSpPr>
          <p:cNvPr id="91" name="Google Shape;91;p13"/>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2" name="Google Shape;92;p13"/>
          <p:cNvSpPr/>
          <p:nvPr/>
        </p:nvSpPr>
        <p:spPr>
          <a:xfrm>
            <a:off x="6821310" y="2624479"/>
            <a:ext cx="812427" cy="81242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13"/>
          <p:cNvSpPr/>
          <p:nvPr/>
        </p:nvSpPr>
        <p:spPr>
          <a:xfrm rot="-5400000">
            <a:off x="8912417" y="1202394"/>
            <a:ext cx="2387600" cy="2387600"/>
          </a:xfrm>
          <a:prstGeom prst="blockArc">
            <a:avLst>
              <a:gd fmla="val 10800000" name="adj1"/>
              <a:gd fmla="val 0" name="adj2"/>
              <a:gd fmla="val 25000" name="adj3"/>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4" name="Google Shape;94;p13"/>
          <p:cNvSpPr/>
          <p:nvPr/>
        </p:nvSpPr>
        <p:spPr>
          <a:xfrm>
            <a:off x="6821310" y="0"/>
            <a:ext cx="2315251" cy="1550992"/>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5" name="Google Shape;95;p13"/>
          <p:cNvCxnSpPr/>
          <p:nvPr/>
        </p:nvCxnSpPr>
        <p:spPr>
          <a:xfrm>
            <a:off x="11724638" y="1331572"/>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96" name="Google Shape;96;p13"/>
          <p:cNvSpPr/>
          <p:nvPr/>
        </p:nvSpPr>
        <p:spPr>
          <a:xfrm>
            <a:off x="11005550" y="4112081"/>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13"/>
          <p:cNvSpPr/>
          <p:nvPr/>
        </p:nvSpPr>
        <p:spPr>
          <a:xfrm rot="-607105">
            <a:off x="6086940" y="4145122"/>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13"/>
          <p:cNvSpPr/>
          <p:nvPr/>
        </p:nvSpPr>
        <p:spPr>
          <a:xfrm>
            <a:off x="6821310" y="4962670"/>
            <a:ext cx="2643352" cy="1895331"/>
          </a:xfrm>
          <a:custGeom>
            <a:rect b="b" l="l" r="r" t="t"/>
            <a:pathLst>
              <a:path extrusionOk="0" h="1895331" w="2643352">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9" name="Google Shape;99;p13"/>
          <p:cNvPicPr preferRelativeResize="0"/>
          <p:nvPr/>
        </p:nvPicPr>
        <p:blipFill>
          <a:blip r:embed="rId3">
            <a:alphaModFix/>
          </a:blip>
          <a:stretch>
            <a:fillRect/>
          </a:stretch>
        </p:blipFill>
        <p:spPr>
          <a:xfrm>
            <a:off x="970900" y="95125"/>
            <a:ext cx="3755075" cy="1708075"/>
          </a:xfrm>
          <a:prstGeom prst="rect">
            <a:avLst/>
          </a:prstGeom>
          <a:noFill/>
          <a:ln>
            <a:noFill/>
          </a:ln>
        </p:spPr>
      </p:pic>
      <p:pic>
        <p:nvPicPr>
          <p:cNvPr id="100" name="Google Shape;100;p13"/>
          <p:cNvPicPr preferRelativeResize="0"/>
          <p:nvPr/>
        </p:nvPicPr>
        <p:blipFill>
          <a:blip r:embed="rId4">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4" name="Shape 104"/>
        <p:cNvGrpSpPr/>
        <p:nvPr/>
      </p:nvGrpSpPr>
      <p:grpSpPr>
        <a:xfrm>
          <a:off x="0" y="0"/>
          <a:ext cx="0" cy="0"/>
          <a:chOff x="0" y="0"/>
          <a:chExt cx="0" cy="0"/>
        </a:xfrm>
      </p:grpSpPr>
      <p:sp>
        <p:nvSpPr>
          <p:cNvPr id="105" name="Google Shape;105;p14"/>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14"/>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 name="Google Shape;107;p14"/>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rPr>
              <a:t>Shifting ground, growing opportunity</a:t>
            </a:r>
            <a:endParaRPr>
              <a:solidFill>
                <a:srgbClr val="FFFFFF"/>
              </a:solidFill>
            </a:endParaRPr>
          </a:p>
        </p:txBody>
      </p:sp>
      <p:sp>
        <p:nvSpPr>
          <p:cNvPr id="108" name="Google Shape;108;p14"/>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 name="Google Shape;109;p14"/>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14"/>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14"/>
          <p:cNvSpPr txBox="1"/>
          <p:nvPr>
            <p:ph idx="1" type="body"/>
          </p:nvPr>
        </p:nvSpPr>
        <p:spPr>
          <a:xfrm>
            <a:off x="6096000" y="820880"/>
            <a:ext cx="5257799" cy="488935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People are concerned about safety, security and well-being right now. We are focused on taking care of each other. Think about communications through a #BeWell lens</a:t>
            </a:r>
            <a:endParaRPr/>
          </a:p>
          <a:p>
            <a:pPr indent="-762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There is an opportunity to situate environmental protection and social justice as critical to our capacity to take care of each other. </a:t>
            </a:r>
            <a:endParaRPr/>
          </a:p>
          <a:p>
            <a:pPr indent="-762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This is a time for care and interconnectedness framing</a:t>
            </a:r>
            <a:endParaRPr/>
          </a:p>
          <a:p>
            <a:pPr indent="0" lvl="0" marL="0" rtl="0" algn="l">
              <a:lnSpc>
                <a:spcPct val="90000"/>
              </a:lnSpc>
              <a:spcBef>
                <a:spcPts val="1000"/>
              </a:spcBef>
              <a:spcAft>
                <a:spcPts val="0"/>
              </a:spcAft>
              <a:buClr>
                <a:schemeClr val="dk1"/>
              </a:buClr>
              <a:buSzPts val="2400"/>
              <a:buNone/>
            </a:pPr>
            <a:r>
              <a:t/>
            </a:r>
            <a:endParaRPr sz="2400"/>
          </a:p>
        </p:txBody>
      </p:sp>
      <p:sp>
        <p:nvSpPr>
          <p:cNvPr id="112" name="Google Shape;112;p14"/>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14"/>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14"/>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15" name="Google Shape;115;p14"/>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0" name="Shape 120"/>
        <p:cNvGrpSpPr/>
        <p:nvPr/>
      </p:nvGrpSpPr>
      <p:grpSpPr>
        <a:xfrm>
          <a:off x="0" y="0"/>
          <a:ext cx="0" cy="0"/>
          <a:chOff x="0" y="0"/>
          <a:chExt cx="0" cy="0"/>
        </a:xfrm>
      </p:grpSpPr>
      <p:sp>
        <p:nvSpPr>
          <p:cNvPr id="121" name="Google Shape;121;p15"/>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2" name="Google Shape;122;p15"/>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3" name="Google Shape;123;p15"/>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t>Shalom Schwartz </a:t>
            </a:r>
            <a:br>
              <a:rPr lang="en-US"/>
            </a:br>
            <a:r>
              <a:rPr lang="en-US"/>
              <a:t>Circumplex of values</a:t>
            </a:r>
            <a:endParaRPr>
              <a:solidFill>
                <a:srgbClr val="FFFFFF"/>
              </a:solidFill>
            </a:endParaRPr>
          </a:p>
        </p:txBody>
      </p:sp>
      <p:sp>
        <p:nvSpPr>
          <p:cNvPr id="124" name="Google Shape;124;p15"/>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 name="Google Shape;125;p15"/>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6" name="Google Shape;126;p15"/>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 name="Google Shape;127;p15"/>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8" name="Google Shape;128;p15"/>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9" name="Google Shape;129;p15"/>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0" name="Google Shape;130;p15"/>
          <p:cNvPicPr preferRelativeResize="0"/>
          <p:nvPr>
            <p:ph idx="1" type="body"/>
          </p:nvPr>
        </p:nvPicPr>
        <p:blipFill rotWithShape="1">
          <a:blip r:embed="rId3">
            <a:alphaModFix/>
          </a:blip>
          <a:srcRect b="0" l="0" r="0" t="0"/>
          <a:stretch/>
        </p:blipFill>
        <p:spPr>
          <a:xfrm>
            <a:off x="5947758" y="818130"/>
            <a:ext cx="5486400" cy="5343393"/>
          </a:xfrm>
          <a:prstGeom prst="rect">
            <a:avLst/>
          </a:prstGeom>
          <a:noFill/>
          <a:ln>
            <a:noFill/>
          </a:ln>
        </p:spPr>
      </p:pic>
      <p:pic>
        <p:nvPicPr>
          <p:cNvPr id="131" name="Google Shape;131;p15"/>
          <p:cNvPicPr preferRelativeResize="0"/>
          <p:nvPr/>
        </p:nvPicPr>
        <p:blipFill>
          <a:blip r:embed="rId4">
            <a:alphaModFix amt="51000"/>
          </a:blip>
          <a:stretch>
            <a:fillRect/>
          </a:stretch>
        </p:blipFill>
        <p:spPr>
          <a:xfrm>
            <a:off x="9956312" y="5684427"/>
            <a:ext cx="1910713" cy="10223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6" name="Shape 136"/>
        <p:cNvGrpSpPr/>
        <p:nvPr/>
      </p:nvGrpSpPr>
      <p:grpSpPr>
        <a:xfrm>
          <a:off x="0" y="0"/>
          <a:ext cx="0" cy="0"/>
          <a:chOff x="0" y="0"/>
          <a:chExt cx="0" cy="0"/>
        </a:xfrm>
      </p:grpSpPr>
      <p:sp>
        <p:nvSpPr>
          <p:cNvPr id="137" name="Google Shape;137;p16"/>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8" name="Google Shape;138;p16"/>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9" name="Google Shape;139;p16"/>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57150" rtl="0" algn="l">
              <a:lnSpc>
                <a:spcPct val="90000"/>
              </a:lnSpc>
              <a:spcBef>
                <a:spcPts val="0"/>
              </a:spcBef>
              <a:spcAft>
                <a:spcPts val="0"/>
              </a:spcAft>
              <a:buClr>
                <a:schemeClr val="dk1"/>
              </a:buClr>
              <a:buSzPts val="2000"/>
              <a:buFont typeface="Calibri"/>
              <a:buNone/>
            </a:pPr>
            <a:r>
              <a:rPr b="1" lang="en-US" sz="2000"/>
              <a:t>Social and personal security threats like COVID-19 activate conservation, self-protection and anxiety-avoidance values (bottom quadrant)</a:t>
            </a:r>
            <a:br>
              <a:rPr b="1" lang="en-US" sz="2000"/>
            </a:br>
            <a:br>
              <a:rPr b="1" lang="en-US" sz="2000"/>
            </a:br>
            <a:r>
              <a:rPr b="1" lang="en-US" sz="2000"/>
              <a:t>Important to nurture social focus values (Altruism values of caring, benevolence, dependability, concerns, nature, tolerance, top left quadrant) </a:t>
            </a:r>
            <a:br>
              <a:rPr b="1" lang="en-US" sz="2000"/>
            </a:br>
            <a:br>
              <a:rPr b="1" lang="en-US" sz="2000"/>
            </a:br>
            <a:r>
              <a:rPr b="1" lang="en-US" sz="2000"/>
              <a:t>Want to keep collective values activated; foundation for solving climate change and other social, environmental challenges</a:t>
            </a:r>
            <a:endParaRPr sz="2000"/>
          </a:p>
        </p:txBody>
      </p:sp>
      <p:sp>
        <p:nvSpPr>
          <p:cNvPr id="140" name="Google Shape;140;p16"/>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1" name="Google Shape;141;p16"/>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 name="Google Shape;142;p16"/>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3" name="Google Shape;143;p16"/>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 name="Google Shape;144;p16"/>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 name="Google Shape;145;p16"/>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46" name="Google Shape;146;p16"/>
          <p:cNvPicPr preferRelativeResize="0"/>
          <p:nvPr>
            <p:ph idx="1" type="body"/>
          </p:nvPr>
        </p:nvPicPr>
        <p:blipFill rotWithShape="1">
          <a:blip r:embed="rId3">
            <a:alphaModFix/>
          </a:blip>
          <a:srcRect b="0" l="0" r="0" t="0"/>
          <a:stretch/>
        </p:blipFill>
        <p:spPr>
          <a:xfrm>
            <a:off x="5947758" y="818130"/>
            <a:ext cx="5486400" cy="5343393"/>
          </a:xfrm>
          <a:prstGeom prst="rect">
            <a:avLst/>
          </a:prstGeom>
          <a:noFill/>
          <a:ln>
            <a:noFill/>
          </a:ln>
        </p:spPr>
      </p:pic>
      <p:pic>
        <p:nvPicPr>
          <p:cNvPr id="147" name="Google Shape;147;p16"/>
          <p:cNvPicPr preferRelativeResize="0"/>
          <p:nvPr/>
        </p:nvPicPr>
        <p:blipFill>
          <a:blip r:embed="rId4">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51" name="Shape 151"/>
        <p:cNvGrpSpPr/>
        <p:nvPr/>
      </p:nvGrpSpPr>
      <p:grpSpPr>
        <a:xfrm>
          <a:off x="0" y="0"/>
          <a:ext cx="0" cy="0"/>
          <a:chOff x="0" y="0"/>
          <a:chExt cx="0" cy="0"/>
        </a:xfrm>
      </p:grpSpPr>
      <p:sp>
        <p:nvSpPr>
          <p:cNvPr id="152" name="Google Shape;152;p17"/>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3" name="Google Shape;153;p17"/>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4" name="Google Shape;154;p17"/>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Calibri"/>
              <a:buNone/>
            </a:pPr>
            <a:r>
              <a:rPr lang="en-US" sz="3600"/>
              <a:t>The ground is shifting</a:t>
            </a:r>
            <a:endParaRPr sz="2800">
              <a:solidFill>
                <a:srgbClr val="FFFFFF"/>
              </a:solidFill>
            </a:endParaRPr>
          </a:p>
        </p:txBody>
      </p:sp>
      <p:sp>
        <p:nvSpPr>
          <p:cNvPr id="155" name="Google Shape;155;p17"/>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6" name="Google Shape;156;p17"/>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57" name="Google Shape;157;p17"/>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8" name="Google Shape;158;p17"/>
          <p:cNvSpPr txBox="1"/>
          <p:nvPr>
            <p:ph idx="1" type="body"/>
          </p:nvPr>
        </p:nvSpPr>
        <p:spPr>
          <a:xfrm>
            <a:off x="5535284" y="820880"/>
            <a:ext cx="5818515" cy="49037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The COVID-19 pandemic and post-recovery period can be a strategic and learning moment. </a:t>
            </a:r>
            <a:endParaRPr/>
          </a:p>
          <a:p>
            <a:pPr indent="-228600" lvl="1" marL="685800" rtl="0" algn="l">
              <a:lnSpc>
                <a:spcPct val="90000"/>
              </a:lnSpc>
              <a:spcBef>
                <a:spcPts val="500"/>
              </a:spcBef>
              <a:spcAft>
                <a:spcPts val="0"/>
              </a:spcAft>
              <a:buClr>
                <a:schemeClr val="dk1"/>
              </a:buClr>
              <a:buSzPts val="2000"/>
              <a:buChar char="•"/>
            </a:pPr>
            <a:r>
              <a:rPr lang="en-US" sz="2000"/>
              <a:t>Canadians, and people around the world, are facing a challenge unprecedented in recent times. </a:t>
            </a:r>
            <a:endParaRPr/>
          </a:p>
          <a:p>
            <a:pPr indent="-228600" lvl="1" marL="685800" rtl="0" algn="l">
              <a:lnSpc>
                <a:spcPct val="90000"/>
              </a:lnSpc>
              <a:spcBef>
                <a:spcPts val="500"/>
              </a:spcBef>
              <a:spcAft>
                <a:spcPts val="0"/>
              </a:spcAft>
              <a:buClr>
                <a:schemeClr val="dk1"/>
              </a:buClr>
              <a:buSzPts val="2000"/>
              <a:buChar char="•"/>
            </a:pPr>
            <a:r>
              <a:rPr lang="en-US" sz="2000"/>
              <a:t>Protective actions are surfacing opportunities for changes in how we live and opportunities to correct faulty mental models (where pollution comes from). </a:t>
            </a:r>
            <a:endParaRPr/>
          </a:p>
          <a:p>
            <a:pPr indent="-228600" lvl="1" marL="685800" rtl="0" algn="l">
              <a:lnSpc>
                <a:spcPct val="90000"/>
              </a:lnSpc>
              <a:spcBef>
                <a:spcPts val="500"/>
              </a:spcBef>
              <a:spcAft>
                <a:spcPts val="0"/>
              </a:spcAft>
              <a:buClr>
                <a:schemeClr val="dk1"/>
              </a:buClr>
              <a:buSzPts val="2000"/>
              <a:buChar char="•"/>
            </a:pPr>
            <a:r>
              <a:rPr lang="en-US" sz="2000"/>
              <a:t>There is a greater appreciation of the important role government plays in protecting Canadians.</a:t>
            </a:r>
            <a:endParaRPr/>
          </a:p>
          <a:p>
            <a:pPr indent="-228600" lvl="1" marL="685800" rtl="0" algn="l">
              <a:lnSpc>
                <a:spcPct val="90000"/>
              </a:lnSpc>
              <a:spcBef>
                <a:spcPts val="500"/>
              </a:spcBef>
              <a:spcAft>
                <a:spcPts val="0"/>
              </a:spcAft>
              <a:buClr>
                <a:schemeClr val="dk1"/>
              </a:buClr>
              <a:buSzPts val="2000"/>
              <a:buChar char="•"/>
            </a:pPr>
            <a:r>
              <a:rPr lang="en-US" sz="2000"/>
              <a:t>There is greater sensitivity to inequality, and appreciation of lower-paid workers who are sustaining critical food and health systems.</a:t>
            </a:r>
            <a:endParaRPr sz="2000"/>
          </a:p>
        </p:txBody>
      </p:sp>
      <p:sp>
        <p:nvSpPr>
          <p:cNvPr id="159" name="Google Shape;159;p17"/>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0" name="Google Shape;160;p17"/>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1" name="Google Shape;161;p17"/>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2" name="Google Shape;162;p17"/>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66" name="Shape 166"/>
        <p:cNvGrpSpPr/>
        <p:nvPr/>
      </p:nvGrpSpPr>
      <p:grpSpPr>
        <a:xfrm>
          <a:off x="0" y="0"/>
          <a:ext cx="0" cy="0"/>
          <a:chOff x="0" y="0"/>
          <a:chExt cx="0" cy="0"/>
        </a:xfrm>
      </p:grpSpPr>
      <p:sp>
        <p:nvSpPr>
          <p:cNvPr id="167" name="Google Shape;167;p18"/>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8" name="Google Shape;168;p18"/>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9" name="Google Shape;169;p18"/>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Calibri"/>
              <a:buNone/>
            </a:pPr>
            <a:r>
              <a:rPr lang="en-US" sz="3600"/>
              <a:t>The moment is now for funders to scale up </a:t>
            </a:r>
            <a:endParaRPr sz="2800">
              <a:solidFill>
                <a:srgbClr val="FFFFFF"/>
              </a:solidFill>
            </a:endParaRPr>
          </a:p>
        </p:txBody>
      </p:sp>
      <p:sp>
        <p:nvSpPr>
          <p:cNvPr id="170" name="Google Shape;170;p18"/>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1" name="Google Shape;171;p18"/>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2" name="Google Shape;172;p18"/>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3" name="Google Shape;173;p18"/>
          <p:cNvSpPr txBox="1"/>
          <p:nvPr>
            <p:ph idx="1" type="body"/>
          </p:nvPr>
        </p:nvSpPr>
        <p:spPr>
          <a:xfrm>
            <a:off x="5616407" y="1011045"/>
            <a:ext cx="5818515" cy="49037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Social distancing requirements are surfacing the advantages of a slower pace, less commuting, working from home. </a:t>
            </a:r>
            <a:endParaRPr/>
          </a:p>
          <a:p>
            <a:pPr indent="-228600" lvl="0" marL="228600" rtl="0" algn="l">
              <a:lnSpc>
                <a:spcPct val="90000"/>
              </a:lnSpc>
              <a:spcBef>
                <a:spcPts val="1000"/>
              </a:spcBef>
              <a:spcAft>
                <a:spcPts val="0"/>
              </a:spcAft>
              <a:buClr>
                <a:schemeClr val="dk1"/>
              </a:buClr>
              <a:buSzPts val="2400"/>
              <a:buChar char="•"/>
            </a:pPr>
            <a:r>
              <a:rPr lang="en-US" sz="2400"/>
              <a:t>Social change or new social norms could emerge: more acceptance of teleworking, but also a more balanced life overall. </a:t>
            </a:r>
            <a:endParaRPr/>
          </a:p>
          <a:p>
            <a:pPr indent="-228600" lvl="1" marL="685800" rtl="0" algn="l">
              <a:lnSpc>
                <a:spcPct val="90000"/>
              </a:lnSpc>
              <a:spcBef>
                <a:spcPts val="500"/>
              </a:spcBef>
              <a:spcAft>
                <a:spcPts val="0"/>
              </a:spcAft>
              <a:buClr>
                <a:schemeClr val="dk1"/>
              </a:buClr>
              <a:buSzPts val="2000"/>
              <a:buChar char="•"/>
            </a:pPr>
            <a:r>
              <a:rPr lang="en-US" sz="2000"/>
              <a:t>There is soaring demand for seeds/gardening supplies: People are easing anxiety and desire for self-sufficiency through gardening</a:t>
            </a:r>
            <a:endParaRPr/>
          </a:p>
          <a:p>
            <a:pPr indent="-228600" lvl="1" marL="685800" rtl="0" algn="l">
              <a:lnSpc>
                <a:spcPct val="90000"/>
              </a:lnSpc>
              <a:spcBef>
                <a:spcPts val="500"/>
              </a:spcBef>
              <a:spcAft>
                <a:spcPts val="0"/>
              </a:spcAft>
              <a:buClr>
                <a:schemeClr val="dk1"/>
              </a:buClr>
              <a:buSzPts val="2000"/>
              <a:buChar char="•"/>
            </a:pPr>
            <a:r>
              <a:rPr lang="en-US" sz="2000"/>
              <a:t>Perceptions of air and cruise travel may change</a:t>
            </a:r>
            <a:endParaRPr/>
          </a:p>
          <a:p>
            <a:pPr indent="-228600" lvl="1" marL="685800" rtl="0" algn="l">
              <a:lnSpc>
                <a:spcPct val="90000"/>
              </a:lnSpc>
              <a:spcBef>
                <a:spcPts val="500"/>
              </a:spcBef>
              <a:spcAft>
                <a:spcPts val="0"/>
              </a:spcAft>
              <a:buClr>
                <a:schemeClr val="dk1"/>
              </a:buClr>
              <a:buSzPts val="2000"/>
              <a:buChar char="•"/>
            </a:pPr>
            <a:r>
              <a:rPr lang="en-US" sz="2000"/>
              <a:t>Economic disruption can create opportunities for socializing systems change and transformative climate action</a:t>
            </a:r>
            <a:endParaRPr sz="2000"/>
          </a:p>
        </p:txBody>
      </p:sp>
      <p:sp>
        <p:nvSpPr>
          <p:cNvPr id="174" name="Google Shape;174;p18"/>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5" name="Google Shape;175;p18"/>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6" name="Google Shape;176;p18"/>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 name="Google Shape;177;p18"/>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81" name="Shape 181"/>
        <p:cNvGrpSpPr/>
        <p:nvPr/>
      </p:nvGrpSpPr>
      <p:grpSpPr>
        <a:xfrm>
          <a:off x="0" y="0"/>
          <a:ext cx="0" cy="0"/>
          <a:chOff x="0" y="0"/>
          <a:chExt cx="0" cy="0"/>
        </a:xfrm>
      </p:grpSpPr>
      <p:sp>
        <p:nvSpPr>
          <p:cNvPr id="182" name="Google Shape;182;p19"/>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3" name="Google Shape;183;p19"/>
          <p:cNvSpPr txBox="1"/>
          <p:nvPr>
            <p:ph type="title"/>
          </p:nvPr>
        </p:nvSpPr>
        <p:spPr>
          <a:xfrm>
            <a:off x="970908" y="1220919"/>
            <a:ext cx="5425781" cy="2387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Calibri"/>
              <a:buNone/>
            </a:pPr>
            <a:r>
              <a:rPr lang="en-US" sz="4800"/>
              <a:t>Communicating in the time of COVID-19</a:t>
            </a:r>
            <a:endParaRPr sz="4800">
              <a:solidFill>
                <a:schemeClr val="dk1"/>
              </a:solidFill>
            </a:endParaRPr>
          </a:p>
        </p:txBody>
      </p:sp>
      <p:sp>
        <p:nvSpPr>
          <p:cNvPr id="184" name="Google Shape;184;p19"/>
          <p:cNvSpPr txBox="1"/>
          <p:nvPr>
            <p:ph idx="1" type="body"/>
          </p:nvPr>
        </p:nvSpPr>
        <p:spPr>
          <a:xfrm>
            <a:off x="970908" y="3700594"/>
            <a:ext cx="5425781" cy="165576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888888"/>
              </a:buClr>
              <a:buSzPts val="2400"/>
              <a:buNone/>
            </a:pPr>
            <a:r>
              <a:rPr lang="en-US"/>
              <a:t>Nurturing altruistic values</a:t>
            </a:r>
            <a:endParaRPr/>
          </a:p>
        </p:txBody>
      </p:sp>
      <p:sp>
        <p:nvSpPr>
          <p:cNvPr id="185" name="Google Shape;185;p19"/>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 name="Google Shape;186;p19"/>
          <p:cNvSpPr/>
          <p:nvPr/>
        </p:nvSpPr>
        <p:spPr>
          <a:xfrm>
            <a:off x="6821310" y="2624479"/>
            <a:ext cx="812427" cy="81242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 name="Google Shape;187;p19"/>
          <p:cNvSpPr/>
          <p:nvPr/>
        </p:nvSpPr>
        <p:spPr>
          <a:xfrm rot="-5400000">
            <a:off x="8912417" y="1202394"/>
            <a:ext cx="2387600" cy="2387600"/>
          </a:xfrm>
          <a:prstGeom prst="blockArc">
            <a:avLst>
              <a:gd fmla="val 10800000" name="adj1"/>
              <a:gd fmla="val 0" name="adj2"/>
              <a:gd fmla="val 25000" name="adj3"/>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8" name="Google Shape;188;p19"/>
          <p:cNvSpPr/>
          <p:nvPr/>
        </p:nvSpPr>
        <p:spPr>
          <a:xfrm>
            <a:off x="6821310" y="0"/>
            <a:ext cx="2315251" cy="1550992"/>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189" name="Google Shape;189;p19"/>
          <p:cNvCxnSpPr/>
          <p:nvPr/>
        </p:nvCxnSpPr>
        <p:spPr>
          <a:xfrm>
            <a:off x="11724638" y="1331572"/>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190" name="Google Shape;190;p19"/>
          <p:cNvSpPr/>
          <p:nvPr/>
        </p:nvSpPr>
        <p:spPr>
          <a:xfrm>
            <a:off x="11005550" y="4112081"/>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1" name="Google Shape;191;p19"/>
          <p:cNvSpPr/>
          <p:nvPr/>
        </p:nvSpPr>
        <p:spPr>
          <a:xfrm rot="-607105">
            <a:off x="6086940" y="4145122"/>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2" name="Google Shape;192;p19"/>
          <p:cNvSpPr/>
          <p:nvPr/>
        </p:nvSpPr>
        <p:spPr>
          <a:xfrm>
            <a:off x="6821310" y="4962670"/>
            <a:ext cx="2643352" cy="1895331"/>
          </a:xfrm>
          <a:custGeom>
            <a:rect b="b" l="l" r="r" t="t"/>
            <a:pathLst>
              <a:path extrusionOk="0" h="1895331" w="2643352">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93" name="Google Shape;193;p19"/>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97" name="Shape 197"/>
        <p:cNvGrpSpPr/>
        <p:nvPr/>
      </p:nvGrpSpPr>
      <p:grpSpPr>
        <a:xfrm>
          <a:off x="0" y="0"/>
          <a:ext cx="0" cy="0"/>
          <a:chOff x="0" y="0"/>
          <a:chExt cx="0" cy="0"/>
        </a:xfrm>
      </p:grpSpPr>
      <p:sp>
        <p:nvSpPr>
          <p:cNvPr id="198" name="Google Shape;198;p20"/>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20"/>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0"/>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100"/>
              <a:buFont typeface="Calibri"/>
              <a:buNone/>
            </a:pPr>
            <a:r>
              <a:rPr lang="en-US" sz="4100">
                <a:solidFill>
                  <a:srgbClr val="FFFFFF"/>
                </a:solidFill>
              </a:rPr>
              <a:t>Communications tips</a:t>
            </a:r>
            <a:endParaRPr sz="4100">
              <a:solidFill>
                <a:srgbClr val="FFFFFF"/>
              </a:solidFill>
            </a:endParaRPr>
          </a:p>
        </p:txBody>
      </p:sp>
      <p:sp>
        <p:nvSpPr>
          <p:cNvPr id="201" name="Google Shape;201;p20"/>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0"/>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p20"/>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20"/>
          <p:cNvSpPr txBox="1"/>
          <p:nvPr>
            <p:ph idx="1" type="body"/>
          </p:nvPr>
        </p:nvSpPr>
        <p:spPr>
          <a:xfrm>
            <a:off x="6096000" y="820880"/>
            <a:ext cx="5257799" cy="488935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Don’t talk about economic stimulus: Talk about just recovery, rebuilding, renewing, reimagining</a:t>
            </a:r>
            <a:endParaRPr/>
          </a:p>
          <a:p>
            <a:pPr indent="-762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We too quickly fall into reform thinking and messaging: economic stimulus is all about growth, growth, growth</a:t>
            </a:r>
            <a:endParaRPr/>
          </a:p>
          <a:p>
            <a:pPr indent="-762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We want recovery, economic resilience, ecological resilience and community and personal preparedness and security</a:t>
            </a:r>
            <a:endParaRPr/>
          </a:p>
          <a:p>
            <a:pPr indent="-76200" lvl="0" marL="228600" rtl="0" algn="l">
              <a:lnSpc>
                <a:spcPct val="90000"/>
              </a:lnSpc>
              <a:spcBef>
                <a:spcPts val="1000"/>
              </a:spcBef>
              <a:spcAft>
                <a:spcPts val="0"/>
              </a:spcAft>
              <a:buClr>
                <a:schemeClr val="dk1"/>
              </a:buClr>
              <a:buSzPts val="2400"/>
              <a:buNone/>
            </a:pPr>
            <a:r>
              <a:t/>
            </a:r>
            <a:endParaRPr sz="2400"/>
          </a:p>
          <a:p>
            <a:pPr indent="-76200" lvl="0" marL="228600" rtl="0" algn="l">
              <a:lnSpc>
                <a:spcPct val="90000"/>
              </a:lnSpc>
              <a:spcBef>
                <a:spcPts val="1000"/>
              </a:spcBef>
              <a:spcAft>
                <a:spcPts val="0"/>
              </a:spcAft>
              <a:buClr>
                <a:schemeClr val="dk1"/>
              </a:buClr>
              <a:buSzPts val="2400"/>
              <a:buNone/>
            </a:pPr>
            <a:r>
              <a:t/>
            </a:r>
            <a:endParaRPr sz="2400"/>
          </a:p>
        </p:txBody>
      </p:sp>
      <p:sp>
        <p:nvSpPr>
          <p:cNvPr id="205" name="Google Shape;205;p20"/>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20"/>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20"/>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8" name="Google Shape;208;p20"/>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12" name="Shape 212"/>
        <p:cNvGrpSpPr/>
        <p:nvPr/>
      </p:nvGrpSpPr>
      <p:grpSpPr>
        <a:xfrm>
          <a:off x="0" y="0"/>
          <a:ext cx="0" cy="0"/>
          <a:chOff x="0" y="0"/>
          <a:chExt cx="0" cy="0"/>
        </a:xfrm>
      </p:grpSpPr>
      <p:sp>
        <p:nvSpPr>
          <p:cNvPr id="213" name="Google Shape;213;p21"/>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21"/>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21"/>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3400"/>
              <a:buFont typeface="Calibri"/>
              <a:buNone/>
            </a:pPr>
            <a:r>
              <a:rPr lang="en-US" sz="3400">
                <a:solidFill>
                  <a:srgbClr val="FFFFFF"/>
                </a:solidFill>
              </a:rPr>
              <a:t>Summarizing expert advice: Metaphors to embrace: </a:t>
            </a:r>
            <a:r>
              <a:rPr lang="en-US" sz="2800">
                <a:solidFill>
                  <a:srgbClr val="FFFFFF"/>
                </a:solidFill>
              </a:rPr>
              <a:t>From MobLab, Frameworks Institute, Public Interest (in UK)</a:t>
            </a:r>
            <a:br>
              <a:rPr lang="en-US" sz="2800"/>
            </a:br>
            <a:endParaRPr sz="2800">
              <a:solidFill>
                <a:srgbClr val="FFFFFF"/>
              </a:solidFill>
            </a:endParaRPr>
          </a:p>
        </p:txBody>
      </p:sp>
      <p:sp>
        <p:nvSpPr>
          <p:cNvPr id="216" name="Google Shape;216;p21"/>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21"/>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p21"/>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21"/>
          <p:cNvSpPr txBox="1"/>
          <p:nvPr>
            <p:ph idx="1" type="body"/>
          </p:nvPr>
        </p:nvSpPr>
        <p:spPr>
          <a:xfrm>
            <a:off x="5535284" y="820880"/>
            <a:ext cx="5818515" cy="49037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This is a love story</a:t>
            </a:r>
            <a:endParaRPr sz="2400"/>
          </a:p>
          <a:p>
            <a:pPr indent="-228600" lvl="1" marL="685800" rtl="0" algn="l">
              <a:lnSpc>
                <a:spcPct val="90000"/>
              </a:lnSpc>
              <a:spcBef>
                <a:spcPts val="500"/>
              </a:spcBef>
              <a:spcAft>
                <a:spcPts val="0"/>
              </a:spcAft>
              <a:buClr>
                <a:schemeClr val="dk1"/>
              </a:buClr>
              <a:buSzPts val="2000"/>
              <a:buChar char="•"/>
            </a:pPr>
            <a:r>
              <a:rPr lang="en-US" sz="2000"/>
              <a:t>Not a war, fight, race, competition</a:t>
            </a:r>
            <a:endParaRPr sz="2000"/>
          </a:p>
          <a:p>
            <a:pPr indent="-228600" lvl="2" marL="1143000" rtl="0" algn="l">
              <a:lnSpc>
                <a:spcPct val="90000"/>
              </a:lnSpc>
              <a:spcBef>
                <a:spcPts val="500"/>
              </a:spcBef>
              <a:spcAft>
                <a:spcPts val="0"/>
              </a:spcAft>
              <a:buClr>
                <a:schemeClr val="dk1"/>
              </a:buClr>
              <a:buSzPts val="2000"/>
              <a:buChar char="•"/>
            </a:pPr>
            <a:r>
              <a:rPr lang="en-US"/>
              <a:t>This thinking leads to zero-sum thinking and excuses to abandon environmental protection measures as we have seen in Alberta and the U.S.</a:t>
            </a:r>
            <a:endParaRPr/>
          </a:p>
          <a:p>
            <a:pPr indent="-228600" lvl="0" marL="228600" rtl="0" algn="l">
              <a:lnSpc>
                <a:spcPct val="90000"/>
              </a:lnSpc>
              <a:spcBef>
                <a:spcPts val="1000"/>
              </a:spcBef>
              <a:spcAft>
                <a:spcPts val="0"/>
              </a:spcAft>
              <a:buClr>
                <a:schemeClr val="dk1"/>
              </a:buClr>
              <a:buSzPts val="2400"/>
              <a:buChar char="•"/>
            </a:pPr>
            <a:r>
              <a:rPr lang="en-US" sz="2400"/>
              <a:t>People/country as a body: All parts working together, connected to each other</a:t>
            </a:r>
            <a:endParaRPr sz="2400"/>
          </a:p>
          <a:p>
            <a:pPr indent="-228600" lvl="1" marL="685800" rtl="0" algn="l">
              <a:lnSpc>
                <a:spcPct val="90000"/>
              </a:lnSpc>
              <a:spcBef>
                <a:spcPts val="500"/>
              </a:spcBef>
              <a:spcAft>
                <a:spcPts val="0"/>
              </a:spcAft>
              <a:buClr>
                <a:schemeClr val="dk1"/>
              </a:buClr>
              <a:buSzPts val="2000"/>
              <a:buChar char="•"/>
            </a:pPr>
            <a:r>
              <a:rPr lang="en-US" sz="2000"/>
              <a:t>We are:	</a:t>
            </a:r>
            <a:endParaRPr sz="2000"/>
          </a:p>
          <a:p>
            <a:pPr indent="-228600" lvl="2" marL="1143000" rtl="0" algn="l">
              <a:lnSpc>
                <a:spcPct val="90000"/>
              </a:lnSpc>
              <a:spcBef>
                <a:spcPts val="500"/>
              </a:spcBef>
              <a:spcAft>
                <a:spcPts val="0"/>
              </a:spcAft>
              <a:buClr>
                <a:schemeClr val="dk1"/>
              </a:buClr>
              <a:buSzPts val="2000"/>
              <a:buChar char="•"/>
            </a:pPr>
            <a:r>
              <a:rPr lang="en-US"/>
              <a:t>Interconnected</a:t>
            </a:r>
            <a:endParaRPr/>
          </a:p>
          <a:p>
            <a:pPr indent="-228600" lvl="2" marL="1143000" rtl="0" algn="l">
              <a:lnSpc>
                <a:spcPct val="90000"/>
              </a:lnSpc>
              <a:spcBef>
                <a:spcPts val="500"/>
              </a:spcBef>
              <a:spcAft>
                <a:spcPts val="0"/>
              </a:spcAft>
              <a:buClr>
                <a:schemeClr val="dk1"/>
              </a:buClr>
              <a:buSzPts val="2000"/>
              <a:buChar char="•"/>
            </a:pPr>
            <a:r>
              <a:rPr lang="en-US"/>
              <a:t>Dependent on each other</a:t>
            </a:r>
            <a:endParaRPr/>
          </a:p>
          <a:p>
            <a:pPr indent="-228600" lvl="2" marL="1143000" rtl="0" algn="l">
              <a:lnSpc>
                <a:spcPct val="90000"/>
              </a:lnSpc>
              <a:spcBef>
                <a:spcPts val="500"/>
              </a:spcBef>
              <a:spcAft>
                <a:spcPts val="0"/>
              </a:spcAft>
              <a:buClr>
                <a:schemeClr val="dk1"/>
              </a:buClr>
              <a:buSzPts val="2000"/>
              <a:buChar char="•"/>
            </a:pPr>
            <a:r>
              <a:rPr lang="en-US"/>
              <a:t>Have responsibilities to each other</a:t>
            </a:r>
            <a:endParaRPr/>
          </a:p>
          <a:p>
            <a:pPr indent="-228600" lvl="2" marL="1143000" rtl="0" algn="l">
              <a:lnSpc>
                <a:spcPct val="90000"/>
              </a:lnSpc>
              <a:spcBef>
                <a:spcPts val="500"/>
              </a:spcBef>
              <a:spcAft>
                <a:spcPts val="0"/>
              </a:spcAft>
              <a:buClr>
                <a:schemeClr val="dk1"/>
              </a:buClr>
              <a:buSzPts val="2000"/>
              <a:buChar char="•"/>
            </a:pPr>
            <a:r>
              <a:rPr lang="en-US"/>
              <a:t>Can sacrifice for each other’s sake</a:t>
            </a:r>
            <a:endParaRPr/>
          </a:p>
          <a:p>
            <a:pPr indent="-228600" lvl="1" marL="685800" rtl="0" algn="l">
              <a:lnSpc>
                <a:spcPct val="90000"/>
              </a:lnSpc>
              <a:spcBef>
                <a:spcPts val="500"/>
              </a:spcBef>
              <a:spcAft>
                <a:spcPts val="0"/>
              </a:spcAft>
              <a:buClr>
                <a:schemeClr val="dk1"/>
              </a:buClr>
              <a:buSzPts val="2000"/>
              <a:buChar char="•"/>
            </a:pPr>
            <a:r>
              <a:rPr lang="en-US" sz="2000"/>
              <a:t>Shared humanity</a:t>
            </a:r>
            <a:endParaRPr sz="2000"/>
          </a:p>
        </p:txBody>
      </p:sp>
      <p:sp>
        <p:nvSpPr>
          <p:cNvPr id="220" name="Google Shape;220;p21"/>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21"/>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21"/>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23" name="Google Shape;223;p21"/>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27" name="Shape 227"/>
        <p:cNvGrpSpPr/>
        <p:nvPr/>
      </p:nvGrpSpPr>
      <p:grpSpPr>
        <a:xfrm>
          <a:off x="0" y="0"/>
          <a:ext cx="0" cy="0"/>
          <a:chOff x="0" y="0"/>
          <a:chExt cx="0" cy="0"/>
        </a:xfrm>
      </p:grpSpPr>
      <p:sp>
        <p:nvSpPr>
          <p:cNvPr id="228" name="Google Shape;228;p22"/>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22"/>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22"/>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200"/>
              <a:buFont typeface="Calibri"/>
              <a:buNone/>
            </a:pPr>
            <a:r>
              <a:rPr lang="en-US" sz="4200">
                <a:solidFill>
                  <a:srgbClr val="FFFFFF"/>
                </a:solidFill>
              </a:rPr>
              <a:t>Communications tips: Learning moment</a:t>
            </a:r>
            <a:endParaRPr sz="4200">
              <a:solidFill>
                <a:srgbClr val="FFFFFF"/>
              </a:solidFill>
            </a:endParaRPr>
          </a:p>
        </p:txBody>
      </p:sp>
      <p:sp>
        <p:nvSpPr>
          <p:cNvPr id="231" name="Google Shape;231;p22"/>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22"/>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22"/>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22"/>
          <p:cNvSpPr txBox="1"/>
          <p:nvPr>
            <p:ph idx="1" type="body"/>
          </p:nvPr>
        </p:nvSpPr>
        <p:spPr>
          <a:xfrm>
            <a:off x="5635925" y="820880"/>
            <a:ext cx="5717874" cy="49037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We have an opportunity to connect with people through their lived experience: #BeWell</a:t>
            </a:r>
            <a:endParaRPr sz="2400"/>
          </a:p>
          <a:p>
            <a:pPr indent="-228600" lvl="0" marL="228600" rtl="0" algn="l">
              <a:lnSpc>
                <a:spcPct val="90000"/>
              </a:lnSpc>
              <a:spcBef>
                <a:spcPts val="1000"/>
              </a:spcBef>
              <a:spcAft>
                <a:spcPts val="0"/>
              </a:spcAft>
              <a:buClr>
                <a:schemeClr val="dk1"/>
              </a:buClr>
              <a:buSzPts val="2400"/>
              <a:buChar char="•"/>
            </a:pPr>
            <a:r>
              <a:rPr lang="en-US" sz="2400"/>
              <a:t>Memes and visual queues that can link to fact sheets, simple factoids about these actions make you feel better and more prepared</a:t>
            </a:r>
            <a:endParaRPr sz="2400"/>
          </a:p>
          <a:p>
            <a:pPr indent="-228600" lvl="0" marL="228600" rtl="0" algn="l">
              <a:lnSpc>
                <a:spcPct val="90000"/>
              </a:lnSpc>
              <a:spcBef>
                <a:spcPts val="1000"/>
              </a:spcBef>
              <a:spcAft>
                <a:spcPts val="0"/>
              </a:spcAft>
              <a:buClr>
                <a:schemeClr val="dk1"/>
              </a:buClr>
              <a:buSzPts val="2400"/>
              <a:buChar char="•"/>
            </a:pPr>
            <a:r>
              <a:rPr lang="en-US" sz="2400"/>
              <a:t>People are cooking, thinking about gardens/food security</a:t>
            </a:r>
            <a:endParaRPr sz="2400"/>
          </a:p>
          <a:p>
            <a:pPr indent="-228600" lvl="0" marL="228600" rtl="0" algn="l">
              <a:lnSpc>
                <a:spcPct val="90000"/>
              </a:lnSpc>
              <a:spcBef>
                <a:spcPts val="1000"/>
              </a:spcBef>
              <a:spcAft>
                <a:spcPts val="0"/>
              </a:spcAft>
              <a:buClr>
                <a:schemeClr val="dk1"/>
              </a:buClr>
              <a:buSzPts val="2400"/>
              <a:buChar char="•"/>
            </a:pPr>
            <a:r>
              <a:rPr lang="en-US" sz="2400"/>
              <a:t>Home-based and lifestyle activities that are good for people and planet. Some memes:</a:t>
            </a:r>
            <a:endParaRPr sz="2400"/>
          </a:p>
          <a:p>
            <a:pPr indent="-228600" lvl="1" marL="685800" rtl="0" algn="l">
              <a:lnSpc>
                <a:spcPct val="90000"/>
              </a:lnSpc>
              <a:spcBef>
                <a:spcPts val="500"/>
              </a:spcBef>
              <a:spcAft>
                <a:spcPts val="0"/>
              </a:spcAft>
              <a:buClr>
                <a:schemeClr val="dk1"/>
              </a:buClr>
              <a:buSzPts val="2000"/>
              <a:buChar char="•"/>
            </a:pPr>
            <a:r>
              <a:rPr lang="en-US" sz="2000"/>
              <a:t>Plant a garden</a:t>
            </a:r>
            <a:endParaRPr sz="2000"/>
          </a:p>
          <a:p>
            <a:pPr indent="-228600" lvl="1" marL="685800" rtl="0" algn="l">
              <a:lnSpc>
                <a:spcPct val="90000"/>
              </a:lnSpc>
              <a:spcBef>
                <a:spcPts val="500"/>
              </a:spcBef>
              <a:spcAft>
                <a:spcPts val="0"/>
              </a:spcAft>
              <a:buClr>
                <a:schemeClr val="dk1"/>
              </a:buClr>
              <a:buSzPts val="2000"/>
              <a:buChar char="•"/>
            </a:pPr>
            <a:r>
              <a:rPr lang="en-US" sz="2000"/>
              <a:t>Missing your hugs? Hug a tree</a:t>
            </a:r>
            <a:endParaRPr sz="2000"/>
          </a:p>
          <a:p>
            <a:pPr indent="-228600" lvl="1" marL="685800" rtl="0" algn="l">
              <a:lnSpc>
                <a:spcPct val="90000"/>
              </a:lnSpc>
              <a:spcBef>
                <a:spcPts val="500"/>
              </a:spcBef>
              <a:spcAft>
                <a:spcPts val="0"/>
              </a:spcAft>
              <a:buClr>
                <a:schemeClr val="dk1"/>
              </a:buClr>
              <a:buSzPts val="2000"/>
              <a:buChar char="•"/>
            </a:pPr>
            <a:r>
              <a:rPr lang="en-US" sz="2000"/>
              <a:t>Tap a tree (maple syrup time)</a:t>
            </a:r>
            <a:endParaRPr sz="2000"/>
          </a:p>
          <a:p>
            <a:pPr indent="-76200" lvl="1" marL="685800" rtl="0" algn="l">
              <a:lnSpc>
                <a:spcPct val="90000"/>
              </a:lnSpc>
              <a:spcBef>
                <a:spcPts val="500"/>
              </a:spcBef>
              <a:spcAft>
                <a:spcPts val="0"/>
              </a:spcAft>
              <a:buClr>
                <a:schemeClr val="dk1"/>
              </a:buClr>
              <a:buSzPts val="2400"/>
              <a:buNone/>
            </a:pPr>
            <a:r>
              <a:t/>
            </a:r>
            <a:endParaRPr/>
          </a:p>
          <a:p>
            <a:pPr indent="-146050" lvl="1" marL="685800" rtl="0" algn="l">
              <a:lnSpc>
                <a:spcPct val="90000"/>
              </a:lnSpc>
              <a:spcBef>
                <a:spcPts val="500"/>
              </a:spcBef>
              <a:spcAft>
                <a:spcPts val="0"/>
              </a:spcAft>
              <a:buClr>
                <a:schemeClr val="dk1"/>
              </a:buClr>
              <a:buSzPts val="1300"/>
              <a:buNone/>
            </a:pPr>
            <a:r>
              <a:t/>
            </a:r>
            <a:endParaRPr sz="1300"/>
          </a:p>
        </p:txBody>
      </p:sp>
      <p:sp>
        <p:nvSpPr>
          <p:cNvPr id="235" name="Google Shape;235;p22"/>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 name="Google Shape;236;p22"/>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 name="Google Shape;237;p22"/>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38" name="Google Shape;238;p22"/>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42" name="Shape 242"/>
        <p:cNvGrpSpPr/>
        <p:nvPr/>
      </p:nvGrpSpPr>
      <p:grpSpPr>
        <a:xfrm>
          <a:off x="0" y="0"/>
          <a:ext cx="0" cy="0"/>
          <a:chOff x="0" y="0"/>
          <a:chExt cx="0" cy="0"/>
        </a:xfrm>
      </p:grpSpPr>
      <p:sp>
        <p:nvSpPr>
          <p:cNvPr id="243" name="Google Shape;243;p23"/>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23"/>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23"/>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3700"/>
              <a:buFont typeface="Calibri"/>
              <a:buNone/>
            </a:pPr>
            <a:r>
              <a:rPr lang="en-US" sz="3700">
                <a:solidFill>
                  <a:srgbClr val="FFFFFF"/>
                </a:solidFill>
              </a:rPr>
              <a:t>Summarizing expert advice: Communications tips: </a:t>
            </a:r>
            <a:r>
              <a:rPr lang="en-US" sz="2800">
                <a:solidFill>
                  <a:srgbClr val="FFFFFF"/>
                </a:solidFill>
              </a:rPr>
              <a:t>From MobLab, Frameworks Institute, Public Interest (in UK)</a:t>
            </a:r>
            <a:endParaRPr sz="2800">
              <a:solidFill>
                <a:srgbClr val="FFFFFF"/>
              </a:solidFill>
            </a:endParaRPr>
          </a:p>
        </p:txBody>
      </p:sp>
      <p:sp>
        <p:nvSpPr>
          <p:cNvPr id="246" name="Google Shape;246;p23"/>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23"/>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23"/>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23"/>
          <p:cNvSpPr txBox="1"/>
          <p:nvPr>
            <p:ph idx="1" type="body"/>
          </p:nvPr>
        </p:nvSpPr>
        <p:spPr>
          <a:xfrm>
            <a:off x="6096000" y="820880"/>
            <a:ext cx="5257799" cy="4889350"/>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chemeClr val="dk1"/>
              </a:buClr>
              <a:buSzPts val="2220"/>
              <a:buChar char="•"/>
            </a:pPr>
            <a:r>
              <a:rPr lang="en-US" sz="2220"/>
              <a:t>Moment of connection</a:t>
            </a:r>
            <a:endParaRPr sz="2220"/>
          </a:p>
          <a:p>
            <a:pPr indent="-228600" lvl="1" marL="685800" rtl="0" algn="l">
              <a:lnSpc>
                <a:spcPct val="80000"/>
              </a:lnSpc>
              <a:spcBef>
                <a:spcPts val="500"/>
              </a:spcBef>
              <a:spcAft>
                <a:spcPts val="0"/>
              </a:spcAft>
              <a:buClr>
                <a:schemeClr val="dk1"/>
              </a:buClr>
              <a:buSzPts val="1850"/>
              <a:buChar char="•"/>
            </a:pPr>
            <a:r>
              <a:rPr lang="en-US" sz="1850"/>
              <a:t>Resilience is community resilience</a:t>
            </a:r>
            <a:endParaRPr sz="1850"/>
          </a:p>
          <a:p>
            <a:pPr indent="-228600" lvl="2" marL="1143000" rtl="0" algn="l">
              <a:lnSpc>
                <a:spcPct val="80000"/>
              </a:lnSpc>
              <a:spcBef>
                <a:spcPts val="500"/>
              </a:spcBef>
              <a:spcAft>
                <a:spcPts val="0"/>
              </a:spcAft>
              <a:buClr>
                <a:schemeClr val="dk1"/>
              </a:buClr>
              <a:buSzPts val="1850"/>
              <a:buChar char="•"/>
            </a:pPr>
            <a:r>
              <a:rPr lang="en-US" sz="1850"/>
              <a:t>Emphasize: caring, cooperative, collaborative</a:t>
            </a:r>
            <a:endParaRPr sz="1850"/>
          </a:p>
          <a:p>
            <a:pPr indent="-228600" lvl="2" marL="1143000" rtl="0" algn="l">
              <a:lnSpc>
                <a:spcPct val="80000"/>
              </a:lnSpc>
              <a:spcBef>
                <a:spcPts val="500"/>
              </a:spcBef>
              <a:spcAft>
                <a:spcPts val="0"/>
              </a:spcAft>
              <a:buClr>
                <a:schemeClr val="dk1"/>
              </a:buClr>
              <a:buSzPts val="1850"/>
              <a:buChar char="•"/>
            </a:pPr>
            <a:r>
              <a:rPr lang="en-US" sz="1850"/>
              <a:t>Solidarity and charity</a:t>
            </a:r>
            <a:endParaRPr sz="1850"/>
          </a:p>
          <a:p>
            <a:pPr indent="-228600" lvl="2" marL="1143000" rtl="0" algn="l">
              <a:lnSpc>
                <a:spcPct val="80000"/>
              </a:lnSpc>
              <a:spcBef>
                <a:spcPts val="500"/>
              </a:spcBef>
              <a:spcAft>
                <a:spcPts val="0"/>
              </a:spcAft>
              <a:buClr>
                <a:schemeClr val="dk1"/>
              </a:buClr>
              <a:buSzPts val="1850"/>
              <a:buChar char="•"/>
            </a:pPr>
            <a:r>
              <a:rPr lang="en-US" sz="1850"/>
              <a:t>Standing together, responsible for each other</a:t>
            </a:r>
            <a:endParaRPr sz="1850"/>
          </a:p>
          <a:p>
            <a:pPr indent="-228600" lvl="3" marL="1600200" rtl="0" algn="l">
              <a:lnSpc>
                <a:spcPct val="80000"/>
              </a:lnSpc>
              <a:spcBef>
                <a:spcPts val="500"/>
              </a:spcBef>
              <a:spcAft>
                <a:spcPts val="0"/>
              </a:spcAft>
              <a:buClr>
                <a:schemeClr val="dk1"/>
              </a:buClr>
              <a:buSzPts val="1850"/>
              <a:buChar char="•"/>
            </a:pPr>
            <a:r>
              <a:rPr lang="en-US" sz="1850"/>
              <a:t>These are intrinsic, altruistic values. They are essential to sustaining collective action post-pandemic. We need to nurture them through WE/US language</a:t>
            </a:r>
            <a:endParaRPr sz="1850"/>
          </a:p>
          <a:p>
            <a:pPr indent="-228600" lvl="0" marL="228600" rtl="0" algn="l">
              <a:lnSpc>
                <a:spcPct val="80000"/>
              </a:lnSpc>
              <a:spcBef>
                <a:spcPts val="1000"/>
              </a:spcBef>
              <a:spcAft>
                <a:spcPts val="0"/>
              </a:spcAft>
              <a:buClr>
                <a:schemeClr val="dk1"/>
              </a:buClr>
              <a:buSzPts val="2220"/>
              <a:buChar char="•"/>
            </a:pPr>
            <a:r>
              <a:rPr lang="en-US" sz="2220"/>
              <a:t>Response is a “journey” metaphor</a:t>
            </a:r>
            <a:endParaRPr sz="2220"/>
          </a:p>
          <a:p>
            <a:pPr indent="-228600" lvl="1" marL="685800" rtl="0" algn="l">
              <a:lnSpc>
                <a:spcPct val="80000"/>
              </a:lnSpc>
              <a:spcBef>
                <a:spcPts val="500"/>
              </a:spcBef>
              <a:spcAft>
                <a:spcPts val="0"/>
              </a:spcAft>
              <a:buClr>
                <a:schemeClr val="dk1"/>
              </a:buClr>
              <a:buSzPts val="1850"/>
              <a:buChar char="•"/>
            </a:pPr>
            <a:r>
              <a:rPr lang="en-US" sz="1850"/>
              <a:t>Avoid “stimulus” framing in post-pandemic period</a:t>
            </a:r>
            <a:endParaRPr sz="1850"/>
          </a:p>
          <a:p>
            <a:pPr indent="-228600" lvl="2" marL="1143000" rtl="0" algn="l">
              <a:lnSpc>
                <a:spcPct val="80000"/>
              </a:lnSpc>
              <a:spcBef>
                <a:spcPts val="500"/>
              </a:spcBef>
              <a:spcAft>
                <a:spcPts val="0"/>
              </a:spcAft>
              <a:buClr>
                <a:schemeClr val="dk1"/>
              </a:buClr>
              <a:buSzPts val="1850"/>
              <a:buChar char="•"/>
            </a:pPr>
            <a:r>
              <a:rPr lang="en-US" sz="1850"/>
              <a:t>Focus on “just recovery”, “rebuild”, “renew”, “reimagine”</a:t>
            </a:r>
            <a:endParaRPr sz="1850"/>
          </a:p>
        </p:txBody>
      </p:sp>
      <p:sp>
        <p:nvSpPr>
          <p:cNvPr id="250" name="Google Shape;250;p23"/>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23"/>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23"/>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3" name="Google Shape;253;p23"/>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57" name="Shape 257"/>
        <p:cNvGrpSpPr/>
        <p:nvPr/>
      </p:nvGrpSpPr>
      <p:grpSpPr>
        <a:xfrm>
          <a:off x="0" y="0"/>
          <a:ext cx="0" cy="0"/>
          <a:chOff x="0" y="0"/>
          <a:chExt cx="0" cy="0"/>
        </a:xfrm>
      </p:grpSpPr>
      <p:sp>
        <p:nvSpPr>
          <p:cNvPr id="258" name="Google Shape;258;p24"/>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 name="Google Shape;259;p24"/>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24"/>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3700"/>
              <a:buFont typeface="Calibri"/>
              <a:buNone/>
            </a:pPr>
            <a:r>
              <a:rPr lang="en-US" sz="3700">
                <a:solidFill>
                  <a:srgbClr val="FFFFFF"/>
                </a:solidFill>
              </a:rPr>
              <a:t>Summarizing expert advice: Communications tips: </a:t>
            </a:r>
            <a:r>
              <a:rPr lang="en-US" sz="2800">
                <a:solidFill>
                  <a:srgbClr val="FFFFFF"/>
                </a:solidFill>
              </a:rPr>
              <a:t>From MobLab, Frameworks Institute, Public Interest (in UK)</a:t>
            </a:r>
            <a:endParaRPr sz="2800">
              <a:solidFill>
                <a:srgbClr val="FFFFFF"/>
              </a:solidFill>
            </a:endParaRPr>
          </a:p>
        </p:txBody>
      </p:sp>
      <p:sp>
        <p:nvSpPr>
          <p:cNvPr id="261" name="Google Shape;261;p24"/>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24"/>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24"/>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24"/>
          <p:cNvSpPr txBox="1"/>
          <p:nvPr>
            <p:ph idx="1" type="body"/>
          </p:nvPr>
        </p:nvSpPr>
        <p:spPr>
          <a:xfrm>
            <a:off x="6096000" y="820880"/>
            <a:ext cx="5257799" cy="488935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Connect to human rights messaging;</a:t>
            </a:r>
            <a:endParaRPr/>
          </a:p>
          <a:p>
            <a:pPr indent="-228600" lvl="1" marL="685800" rtl="0" algn="l">
              <a:lnSpc>
                <a:spcPct val="90000"/>
              </a:lnSpc>
              <a:spcBef>
                <a:spcPts val="500"/>
              </a:spcBef>
              <a:spcAft>
                <a:spcPts val="0"/>
              </a:spcAft>
              <a:buClr>
                <a:schemeClr val="dk1"/>
              </a:buClr>
              <a:buSzPts val="2400"/>
              <a:buChar char="•"/>
            </a:pPr>
            <a:r>
              <a:rPr lang="en-US"/>
              <a:t>Protecting the most vulnerable, liveable incomes/minimum wage</a:t>
            </a:r>
            <a:endParaRPr/>
          </a:p>
          <a:p>
            <a:pPr indent="-228600" lvl="1" marL="685800" rtl="0" algn="l">
              <a:lnSpc>
                <a:spcPct val="90000"/>
              </a:lnSpc>
              <a:spcBef>
                <a:spcPts val="500"/>
              </a:spcBef>
              <a:spcAft>
                <a:spcPts val="0"/>
              </a:spcAft>
              <a:buClr>
                <a:schemeClr val="dk1"/>
              </a:buClr>
              <a:buSzPts val="2400"/>
              <a:buChar char="•"/>
            </a:pPr>
            <a:r>
              <a:rPr lang="en-US"/>
              <a:t>Show solidarity</a:t>
            </a:r>
            <a:endParaRPr/>
          </a:p>
          <a:p>
            <a:pPr indent="-228600" lvl="1" marL="685800" rtl="0" algn="l">
              <a:lnSpc>
                <a:spcPct val="90000"/>
              </a:lnSpc>
              <a:spcBef>
                <a:spcPts val="500"/>
              </a:spcBef>
              <a:spcAft>
                <a:spcPts val="0"/>
              </a:spcAft>
              <a:buClr>
                <a:schemeClr val="dk1"/>
              </a:buClr>
              <a:buSzPts val="2400"/>
              <a:buChar char="•"/>
            </a:pPr>
            <a:r>
              <a:rPr lang="en-US"/>
              <a:t>Look for the intersectionalities with our issues</a:t>
            </a:r>
            <a:endParaRPr/>
          </a:p>
          <a:p>
            <a:pPr indent="-228600" lvl="1" marL="685800" rtl="0" algn="l">
              <a:lnSpc>
                <a:spcPct val="90000"/>
              </a:lnSpc>
              <a:spcBef>
                <a:spcPts val="500"/>
              </a:spcBef>
              <a:spcAft>
                <a:spcPts val="0"/>
              </a:spcAft>
              <a:buClr>
                <a:schemeClr val="dk1"/>
              </a:buClr>
              <a:buSzPts val="2400"/>
              <a:buChar char="•"/>
            </a:pPr>
            <a:r>
              <a:rPr lang="en-US"/>
              <a:t>Nurture setting aside differences and focus on large wins for everybody with emphasis on most vulnerable and most affected: this is the just recovery, re-imagination story</a:t>
            </a:r>
            <a:endParaRPr/>
          </a:p>
          <a:p>
            <a:pPr indent="-76200" lvl="1" marL="685800" rtl="0" algn="l">
              <a:lnSpc>
                <a:spcPct val="90000"/>
              </a:lnSpc>
              <a:spcBef>
                <a:spcPts val="500"/>
              </a:spcBef>
              <a:spcAft>
                <a:spcPts val="0"/>
              </a:spcAft>
              <a:buClr>
                <a:schemeClr val="dk1"/>
              </a:buClr>
              <a:buSzPts val="2400"/>
              <a:buNone/>
            </a:pPr>
            <a:r>
              <a:t/>
            </a:r>
            <a:endParaRPr/>
          </a:p>
          <a:p>
            <a:pPr indent="-76200" lvl="1" marL="685800" rtl="0" algn="l">
              <a:lnSpc>
                <a:spcPct val="90000"/>
              </a:lnSpc>
              <a:spcBef>
                <a:spcPts val="50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t/>
            </a:r>
            <a:endParaRPr/>
          </a:p>
        </p:txBody>
      </p:sp>
      <p:sp>
        <p:nvSpPr>
          <p:cNvPr id="265" name="Google Shape;265;p24"/>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24"/>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 name="Google Shape;267;p24"/>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68" name="Google Shape;268;p24"/>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72" name="Shape 272"/>
        <p:cNvGrpSpPr/>
        <p:nvPr/>
      </p:nvGrpSpPr>
      <p:grpSpPr>
        <a:xfrm>
          <a:off x="0" y="0"/>
          <a:ext cx="0" cy="0"/>
          <a:chOff x="0" y="0"/>
          <a:chExt cx="0" cy="0"/>
        </a:xfrm>
      </p:grpSpPr>
      <p:sp>
        <p:nvSpPr>
          <p:cNvPr id="273" name="Google Shape;273;p25"/>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25"/>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25"/>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100"/>
              <a:buFont typeface="Calibri"/>
              <a:buNone/>
            </a:pPr>
            <a:r>
              <a:rPr lang="en-US" sz="4100">
                <a:solidFill>
                  <a:srgbClr val="FFFFFF"/>
                </a:solidFill>
              </a:rPr>
              <a:t>Communications tips: Learning moment</a:t>
            </a:r>
            <a:endParaRPr sz="4100">
              <a:solidFill>
                <a:srgbClr val="FFFFFF"/>
              </a:solidFill>
            </a:endParaRPr>
          </a:p>
        </p:txBody>
      </p:sp>
      <p:sp>
        <p:nvSpPr>
          <p:cNvPr id="276" name="Google Shape;276;p25"/>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7" name="Google Shape;277;p25"/>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25"/>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25"/>
          <p:cNvSpPr txBox="1"/>
          <p:nvPr>
            <p:ph idx="1" type="body"/>
          </p:nvPr>
        </p:nvSpPr>
        <p:spPr>
          <a:xfrm>
            <a:off x="6096000" y="820880"/>
            <a:ext cx="5257799" cy="488935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We can re-educate people on what it means to be prepared. </a:t>
            </a:r>
            <a:endParaRPr sz="2400"/>
          </a:p>
          <a:p>
            <a:pPr indent="-762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That includes having resources on hand at home and in our communities. </a:t>
            </a:r>
            <a:endParaRPr sz="2400"/>
          </a:p>
          <a:p>
            <a:pPr indent="-762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Safe, secure and healthy is achievable in ways that sustain the environment and slow climate change</a:t>
            </a:r>
            <a:endParaRPr sz="2400"/>
          </a:p>
          <a:p>
            <a:pPr indent="-228600" lvl="1" marL="685800" rtl="0" algn="l">
              <a:lnSpc>
                <a:spcPct val="90000"/>
              </a:lnSpc>
              <a:spcBef>
                <a:spcPts val="500"/>
              </a:spcBef>
              <a:spcAft>
                <a:spcPts val="0"/>
              </a:spcAft>
              <a:buClr>
                <a:schemeClr val="dk1"/>
              </a:buClr>
              <a:buSzPts val="2000"/>
              <a:buChar char="•"/>
            </a:pPr>
            <a:r>
              <a:rPr lang="en-US" sz="2000"/>
              <a:t>Globalization has undermined our capacity to be prepared.</a:t>
            </a:r>
            <a:endParaRPr sz="2000"/>
          </a:p>
        </p:txBody>
      </p:sp>
      <p:sp>
        <p:nvSpPr>
          <p:cNvPr id="280" name="Google Shape;280;p25"/>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25"/>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25"/>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83" name="Google Shape;283;p25"/>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87" name="Shape 287"/>
        <p:cNvGrpSpPr/>
        <p:nvPr/>
      </p:nvGrpSpPr>
      <p:grpSpPr>
        <a:xfrm>
          <a:off x="0" y="0"/>
          <a:ext cx="0" cy="0"/>
          <a:chOff x="0" y="0"/>
          <a:chExt cx="0" cy="0"/>
        </a:xfrm>
      </p:grpSpPr>
      <p:sp>
        <p:nvSpPr>
          <p:cNvPr id="288" name="Google Shape;288;p26"/>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9" name="Google Shape;289;p26"/>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26"/>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200"/>
              <a:buFont typeface="Calibri"/>
              <a:buNone/>
            </a:pPr>
            <a:r>
              <a:rPr lang="en-US" sz="4200">
                <a:solidFill>
                  <a:srgbClr val="FFFFFF"/>
                </a:solidFill>
              </a:rPr>
              <a:t>Communications tips: Learning moment</a:t>
            </a:r>
            <a:endParaRPr sz="4200">
              <a:solidFill>
                <a:srgbClr val="FFFFFF"/>
              </a:solidFill>
            </a:endParaRPr>
          </a:p>
        </p:txBody>
      </p:sp>
      <p:sp>
        <p:nvSpPr>
          <p:cNvPr id="291" name="Google Shape;291;p26"/>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26"/>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26"/>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26"/>
          <p:cNvSpPr txBox="1"/>
          <p:nvPr>
            <p:ph idx="1" type="body"/>
          </p:nvPr>
        </p:nvSpPr>
        <p:spPr>
          <a:xfrm>
            <a:off x="5520906" y="820880"/>
            <a:ext cx="5832893" cy="56657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The slower pace, less commuting, working from home have upsides. </a:t>
            </a:r>
            <a:endParaRPr sz="2400"/>
          </a:p>
          <a:p>
            <a:pPr indent="-228600" lvl="0" marL="228600" rtl="0" algn="l">
              <a:lnSpc>
                <a:spcPct val="90000"/>
              </a:lnSpc>
              <a:spcBef>
                <a:spcPts val="1000"/>
              </a:spcBef>
              <a:spcAft>
                <a:spcPts val="0"/>
              </a:spcAft>
              <a:buClr>
                <a:schemeClr val="dk1"/>
              </a:buClr>
              <a:buSzPts val="2400"/>
              <a:buChar char="•"/>
            </a:pPr>
            <a:r>
              <a:rPr lang="en-US" sz="2400"/>
              <a:t>Could see more acceptance of teleworking, but also a more balanced life overall. </a:t>
            </a:r>
            <a:endParaRPr sz="2400"/>
          </a:p>
          <a:p>
            <a:pPr indent="-228600" lvl="0" marL="228600" rtl="0" algn="l">
              <a:lnSpc>
                <a:spcPct val="90000"/>
              </a:lnSpc>
              <a:spcBef>
                <a:spcPts val="1000"/>
              </a:spcBef>
              <a:spcAft>
                <a:spcPts val="0"/>
              </a:spcAft>
              <a:buClr>
                <a:schemeClr val="dk1"/>
              </a:buClr>
              <a:buSzPts val="2400"/>
              <a:buChar char="•"/>
            </a:pPr>
            <a:r>
              <a:rPr lang="en-US" sz="2400"/>
              <a:t>We can, when timing is right, correct faulty mental models: people can now see how burning fuels in vehicles, factories and businesses generates air pollution (visual cues from maps), and greenhouse gas emissions. </a:t>
            </a:r>
            <a:endParaRPr sz="2400"/>
          </a:p>
          <a:p>
            <a:pPr indent="-228600" lvl="1" marL="685800" rtl="0" algn="l">
              <a:lnSpc>
                <a:spcPct val="90000"/>
              </a:lnSpc>
              <a:spcBef>
                <a:spcPts val="500"/>
              </a:spcBef>
              <a:spcAft>
                <a:spcPts val="0"/>
              </a:spcAft>
              <a:buClr>
                <a:schemeClr val="dk1"/>
              </a:buClr>
              <a:buSzPts val="2000"/>
              <a:buChar char="•"/>
            </a:pPr>
            <a:r>
              <a:rPr lang="en-US" sz="2000"/>
              <a:t>The fact that these emissions are now lower is not an opportunity to celebrate but to explain the links to the day-to-day activities and fuel use causing the pollution and call for a post-pandemic response that keeps emissions low and moving downward.</a:t>
            </a:r>
            <a:endParaRPr sz="2000"/>
          </a:p>
        </p:txBody>
      </p:sp>
      <p:sp>
        <p:nvSpPr>
          <p:cNvPr id="295" name="Google Shape;295;p26"/>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26"/>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26"/>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98" name="Google Shape;298;p26"/>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02" name="Shape 302"/>
        <p:cNvGrpSpPr/>
        <p:nvPr/>
      </p:nvGrpSpPr>
      <p:grpSpPr>
        <a:xfrm>
          <a:off x="0" y="0"/>
          <a:ext cx="0" cy="0"/>
          <a:chOff x="0" y="0"/>
          <a:chExt cx="0" cy="0"/>
        </a:xfrm>
      </p:grpSpPr>
      <p:sp>
        <p:nvSpPr>
          <p:cNvPr id="303" name="Google Shape;303;p27"/>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27"/>
          <p:cNvSpPr txBox="1"/>
          <p:nvPr>
            <p:ph type="title"/>
          </p:nvPr>
        </p:nvSpPr>
        <p:spPr>
          <a:xfrm>
            <a:off x="970908" y="1220919"/>
            <a:ext cx="5425781" cy="2387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en-US">
                <a:solidFill>
                  <a:schemeClr val="dk1"/>
                </a:solidFill>
                <a:latin typeface="Calibri"/>
                <a:ea typeface="Calibri"/>
                <a:cs typeface="Calibri"/>
                <a:sym typeface="Calibri"/>
              </a:rPr>
              <a:t>Climate change linkages</a:t>
            </a:r>
            <a:endParaRPr/>
          </a:p>
        </p:txBody>
      </p:sp>
      <p:sp>
        <p:nvSpPr>
          <p:cNvPr id="305" name="Google Shape;305;p27"/>
          <p:cNvSpPr txBox="1"/>
          <p:nvPr>
            <p:ph idx="1" type="body"/>
          </p:nvPr>
        </p:nvSpPr>
        <p:spPr>
          <a:xfrm>
            <a:off x="970908" y="3700594"/>
            <a:ext cx="5425781" cy="165576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solidFill>
                  <a:schemeClr val="dk1"/>
                </a:solidFill>
                <a:latin typeface="Calibri"/>
                <a:ea typeface="Calibri"/>
                <a:cs typeface="Calibri"/>
                <a:sym typeface="Calibri"/>
              </a:rPr>
              <a:t>Not immediately, but as the opportunities arise</a:t>
            </a:r>
            <a:endParaRPr/>
          </a:p>
        </p:txBody>
      </p:sp>
      <p:sp>
        <p:nvSpPr>
          <p:cNvPr id="306" name="Google Shape;306;p27"/>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7" name="Google Shape;307;p27"/>
          <p:cNvSpPr/>
          <p:nvPr/>
        </p:nvSpPr>
        <p:spPr>
          <a:xfrm>
            <a:off x="6821310" y="2624479"/>
            <a:ext cx="812427" cy="81242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8" name="Google Shape;308;p27"/>
          <p:cNvSpPr/>
          <p:nvPr/>
        </p:nvSpPr>
        <p:spPr>
          <a:xfrm rot="-5400000">
            <a:off x="8912417" y="1202394"/>
            <a:ext cx="2387600" cy="2387600"/>
          </a:xfrm>
          <a:prstGeom prst="blockArc">
            <a:avLst>
              <a:gd fmla="val 10800000" name="adj1"/>
              <a:gd fmla="val 0" name="adj2"/>
              <a:gd fmla="val 25000" name="adj3"/>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p27"/>
          <p:cNvSpPr/>
          <p:nvPr/>
        </p:nvSpPr>
        <p:spPr>
          <a:xfrm>
            <a:off x="6821310" y="0"/>
            <a:ext cx="2315251" cy="1550992"/>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0" name="Google Shape;310;p27"/>
          <p:cNvCxnSpPr/>
          <p:nvPr/>
        </p:nvCxnSpPr>
        <p:spPr>
          <a:xfrm>
            <a:off x="11724638" y="1331572"/>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311" name="Google Shape;311;p27"/>
          <p:cNvSpPr/>
          <p:nvPr/>
        </p:nvSpPr>
        <p:spPr>
          <a:xfrm>
            <a:off x="11005550" y="4112081"/>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 name="Google Shape;312;p27"/>
          <p:cNvSpPr/>
          <p:nvPr/>
        </p:nvSpPr>
        <p:spPr>
          <a:xfrm rot="-607105">
            <a:off x="6086940" y="4145122"/>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13" name="Google Shape;313;p27"/>
          <p:cNvSpPr/>
          <p:nvPr/>
        </p:nvSpPr>
        <p:spPr>
          <a:xfrm>
            <a:off x="6821310" y="4962670"/>
            <a:ext cx="2643352" cy="1895331"/>
          </a:xfrm>
          <a:custGeom>
            <a:rect b="b" l="l" r="r" t="t"/>
            <a:pathLst>
              <a:path extrusionOk="0" h="1895331" w="2643352">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14" name="Google Shape;314;p27"/>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18" name="Shape 318"/>
        <p:cNvGrpSpPr/>
        <p:nvPr/>
      </p:nvGrpSpPr>
      <p:grpSpPr>
        <a:xfrm>
          <a:off x="0" y="0"/>
          <a:ext cx="0" cy="0"/>
          <a:chOff x="0" y="0"/>
          <a:chExt cx="0" cy="0"/>
        </a:xfrm>
      </p:grpSpPr>
      <p:sp>
        <p:nvSpPr>
          <p:cNvPr id="319" name="Google Shape;319;p28"/>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0" name="Google Shape;320;p28"/>
          <p:cNvSpPr/>
          <p:nvPr/>
        </p:nvSpPr>
        <p:spPr>
          <a:xfrm>
            <a:off x="740546" y="1011045"/>
            <a:ext cx="4369859" cy="4369859"/>
          </a:xfrm>
          <a:prstGeom prst="roundRect">
            <a:avLst>
              <a:gd fmla="val 275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28"/>
          <p:cNvSpPr txBox="1"/>
          <p:nvPr>
            <p:ph type="title"/>
          </p:nvPr>
        </p:nvSpPr>
        <p:spPr>
          <a:xfrm>
            <a:off x="956826" y="1112969"/>
            <a:ext cx="3937298" cy="41660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rPr>
              <a:t>Pandemic shows why climate change emergency metaphor does not work</a:t>
            </a:r>
            <a:endParaRPr>
              <a:solidFill>
                <a:srgbClr val="FFFFFF"/>
              </a:solidFill>
            </a:endParaRPr>
          </a:p>
        </p:txBody>
      </p:sp>
      <p:sp>
        <p:nvSpPr>
          <p:cNvPr id="322" name="Google Shape;322;p28"/>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28"/>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28"/>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28"/>
          <p:cNvSpPr txBox="1"/>
          <p:nvPr>
            <p:ph idx="1" type="body"/>
          </p:nvPr>
        </p:nvSpPr>
        <p:spPr>
          <a:xfrm>
            <a:off x="5679057" y="820880"/>
            <a:ext cx="5674742" cy="49037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t>COVID-19 pandemic IS an emergency generating an emergency response</a:t>
            </a:r>
            <a:endParaRPr sz="2400"/>
          </a:p>
          <a:p>
            <a:pPr indent="-228600" lvl="0" marL="228600" rtl="0" algn="l">
              <a:lnSpc>
                <a:spcPct val="90000"/>
              </a:lnSpc>
              <a:spcBef>
                <a:spcPts val="1000"/>
              </a:spcBef>
              <a:spcAft>
                <a:spcPts val="0"/>
              </a:spcAft>
              <a:buClr>
                <a:schemeClr val="dk1"/>
              </a:buClr>
              <a:buSzPts val="2400"/>
              <a:buChar char="•"/>
            </a:pPr>
            <a:r>
              <a:rPr lang="en-US" sz="2400"/>
              <a:t>The pandemic response demonstrates WHY it is a mistake to call climate change an emergency</a:t>
            </a:r>
            <a:endParaRPr sz="2400"/>
          </a:p>
          <a:p>
            <a:pPr indent="-228600" lvl="0" marL="228600" rtl="0" algn="l">
              <a:lnSpc>
                <a:spcPct val="90000"/>
              </a:lnSpc>
              <a:spcBef>
                <a:spcPts val="1000"/>
              </a:spcBef>
              <a:spcAft>
                <a:spcPts val="0"/>
              </a:spcAft>
              <a:buClr>
                <a:schemeClr val="dk1"/>
              </a:buClr>
              <a:buSzPts val="2400"/>
              <a:buChar char="•"/>
            </a:pPr>
            <a:r>
              <a:rPr lang="en-US" sz="2400"/>
              <a:t>Climate change is not an emergency in the way a non-specialist understands the concept: COVID-19 is</a:t>
            </a:r>
            <a:endParaRPr sz="2400"/>
          </a:p>
          <a:p>
            <a:pPr indent="-228600" lvl="0" marL="228600" rtl="0" algn="l">
              <a:lnSpc>
                <a:spcPct val="90000"/>
              </a:lnSpc>
              <a:spcBef>
                <a:spcPts val="1000"/>
              </a:spcBef>
              <a:spcAft>
                <a:spcPts val="0"/>
              </a:spcAft>
              <a:buClr>
                <a:schemeClr val="dk1"/>
              </a:buClr>
              <a:buSzPts val="2400"/>
              <a:buChar char="•"/>
            </a:pPr>
            <a:r>
              <a:rPr lang="en-US" sz="2400"/>
              <a:t>Climate change is a crisis that weakens our ability to keep each other safe, to protect each other from future pandemics or other extreme events</a:t>
            </a:r>
            <a:endParaRPr sz="2400"/>
          </a:p>
          <a:p>
            <a:pPr indent="-228600" lvl="1" marL="685800" rtl="0" algn="l">
              <a:lnSpc>
                <a:spcPct val="90000"/>
              </a:lnSpc>
              <a:spcBef>
                <a:spcPts val="500"/>
              </a:spcBef>
              <a:spcAft>
                <a:spcPts val="0"/>
              </a:spcAft>
              <a:buClr>
                <a:schemeClr val="dk1"/>
              </a:buClr>
              <a:buSzPts val="2000"/>
              <a:buChar char="•"/>
            </a:pPr>
            <a:r>
              <a:rPr lang="en-US" sz="2000"/>
              <a:t>What happens when there is a pandemic and flooding or wildfire and we can’t protect people in common locations?</a:t>
            </a:r>
            <a:endParaRPr sz="2000"/>
          </a:p>
        </p:txBody>
      </p:sp>
      <p:sp>
        <p:nvSpPr>
          <p:cNvPr id="326" name="Google Shape;326;p28"/>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 name="Google Shape;327;p28"/>
          <p:cNvSpPr/>
          <p:nvPr/>
        </p:nvSpPr>
        <p:spPr>
          <a:xfrm flipH="1">
            <a:off x="3418308"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28"/>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29" name="Google Shape;329;p28"/>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Google Shape;335;p29"/>
          <p:cNvSpPr/>
          <p:nvPr/>
        </p:nvSpPr>
        <p:spPr>
          <a:xfrm>
            <a:off x="3918858" y="2261964"/>
            <a:ext cx="4557486" cy="25560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u="sng">
                <a:solidFill>
                  <a:schemeClr val="dk1"/>
                </a:solidFill>
                <a:latin typeface="Calibri"/>
                <a:ea typeface="Calibri"/>
                <a:cs typeface="Calibri"/>
                <a:sym typeface="Calibri"/>
              </a:rPr>
              <a:t>The Story</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 Safe. Secure. Healthy.  That’s what we want for families and communities. Let’s take care of each other by reducing inequality. Let’s take care of each other by protecting the environment. We can invest in affordable, reliable and renewable electricity to power our lives.  We can build greener infrastructure, local food supply, gardens, and green spaces.  Let’s use economic recovery to create a safer, more secure, and healthier world.</a:t>
            </a:r>
            <a:endParaRPr/>
          </a:p>
        </p:txBody>
      </p:sp>
      <p:sp>
        <p:nvSpPr>
          <p:cNvPr id="336" name="Google Shape;336;p29"/>
          <p:cNvSpPr/>
          <p:nvPr/>
        </p:nvSpPr>
        <p:spPr>
          <a:xfrm>
            <a:off x="8621484" y="2242618"/>
            <a:ext cx="3280230" cy="24840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u="sng">
                <a:solidFill>
                  <a:schemeClr val="dk1"/>
                </a:solidFill>
                <a:latin typeface="Calibri"/>
                <a:ea typeface="Calibri"/>
                <a:cs typeface="Calibri"/>
                <a:sym typeface="Calibri"/>
              </a:rPr>
              <a:t>Solution</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Frame climate change solutions as solutions that make Canadians safer, more secure and healthier, while putting people to work, cutting pollution, reducing inequality, and taking care of each other.  </a:t>
            </a:r>
            <a:endParaRPr b="1" sz="1600">
              <a:solidFill>
                <a:schemeClr val="dk1"/>
              </a:solidFill>
              <a:latin typeface="Calibri"/>
              <a:ea typeface="Calibri"/>
              <a:cs typeface="Calibri"/>
              <a:sym typeface="Calibri"/>
            </a:endParaRPr>
          </a:p>
        </p:txBody>
      </p:sp>
      <p:sp>
        <p:nvSpPr>
          <p:cNvPr id="337" name="Google Shape;337;p29"/>
          <p:cNvSpPr/>
          <p:nvPr/>
        </p:nvSpPr>
        <p:spPr>
          <a:xfrm>
            <a:off x="4324543" y="167590"/>
            <a:ext cx="3600000" cy="19440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u="sng">
                <a:solidFill>
                  <a:schemeClr val="dk1"/>
                </a:solidFill>
                <a:latin typeface="Calibri"/>
                <a:ea typeface="Calibri"/>
                <a:cs typeface="Calibri"/>
                <a:sym typeface="Calibri"/>
              </a:rPr>
              <a:t>Issue</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COVID-19 triggers strong security values displacing other values. Climate change communicators must articulate a vision of how a climate friendly world keeps families and communities safe, secure and healthy making it a desirable vision for investment and economic recovery.</a:t>
            </a:r>
            <a:endParaRPr b="1" sz="1600">
              <a:solidFill>
                <a:schemeClr val="dk1"/>
              </a:solidFill>
              <a:latin typeface="Calibri"/>
              <a:ea typeface="Calibri"/>
              <a:cs typeface="Calibri"/>
              <a:sym typeface="Calibri"/>
            </a:endParaRPr>
          </a:p>
        </p:txBody>
      </p:sp>
      <p:sp>
        <p:nvSpPr>
          <p:cNvPr id="338" name="Google Shape;338;p29"/>
          <p:cNvSpPr/>
          <p:nvPr/>
        </p:nvSpPr>
        <p:spPr>
          <a:xfrm>
            <a:off x="479373" y="2242618"/>
            <a:ext cx="3282696" cy="25200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u="sng">
                <a:solidFill>
                  <a:schemeClr val="dk1"/>
                </a:solidFill>
                <a:latin typeface="Calibri"/>
                <a:ea typeface="Calibri"/>
                <a:cs typeface="Calibri"/>
                <a:sym typeface="Calibri"/>
              </a:rPr>
              <a:t>Challenge</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To rise above our COVID-19 fears and be heard, we need a story showing how we can reduce inequality and have a climate-friendly world that keeps people safe, secure and healthy. </a:t>
            </a:r>
            <a:endParaRPr b="1" sz="1600">
              <a:solidFill>
                <a:schemeClr val="dk1"/>
              </a:solidFill>
              <a:latin typeface="Calibri"/>
              <a:ea typeface="Calibri"/>
              <a:cs typeface="Calibri"/>
              <a:sym typeface="Calibri"/>
            </a:endParaRPr>
          </a:p>
        </p:txBody>
      </p:sp>
      <p:sp>
        <p:nvSpPr>
          <p:cNvPr id="339" name="Google Shape;339;p29"/>
          <p:cNvSpPr/>
          <p:nvPr/>
        </p:nvSpPr>
        <p:spPr>
          <a:xfrm>
            <a:off x="4200085" y="4933463"/>
            <a:ext cx="3962394" cy="16344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u="sng">
                <a:solidFill>
                  <a:schemeClr val="dk1"/>
                </a:solidFill>
                <a:latin typeface="Calibri"/>
                <a:ea typeface="Calibri"/>
                <a:cs typeface="Calibri"/>
                <a:sym typeface="Calibri"/>
              </a:rPr>
              <a:t>Opportunity</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We can frame a narrative that builds an accurate mental model of the sources of air and climate pollution and that links safety, security and health concerns to reducing inequality, and environmental destruction.</a:t>
            </a:r>
            <a:endParaRPr b="1" sz="1600">
              <a:solidFill>
                <a:schemeClr val="dk1"/>
              </a:solidFill>
              <a:latin typeface="Calibri"/>
              <a:ea typeface="Calibri"/>
              <a:cs typeface="Calibri"/>
              <a:sym typeface="Calibri"/>
            </a:endParaRPr>
          </a:p>
        </p:txBody>
      </p:sp>
      <p:cxnSp>
        <p:nvCxnSpPr>
          <p:cNvPr id="340" name="Google Shape;340;p29"/>
          <p:cNvCxnSpPr/>
          <p:nvPr/>
        </p:nvCxnSpPr>
        <p:spPr>
          <a:xfrm rot="10800000">
            <a:off x="2151188" y="1011640"/>
            <a:ext cx="2173355" cy="0"/>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1" name="Google Shape;341;p29"/>
          <p:cNvCxnSpPr/>
          <p:nvPr/>
        </p:nvCxnSpPr>
        <p:spPr>
          <a:xfrm>
            <a:off x="2137334" y="1011640"/>
            <a:ext cx="1" cy="1271767"/>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2" name="Google Shape;342;p29"/>
          <p:cNvCxnSpPr/>
          <p:nvPr/>
        </p:nvCxnSpPr>
        <p:spPr>
          <a:xfrm>
            <a:off x="2166479" y="4817964"/>
            <a:ext cx="0" cy="932699"/>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3" name="Google Shape;343;p29"/>
          <p:cNvCxnSpPr>
            <a:endCxn id="339" idx="1"/>
          </p:cNvCxnSpPr>
          <p:nvPr/>
        </p:nvCxnSpPr>
        <p:spPr>
          <a:xfrm>
            <a:off x="2199385" y="5732963"/>
            <a:ext cx="2000700" cy="17700"/>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4" name="Google Shape;344;p29"/>
          <p:cNvCxnSpPr/>
          <p:nvPr/>
        </p:nvCxnSpPr>
        <p:spPr>
          <a:xfrm>
            <a:off x="8162479" y="5732875"/>
            <a:ext cx="1938520" cy="17788"/>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5" name="Google Shape;345;p29"/>
          <p:cNvCxnSpPr/>
          <p:nvPr/>
        </p:nvCxnSpPr>
        <p:spPr>
          <a:xfrm rot="10800000">
            <a:off x="10099418" y="4800176"/>
            <a:ext cx="0" cy="932699"/>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6" name="Google Shape;346;p29"/>
          <p:cNvCxnSpPr/>
          <p:nvPr/>
        </p:nvCxnSpPr>
        <p:spPr>
          <a:xfrm>
            <a:off x="9987292" y="1090801"/>
            <a:ext cx="1" cy="1122374"/>
          </a:xfrm>
          <a:prstGeom prst="straightConnector1">
            <a:avLst/>
          </a:prstGeom>
          <a:noFill/>
          <a:ln cap="flat" cmpd="sng" w="76200">
            <a:solidFill>
              <a:schemeClr val="accent1"/>
            </a:solidFill>
            <a:prstDash val="solid"/>
            <a:miter lim="800000"/>
            <a:headEnd len="sm" w="sm" type="none"/>
            <a:tailEnd len="med" w="med" type="triangle"/>
          </a:ln>
        </p:spPr>
      </p:cxnSp>
      <p:cxnSp>
        <p:nvCxnSpPr>
          <p:cNvPr id="347" name="Google Shape;347;p29"/>
          <p:cNvCxnSpPr/>
          <p:nvPr/>
        </p:nvCxnSpPr>
        <p:spPr>
          <a:xfrm rot="10800000">
            <a:off x="7924543" y="1011640"/>
            <a:ext cx="2062749" cy="0"/>
          </a:xfrm>
          <a:prstGeom prst="straightConnector1">
            <a:avLst/>
          </a:prstGeom>
          <a:noFill/>
          <a:ln cap="flat" cmpd="sng" w="76200">
            <a:solidFill>
              <a:schemeClr val="accent1"/>
            </a:solidFill>
            <a:prstDash val="solid"/>
            <a:miter lim="800000"/>
            <a:headEnd len="sm" w="sm" type="none"/>
            <a:tailEnd len="med" w="med" type="triangle"/>
          </a:ln>
        </p:spPr>
      </p:cxnSp>
      <p:pic>
        <p:nvPicPr>
          <p:cNvPr id="348" name="Google Shape;348;p29"/>
          <p:cNvPicPr preferRelativeResize="0"/>
          <p:nvPr/>
        </p:nvPicPr>
        <p:blipFill>
          <a:blip r:embed="rId3">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52" name="Shape 352"/>
        <p:cNvGrpSpPr/>
        <p:nvPr/>
      </p:nvGrpSpPr>
      <p:grpSpPr>
        <a:xfrm>
          <a:off x="0" y="0"/>
          <a:ext cx="0" cy="0"/>
          <a:chOff x="0" y="0"/>
          <a:chExt cx="0" cy="0"/>
        </a:xfrm>
      </p:grpSpPr>
      <p:sp>
        <p:nvSpPr>
          <p:cNvPr id="353" name="Google Shape;353;p30"/>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4" name="Google Shape;354;p30"/>
          <p:cNvSpPr txBox="1"/>
          <p:nvPr>
            <p:ph type="title"/>
          </p:nvPr>
        </p:nvSpPr>
        <p:spPr>
          <a:xfrm>
            <a:off x="970900" y="1842947"/>
            <a:ext cx="5425800" cy="1106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sz="4400"/>
              <a:t>Thank you</a:t>
            </a:r>
            <a:endParaRPr sz="4400">
              <a:solidFill>
                <a:schemeClr val="dk1"/>
              </a:solidFill>
              <a:latin typeface="Calibri"/>
              <a:ea typeface="Calibri"/>
              <a:cs typeface="Calibri"/>
              <a:sym typeface="Calibri"/>
            </a:endParaRPr>
          </a:p>
        </p:txBody>
      </p:sp>
      <p:sp>
        <p:nvSpPr>
          <p:cNvPr id="355" name="Google Shape;355;p30"/>
          <p:cNvSpPr txBox="1"/>
          <p:nvPr>
            <p:ph idx="1" type="body"/>
          </p:nvPr>
        </p:nvSpPr>
        <p:spPr>
          <a:xfrm>
            <a:off x="970908" y="3700594"/>
            <a:ext cx="5425800" cy="1655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1"/>
              </a:buClr>
              <a:buSzPts val="2400"/>
              <a:buNone/>
            </a:pPr>
            <a:r>
              <a:rPr lang="en-US">
                <a:solidFill>
                  <a:schemeClr val="dk1"/>
                </a:solidFill>
              </a:rPr>
              <a:t>Dr. </a:t>
            </a:r>
            <a:r>
              <a:rPr lang="en-US">
                <a:solidFill>
                  <a:schemeClr val="dk1"/>
                </a:solidFill>
                <a:latin typeface="Calibri"/>
                <a:ea typeface="Calibri"/>
                <a:cs typeface="Calibri"/>
                <a:sym typeface="Calibri"/>
              </a:rPr>
              <a:t>Louise Comeau</a:t>
            </a:r>
            <a:endParaRPr>
              <a:solidFill>
                <a:schemeClr val="dk1"/>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2400"/>
              <a:buNone/>
            </a:pPr>
            <a:r>
              <a:rPr lang="en-US">
                <a:solidFill>
                  <a:schemeClr val="dk1"/>
                </a:solidFill>
              </a:rPr>
              <a:t>Conservation Council of New Brunswick</a:t>
            </a:r>
            <a:endParaRPr>
              <a:solidFill>
                <a:schemeClr val="dk1"/>
              </a:solidFill>
            </a:endParaRPr>
          </a:p>
          <a:p>
            <a:pPr indent="0" lvl="0" marL="0" rtl="0" algn="l">
              <a:lnSpc>
                <a:spcPct val="90000"/>
              </a:lnSpc>
              <a:spcBef>
                <a:spcPts val="1000"/>
              </a:spcBef>
              <a:spcAft>
                <a:spcPts val="0"/>
              </a:spcAft>
              <a:buClr>
                <a:schemeClr val="dk1"/>
              </a:buClr>
              <a:buSzPts val="2400"/>
              <a:buNone/>
            </a:pPr>
            <a:r>
              <a:rPr lang="en-US">
                <a:solidFill>
                  <a:schemeClr val="dk1"/>
                </a:solidFill>
              </a:rPr>
              <a:t>Email: </a:t>
            </a:r>
            <a:r>
              <a:rPr lang="en-US">
                <a:solidFill>
                  <a:srgbClr val="000000"/>
                </a:solidFill>
                <a:highlight>
                  <a:srgbClr val="FFFFFF"/>
                </a:highlight>
              </a:rPr>
              <a:t>louise27comeau@gmail.com</a:t>
            </a:r>
            <a:endParaRPr>
              <a:solidFill>
                <a:srgbClr val="000000"/>
              </a:solidFill>
            </a:endParaRPr>
          </a:p>
        </p:txBody>
      </p:sp>
      <p:sp>
        <p:nvSpPr>
          <p:cNvPr id="356" name="Google Shape;356;p30"/>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7" name="Google Shape;357;p30"/>
          <p:cNvSpPr/>
          <p:nvPr/>
        </p:nvSpPr>
        <p:spPr>
          <a:xfrm>
            <a:off x="6821310" y="2624479"/>
            <a:ext cx="812400" cy="8124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8" name="Google Shape;358;p30"/>
          <p:cNvSpPr/>
          <p:nvPr/>
        </p:nvSpPr>
        <p:spPr>
          <a:xfrm rot="-5400000">
            <a:off x="8912417" y="1202294"/>
            <a:ext cx="2387700" cy="2387700"/>
          </a:xfrm>
          <a:prstGeom prst="blockArc">
            <a:avLst>
              <a:gd fmla="val 10800000" name="adj1"/>
              <a:gd fmla="val 0" name="adj2"/>
              <a:gd fmla="val 25000" name="adj3"/>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9" name="Google Shape;359;p30"/>
          <p:cNvSpPr/>
          <p:nvPr/>
        </p:nvSpPr>
        <p:spPr>
          <a:xfrm>
            <a:off x="6821310" y="0"/>
            <a:ext cx="2315251" cy="1550992"/>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0" name="Google Shape;360;p30"/>
          <p:cNvCxnSpPr/>
          <p:nvPr/>
        </p:nvCxnSpPr>
        <p:spPr>
          <a:xfrm>
            <a:off x="11724638" y="1331572"/>
            <a:ext cx="0" cy="1597800"/>
          </a:xfrm>
          <a:prstGeom prst="straightConnector1">
            <a:avLst/>
          </a:prstGeom>
          <a:noFill/>
          <a:ln cap="rnd" cmpd="sng" w="127000">
            <a:solidFill>
              <a:schemeClr val="accent4"/>
            </a:solidFill>
            <a:prstDash val="dash"/>
            <a:miter lim="800000"/>
            <a:headEnd len="sm" w="sm" type="none"/>
            <a:tailEnd len="sm" w="sm" type="none"/>
          </a:ln>
        </p:spPr>
      </p:cxnSp>
      <p:sp>
        <p:nvSpPr>
          <p:cNvPr id="361" name="Google Shape;361;p30"/>
          <p:cNvSpPr/>
          <p:nvPr/>
        </p:nvSpPr>
        <p:spPr>
          <a:xfrm>
            <a:off x="11005550" y="4112081"/>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30"/>
          <p:cNvSpPr/>
          <p:nvPr/>
        </p:nvSpPr>
        <p:spPr>
          <a:xfrm rot="-607019">
            <a:off x="6086903" y="4145176"/>
            <a:ext cx="4083494" cy="4083494"/>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30"/>
          <p:cNvSpPr/>
          <p:nvPr/>
        </p:nvSpPr>
        <p:spPr>
          <a:xfrm>
            <a:off x="6821310" y="4962670"/>
            <a:ext cx="2643352" cy="1895331"/>
          </a:xfrm>
          <a:custGeom>
            <a:rect b="b" l="l" r="r" t="t"/>
            <a:pathLst>
              <a:path extrusionOk="0" h="1895331" w="2643352">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64" name="Google Shape;364;p30"/>
          <p:cNvPicPr preferRelativeResize="0"/>
          <p:nvPr/>
        </p:nvPicPr>
        <p:blipFill>
          <a:blip r:embed="rId3">
            <a:alphaModFix/>
          </a:blip>
          <a:stretch>
            <a:fillRect/>
          </a:stretch>
        </p:blipFill>
        <p:spPr>
          <a:xfrm>
            <a:off x="970900" y="95125"/>
            <a:ext cx="3755075" cy="1708075"/>
          </a:xfrm>
          <a:prstGeom prst="rect">
            <a:avLst/>
          </a:prstGeom>
          <a:noFill/>
          <a:ln>
            <a:noFill/>
          </a:ln>
        </p:spPr>
      </p:pic>
      <p:pic>
        <p:nvPicPr>
          <p:cNvPr id="365" name="Google Shape;365;p30"/>
          <p:cNvPicPr preferRelativeResize="0"/>
          <p:nvPr/>
        </p:nvPicPr>
        <p:blipFill>
          <a:blip r:embed="rId4">
            <a:alphaModFix amt="51000"/>
          </a:blip>
          <a:stretch>
            <a:fillRect/>
          </a:stretch>
        </p:blipFill>
        <p:spPr>
          <a:xfrm>
            <a:off x="9956312" y="5608227"/>
            <a:ext cx="1910713" cy="1022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